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43"/>
  </p:notesMasterIdLst>
  <p:sldIdLst>
    <p:sldId id="256" r:id="rId5"/>
    <p:sldId id="257" r:id="rId6"/>
    <p:sldId id="292" r:id="rId7"/>
    <p:sldId id="336" r:id="rId8"/>
    <p:sldId id="300" r:id="rId9"/>
    <p:sldId id="347" r:id="rId10"/>
    <p:sldId id="328" r:id="rId11"/>
    <p:sldId id="288" r:id="rId12"/>
    <p:sldId id="319" r:id="rId13"/>
    <p:sldId id="330" r:id="rId14"/>
    <p:sldId id="345" r:id="rId15"/>
    <p:sldId id="332" r:id="rId16"/>
    <p:sldId id="298" r:id="rId17"/>
    <p:sldId id="290" r:id="rId18"/>
    <p:sldId id="320" r:id="rId19"/>
    <p:sldId id="318" r:id="rId20"/>
    <p:sldId id="338" r:id="rId21"/>
    <p:sldId id="335" r:id="rId22"/>
    <p:sldId id="344" r:id="rId23"/>
    <p:sldId id="343" r:id="rId24"/>
    <p:sldId id="293" r:id="rId25"/>
    <p:sldId id="327" r:id="rId26"/>
    <p:sldId id="297" r:id="rId27"/>
    <p:sldId id="351" r:id="rId28"/>
    <p:sldId id="340" r:id="rId29"/>
    <p:sldId id="342" r:id="rId30"/>
    <p:sldId id="349" r:id="rId31"/>
    <p:sldId id="324" r:id="rId32"/>
    <p:sldId id="341" r:id="rId33"/>
    <p:sldId id="316" r:id="rId34"/>
    <p:sldId id="325" r:id="rId35"/>
    <p:sldId id="326" r:id="rId36"/>
    <p:sldId id="322" r:id="rId37"/>
    <p:sldId id="323" r:id="rId38"/>
    <p:sldId id="333" r:id="rId39"/>
    <p:sldId id="317" r:id="rId40"/>
    <p:sldId id="350" r:id="rId41"/>
    <p:sldId id="315" r:id="rId42"/>
  </p:sldIdLst>
  <p:sldSz cx="12192000" cy="6858000"/>
  <p:notesSz cx="6858000" cy="9144000"/>
  <p:embeddedFontLst>
    <p:embeddedFont>
      <p:font typeface="Roboto Slab" pitchFamily="2" charset="0"/>
      <p:regular r:id="rId44"/>
      <p:bold r:id="rId45"/>
    </p:embeddedFont>
    <p:embeddedFont>
      <p:font typeface="Segoe UI" panose="020B0502040204020203" pitchFamily="34"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Sezione predefinita" id="{DFB67560-A96D-41DF-9432-723A36C480AC}">
          <p14:sldIdLst>
            <p14:sldId id="256"/>
            <p14:sldId id="257"/>
            <p14:sldId id="292"/>
            <p14:sldId id="336"/>
            <p14:sldId id="300"/>
            <p14:sldId id="347"/>
            <p14:sldId id="328"/>
            <p14:sldId id="288"/>
            <p14:sldId id="319"/>
            <p14:sldId id="330"/>
            <p14:sldId id="345"/>
            <p14:sldId id="332"/>
            <p14:sldId id="298"/>
            <p14:sldId id="290"/>
            <p14:sldId id="320"/>
            <p14:sldId id="318"/>
            <p14:sldId id="338"/>
            <p14:sldId id="335"/>
            <p14:sldId id="344"/>
            <p14:sldId id="343"/>
            <p14:sldId id="293"/>
            <p14:sldId id="327"/>
            <p14:sldId id="297"/>
            <p14:sldId id="351"/>
            <p14:sldId id="340"/>
            <p14:sldId id="342"/>
            <p14:sldId id="349"/>
            <p14:sldId id="324"/>
            <p14:sldId id="341"/>
            <p14:sldId id="316"/>
            <p14:sldId id="325"/>
            <p14:sldId id="326"/>
            <p14:sldId id="322"/>
            <p14:sldId id="323"/>
            <p14:sldId id="333"/>
            <p14:sldId id="317"/>
            <p14:sldId id="350"/>
            <p14:sldId id="315"/>
          </p14:sldIdLst>
        </p14:section>
      </p14:sectionLst>
    </p:ext>
    <p:ext uri="{EFAFB233-063F-42B5-8137-9DF3F51BA10A}">
      <p15:sldGuideLst xmlns:p15="http://schemas.microsoft.com/office/powerpoint/2012/main">
        <p15:guide id="1" orient="horz" pos="2183" userDrawn="1">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2" roundtripDataSignature="AMtx7mi68ez6jSUxZHavm5LA3YJaz35Km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87076BF-B0EC-3A0E-0626-03608CDE6626}" name="Sara Li Causi" initials="SC" userId="S::sara.licausi@unipv.it::102c3898-7cb4-428e-b81c-f3edf257192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284B"/>
    <a:srgbClr val="F0D5D1"/>
    <a:srgbClr val="C356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0B1D1B5-FB32-4E79-AF21-EF3B7A6DD0B3}">
  <a:tblStyle styleId="{70B1D1B5-FB32-4E79-AF21-EF3B7A6DD0B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b="off" i="off"/>
      <a:tcStyle>
        <a:tcBdr/>
        <a:fill>
          <a:solidFill>
            <a:srgbClr val="D0DEEF"/>
          </a:solidFill>
        </a:fill>
      </a:tcStyle>
    </a:band1H>
    <a:band2H>
      <a:tcTxStyle b="off" i="off"/>
      <a:tcStyle>
        <a:tcBdr/>
      </a:tcStyle>
    </a:band2H>
    <a:band1V>
      <a:tcTxStyle b="off" i="off"/>
      <a:tcStyle>
        <a:tcBdr/>
        <a:fill>
          <a:solidFill>
            <a:srgbClr val="D0DEEF"/>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44"/>
      </p:cViewPr>
      <p:guideLst>
        <p:guide orient="horz" pos="2183"/>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4.fntdata"/><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2.fntdata"/><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fntdata"/><Relationship Id="rId52"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3.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6.fntdata"/><Relationship Id="rId5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it-IT"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CC5FB-678E-E0F1-49E3-1107836AA5A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E37F008-491A-1967-1C20-C60AFDF808F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8B42716-B0D9-C4A7-68BB-1D987A57167C}"/>
              </a:ext>
            </a:extLst>
          </p:cNvPr>
          <p:cNvSpPr>
            <a:spLocks noGrp="1"/>
          </p:cNvSpPr>
          <p:nvPr>
            <p:ph type="body" idx="1"/>
          </p:nvPr>
        </p:nvSpPr>
        <p:spPr/>
        <p:txBody>
          <a:bodyPr/>
          <a:lstStyle/>
          <a:p>
            <a:r>
              <a:rPr lang="en-US"/>
              <a:t>Terms pf payment</a:t>
            </a:r>
          </a:p>
        </p:txBody>
      </p:sp>
      <p:sp>
        <p:nvSpPr>
          <p:cNvPr id="4" name="Segnaposto numero diapositiva 3">
            <a:extLst>
              <a:ext uri="{FF2B5EF4-FFF2-40B4-BE49-F238E27FC236}">
                <a16:creationId xmlns:a16="http://schemas.microsoft.com/office/drawing/2014/main" id="{D5347C78-2CCD-BD6B-49C7-E41303EBFFEB}"/>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it-IT" sz="1200" b="0" i="0" u="none" strike="noStrike" cap="none">
                <a:solidFill>
                  <a:schemeClr val="dk1"/>
                </a:solidFill>
                <a:latin typeface="Calibri"/>
                <a:ea typeface="Calibri"/>
                <a:cs typeface="Calibri"/>
                <a:sym typeface="Calibri"/>
              </a:rPr>
              <a:t>20</a:t>
            </a:fld>
            <a:endParaRPr lang="it-IT"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00869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Gli iscritti a scuole di specializzazione e assegnatari di borsa di specialità potranno beneficiare del contributo comunitario (salvo eventuali casistiche di incompatibilità da verificarsi puntualmente con la U.O.C. Mobilità Internazionale e la U.O.C. Scuole di Specializzazione di Area Sanitaria).</a:t>
            </a:r>
          </a:p>
          <a:p>
            <a:r>
              <a:rPr lang="it-IT"/>
              <a:t>La fruizione del contributo Erasmus è incompatibile con altri fondi comunitari. Le borse di mobilità Erasmus non sono pertanto cumulabili con altri finanziamenti Europei, tra i quali borse PNRR, PON e altri contributi comunitari (fondi su cui, ad esempio, spesso gravano alcune borse di dottorato). I vincitori potranno comunque partecipare al programma rinunciando a tale contributo. </a:t>
            </a:r>
          </a:p>
        </p:txBody>
      </p:sp>
      <p:sp>
        <p:nvSpPr>
          <p:cNvPr id="4" name="Segnaposto numero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it-IT" sz="1200" b="0" i="0" u="none" strike="noStrike" cap="none" smtClean="0">
                <a:solidFill>
                  <a:schemeClr val="dk1"/>
                </a:solidFill>
                <a:latin typeface="Calibri"/>
                <a:ea typeface="Calibri"/>
                <a:cs typeface="Calibri"/>
                <a:sym typeface="Calibri"/>
              </a:rPr>
              <a:t>23</a:t>
            </a:fld>
            <a:endParaRPr lang="it-IT"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039612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86B5D-F0BB-9C08-4204-C16D374D19E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2281B8E-24FB-BBE7-328D-C44D9E0DE6A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9D4D655-B66E-CDDF-81FE-E9B4BAF9EDE7}"/>
              </a:ext>
            </a:extLst>
          </p:cNvPr>
          <p:cNvSpPr>
            <a:spLocks noGrp="1"/>
          </p:cNvSpPr>
          <p:nvPr>
            <p:ph type="body" idx="1"/>
          </p:nvPr>
        </p:nvSpPr>
        <p:spPr/>
        <p:txBody>
          <a:bodyPr/>
          <a:lstStyle/>
          <a:p>
            <a:r>
              <a:rPr lang="it-IT"/>
              <a:t>Gli iscritti a scuole di specializzazione e assegnatari di borsa di specialità potranno beneficiare del contributo comunitario (salvo eventuali casistiche di incompatibilità da verificarsi puntualmente con la U.O.C. Mobilità Internazionale e la U.O.C. Scuole di Specializzazione di Area Sanitaria).</a:t>
            </a:r>
          </a:p>
          <a:p>
            <a:r>
              <a:rPr lang="it-IT"/>
              <a:t>La fruizione del contributo Erasmus è incompatibile con altri fondi comunitari. Le borse di mobilità Erasmus non sono pertanto cumulabili con altri finanziamenti Europei, tra i quali borse PNRR, PON e altri contributi comunitari (fondi su cui, ad esempio, spesso gravano alcune borse di dottorato). I vincitori potranno comunque partecipare al programma rinunciando a tale contributo. </a:t>
            </a:r>
          </a:p>
        </p:txBody>
      </p:sp>
      <p:sp>
        <p:nvSpPr>
          <p:cNvPr id="4" name="Segnaposto numero diapositiva 3">
            <a:extLst>
              <a:ext uri="{FF2B5EF4-FFF2-40B4-BE49-F238E27FC236}">
                <a16:creationId xmlns:a16="http://schemas.microsoft.com/office/drawing/2014/main" id="{D6A70710-6635-ABC1-886E-7BFC722DB09C}"/>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it-IT" sz="1200" b="0" i="0" u="none" strike="noStrike" cap="none" smtClean="0">
                <a:solidFill>
                  <a:schemeClr val="dk1"/>
                </a:solidFill>
                <a:latin typeface="Calibri"/>
                <a:ea typeface="Calibri"/>
                <a:cs typeface="Calibri"/>
                <a:sym typeface="Calibri"/>
              </a:rPr>
              <a:t>24</a:t>
            </a:fld>
            <a:endParaRPr lang="it-IT"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9689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C63DA-F487-0AB7-FBAA-AD92B5541D5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685D00C-F2F5-61F4-29BC-82B40756F4B9}"/>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57FAD01-05F3-59A2-DACC-D228C05F386E}"/>
              </a:ext>
            </a:extLst>
          </p:cNvPr>
          <p:cNvSpPr>
            <a:spLocks noGrp="1"/>
          </p:cNvSpPr>
          <p:nvPr>
            <p:ph type="body" idx="1"/>
          </p:nvPr>
        </p:nvSpPr>
        <p:spPr/>
        <p:txBody>
          <a:bodyPr/>
          <a:lstStyle/>
          <a:p>
            <a:r>
              <a:rPr lang="it-IT"/>
              <a:t>Gli iscritti a scuole di specializzazione e assegnatari di borsa di specialità potranno beneficiare del contributo comunitario (salvo eventuali casistiche di incompatibilità da verificarsi puntualmente con la U.O.C. Mobilità Internazionale e la U.O.C. Scuole di Specializzazione di Area Sanitaria).</a:t>
            </a:r>
          </a:p>
          <a:p>
            <a:r>
              <a:rPr lang="it-IT"/>
              <a:t>La fruizione del contributo Erasmus è incompatibile con altri fondi comunitari. Le borse di mobilità Erasmus non sono pertanto cumulabili con altri finanziamenti Europei, tra i quali borse PNRR, PON e altri contributi comunitari (fondi su cui, ad esempio, spesso gravano alcune borse di dottorato). I vincitori potranno comunque partecipare al programma rinunciando a tale contributo. </a:t>
            </a:r>
          </a:p>
        </p:txBody>
      </p:sp>
      <p:sp>
        <p:nvSpPr>
          <p:cNvPr id="4" name="Segnaposto numero diapositiva 3">
            <a:extLst>
              <a:ext uri="{FF2B5EF4-FFF2-40B4-BE49-F238E27FC236}">
                <a16:creationId xmlns:a16="http://schemas.microsoft.com/office/drawing/2014/main" id="{CA695FA0-D558-FF79-84CF-5AA846D57FD4}"/>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it-IT" sz="1200" b="0" i="0" u="none" strike="noStrike" cap="none" smtClean="0">
                <a:solidFill>
                  <a:schemeClr val="dk1"/>
                </a:solidFill>
                <a:latin typeface="Calibri"/>
                <a:ea typeface="Calibri"/>
                <a:cs typeface="Calibri"/>
                <a:sym typeface="Calibri"/>
              </a:rPr>
              <a:t>25</a:t>
            </a:fld>
            <a:endParaRPr lang="it-IT"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61049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54C63-51E0-8E93-099B-B94BE5FB7EC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7B3E610-11FB-CADF-AE42-0C32F4EC56C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4521192-D9EB-882D-52C9-CE32E1E89014}"/>
              </a:ext>
            </a:extLst>
          </p:cNvPr>
          <p:cNvSpPr>
            <a:spLocks noGrp="1"/>
          </p:cNvSpPr>
          <p:nvPr>
            <p:ph type="body" idx="1"/>
          </p:nvPr>
        </p:nvSpPr>
        <p:spPr/>
        <p:txBody>
          <a:bodyPr/>
          <a:lstStyle/>
          <a:p>
            <a:r>
              <a:rPr lang="it-IT"/>
              <a:t>Rimborso non più per viaggi con mezzi sostenibili.</a:t>
            </a:r>
          </a:p>
          <a:p>
            <a:r>
              <a:rPr lang="it-IT"/>
              <a:t>Rimborso solo per la diaria e fino a un massimo di 6 giorni di viaggio solo per mobilità di lunga durata. No rimborso spese di viaggio.</a:t>
            </a:r>
          </a:p>
          <a:p>
            <a:r>
              <a:rPr lang="it-IT"/>
              <a:t>Diaria: borsa giornaliera / 30</a:t>
            </a:r>
          </a:p>
          <a:p>
            <a:endParaRPr lang="it-IT"/>
          </a:p>
        </p:txBody>
      </p:sp>
      <p:sp>
        <p:nvSpPr>
          <p:cNvPr id="4" name="Segnaposto numero diapositiva 3">
            <a:extLst>
              <a:ext uri="{FF2B5EF4-FFF2-40B4-BE49-F238E27FC236}">
                <a16:creationId xmlns:a16="http://schemas.microsoft.com/office/drawing/2014/main" id="{9B8D2300-6844-F1F6-6695-2F2B84EF41A4}"/>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it-IT" sz="1200" b="0" i="0" u="none" strike="noStrike" cap="none" smtClean="0">
                <a:solidFill>
                  <a:schemeClr val="dk1"/>
                </a:solidFill>
                <a:latin typeface="Calibri"/>
                <a:ea typeface="Calibri"/>
                <a:cs typeface="Calibri"/>
                <a:sym typeface="Calibri"/>
              </a:rPr>
              <a:t>26</a:t>
            </a:fld>
            <a:endParaRPr lang="it-IT"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567035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a:t>Rimborso non più per viaggi con mezzi sostenibili.</a:t>
            </a:r>
          </a:p>
          <a:p>
            <a:r>
              <a:rPr lang="it-IT"/>
              <a:t>Rimborso solo per la diaria e fino a un massimo di 6 giorni di viaggio solo per mobilità di lunga durata. No rimborso spese di viaggio.</a:t>
            </a:r>
          </a:p>
          <a:p>
            <a:r>
              <a:rPr lang="it-IT"/>
              <a:t>Diaria: borsa giornaliera / 30</a:t>
            </a:r>
          </a:p>
          <a:p>
            <a:endParaRPr lang="it-IT"/>
          </a:p>
        </p:txBody>
      </p:sp>
      <p:sp>
        <p:nvSpPr>
          <p:cNvPr id="4" name="Segnaposto numero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it-IT" sz="1200" b="0" i="0" u="none" strike="noStrike" cap="none" smtClean="0">
                <a:solidFill>
                  <a:schemeClr val="dk1"/>
                </a:solidFill>
                <a:latin typeface="Calibri"/>
                <a:ea typeface="Calibri"/>
                <a:cs typeface="Calibri"/>
                <a:sym typeface="Calibri"/>
              </a:rPr>
              <a:t>28</a:t>
            </a:fld>
            <a:endParaRPr lang="it-IT"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15135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40D80-386D-6C42-FFE9-90D0C5193CD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3FF7AFA-0BD0-0482-6AC3-F9DC92D60D6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922913FC-A440-226F-3502-77EBDF2DF1A5}"/>
              </a:ext>
            </a:extLst>
          </p:cNvPr>
          <p:cNvSpPr>
            <a:spLocks noGrp="1"/>
          </p:cNvSpPr>
          <p:nvPr>
            <p:ph type="body" idx="1"/>
          </p:nvPr>
        </p:nvSpPr>
        <p:spPr/>
        <p:txBody>
          <a:bodyPr/>
          <a:lstStyle/>
          <a:p>
            <a:r>
              <a:rPr lang="it-IT"/>
              <a:t>Gli iscritti a scuole di specializzazione e assegnatari di borsa di specialità potranno beneficiare del contributo comunitario (salvo eventuali casistiche di incompatibilità da verificarsi puntualmente con la U.O.C. Mobilità Internazionale e la U.O.C. Scuole di Specializzazione di Area Sanitaria).</a:t>
            </a:r>
          </a:p>
          <a:p>
            <a:r>
              <a:rPr lang="it-IT"/>
              <a:t>La fruizione del contributo Erasmus è incompatibile con altri fondi comunitari. Le borse di mobilità Erasmus non sono pertanto cumulabili con altri finanziamenti Europei, tra i quali borse PNRR, PON e altri contributi comunitari (fondi su cui, ad esempio, spesso gravano alcune borse di dottorato). I vincitori potranno comunque partecipare al programma rinunciando a tale contributo. </a:t>
            </a:r>
          </a:p>
        </p:txBody>
      </p:sp>
      <p:sp>
        <p:nvSpPr>
          <p:cNvPr id="4" name="Segnaposto numero diapositiva 3">
            <a:extLst>
              <a:ext uri="{FF2B5EF4-FFF2-40B4-BE49-F238E27FC236}">
                <a16:creationId xmlns:a16="http://schemas.microsoft.com/office/drawing/2014/main" id="{D1B9F042-EF66-AC85-0B29-1563CDA41052}"/>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it-IT" sz="1200" b="0" i="0" u="none" strike="noStrike" cap="none" smtClean="0">
                <a:solidFill>
                  <a:schemeClr val="dk1"/>
                </a:solidFill>
                <a:latin typeface="Calibri"/>
                <a:ea typeface="Calibri"/>
                <a:cs typeface="Calibri"/>
                <a:sym typeface="Calibri"/>
              </a:rPr>
              <a:t>29</a:t>
            </a:fld>
            <a:endParaRPr lang="it-IT"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829677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it-IT"/>
              <a:t>15 mins time slot to answer all the questions related to the mobility or more general questions</a:t>
            </a:r>
            <a:endParaRPr/>
          </a:p>
          <a:p>
            <a:pPr marL="0" lvl="0" indent="0" algn="l" rtl="0">
              <a:lnSpc>
                <a:spcPct val="100000"/>
              </a:lnSpc>
              <a:spcBef>
                <a:spcPts val="0"/>
              </a:spcBef>
              <a:spcAft>
                <a:spcPts val="0"/>
              </a:spcAft>
              <a:buSzPts val="1100"/>
              <a:buNone/>
            </a:pPr>
            <a:r>
              <a:rPr lang="it-IT"/>
              <a:t>The link to book is available </a:t>
            </a:r>
            <a:endParaRPr/>
          </a:p>
        </p:txBody>
      </p:sp>
      <p:sp>
        <p:nvSpPr>
          <p:cNvPr id="110" name="Google Shape;11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4524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it-IT" sz="1200" b="0" i="0" u="none" strike="noStrike" cap="none" smtClean="0">
                <a:solidFill>
                  <a:schemeClr val="dk1"/>
                </a:solidFill>
                <a:latin typeface="Calibri"/>
                <a:ea typeface="Calibri"/>
                <a:cs typeface="Calibri"/>
                <a:sym typeface="Calibri"/>
              </a:rPr>
              <a:t>8</a:t>
            </a:fld>
            <a:endParaRPr lang="it-IT"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74580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a:t>Still waiting for the full list of the mobility representatives.</a:t>
            </a:r>
          </a:p>
        </p:txBody>
      </p:sp>
      <p:sp>
        <p:nvSpPr>
          <p:cNvPr id="4" name="Segnaposto numero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it-IT" sz="1200" b="0" i="0" u="none" strike="noStrike" cap="none">
                <a:solidFill>
                  <a:schemeClr val="dk1"/>
                </a:solidFill>
                <a:latin typeface="Calibri"/>
                <a:ea typeface="Calibri"/>
                <a:cs typeface="Calibri"/>
                <a:sym typeface="Calibri"/>
              </a:rPr>
              <a:t>14</a:t>
            </a:fld>
            <a:endParaRPr lang="it-IT"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65017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a:t>Terms pf payment</a:t>
            </a:r>
          </a:p>
        </p:txBody>
      </p:sp>
      <p:sp>
        <p:nvSpPr>
          <p:cNvPr id="4" name="Segnaposto numero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it-IT" sz="1200" b="0" i="0" u="none" strike="noStrike" cap="none">
                <a:solidFill>
                  <a:schemeClr val="dk1"/>
                </a:solidFill>
                <a:latin typeface="Calibri"/>
                <a:ea typeface="Calibri"/>
                <a:cs typeface="Calibri"/>
                <a:sym typeface="Calibri"/>
              </a:rPr>
              <a:t>16</a:t>
            </a:fld>
            <a:endParaRPr lang="it-IT"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65373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a:t>Terms pf payment</a:t>
            </a:r>
          </a:p>
        </p:txBody>
      </p:sp>
      <p:sp>
        <p:nvSpPr>
          <p:cNvPr id="4" name="Segnaposto numero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it-IT" sz="1200" b="0" i="0" u="none" strike="noStrike" cap="none">
                <a:solidFill>
                  <a:schemeClr val="dk1"/>
                </a:solidFill>
                <a:latin typeface="Calibri"/>
                <a:ea typeface="Calibri"/>
                <a:cs typeface="Calibri"/>
                <a:sym typeface="Calibri"/>
              </a:rPr>
              <a:t>17</a:t>
            </a:fld>
            <a:endParaRPr lang="it-IT"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04083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a:t>Terms pf payment</a:t>
            </a:r>
          </a:p>
        </p:txBody>
      </p:sp>
      <p:sp>
        <p:nvSpPr>
          <p:cNvPr id="4" name="Segnaposto numero diapositiva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it-IT" sz="1200" b="0" i="0" u="none" strike="noStrike" cap="none">
                <a:solidFill>
                  <a:schemeClr val="dk1"/>
                </a:solidFill>
                <a:latin typeface="Calibri"/>
                <a:ea typeface="Calibri"/>
                <a:cs typeface="Calibri"/>
                <a:sym typeface="Calibri"/>
              </a:rPr>
              <a:t>18</a:t>
            </a:fld>
            <a:endParaRPr lang="it-IT"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82577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BE4AD-CAD9-E53E-7EA7-E89A05E0353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7FEB8A2-9851-003A-8014-A063DFE9C7CA}"/>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A73A7F9-2BD3-3C99-462C-2545804D34FB}"/>
              </a:ext>
            </a:extLst>
          </p:cNvPr>
          <p:cNvSpPr>
            <a:spLocks noGrp="1"/>
          </p:cNvSpPr>
          <p:nvPr>
            <p:ph type="body" idx="1"/>
          </p:nvPr>
        </p:nvSpPr>
        <p:spPr/>
        <p:txBody>
          <a:bodyPr/>
          <a:lstStyle/>
          <a:p>
            <a:r>
              <a:rPr lang="en-US"/>
              <a:t>Terms pf payment</a:t>
            </a:r>
          </a:p>
        </p:txBody>
      </p:sp>
      <p:sp>
        <p:nvSpPr>
          <p:cNvPr id="4" name="Segnaposto numero diapositiva 3">
            <a:extLst>
              <a:ext uri="{FF2B5EF4-FFF2-40B4-BE49-F238E27FC236}">
                <a16:creationId xmlns:a16="http://schemas.microsoft.com/office/drawing/2014/main" id="{F7E8EF92-E638-D782-025A-F64685686370}"/>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it-IT" sz="1200" b="0" i="0" u="none" strike="noStrike" cap="none">
                <a:solidFill>
                  <a:schemeClr val="dk1"/>
                </a:solidFill>
                <a:latin typeface="Calibri"/>
                <a:ea typeface="Calibri"/>
                <a:cs typeface="Calibri"/>
                <a:sym typeface="Calibri"/>
              </a:rPr>
              <a:t>19</a:t>
            </a:fld>
            <a:endParaRPr lang="it-IT"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88962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15"/>
        <p:cNvGrpSpPr/>
        <p:nvPr/>
      </p:nvGrpSpPr>
      <p:grpSpPr>
        <a:xfrm>
          <a:off x="0" y="0"/>
          <a:ext cx="0" cy="0"/>
          <a:chOff x="0" y="0"/>
          <a:chExt cx="0" cy="0"/>
        </a:xfrm>
      </p:grpSpPr>
      <p:sp>
        <p:nvSpPr>
          <p:cNvPr id="16" name="Google Shape;1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titolo" type="title">
  <p:cSld name="TITLE">
    <p:spTree>
      <p:nvGrpSpPr>
        <p:cNvPr id="1" name="Shape 21"/>
        <p:cNvGrpSpPr/>
        <p:nvPr/>
      </p:nvGrpSpPr>
      <p:grpSpPr>
        <a:xfrm>
          <a:off x="0" y="0"/>
          <a:ext cx="0" cy="0"/>
          <a:chOff x="0" y="0"/>
          <a:chExt cx="0" cy="0"/>
        </a:xfrm>
      </p:grpSpPr>
      <p:sp>
        <p:nvSpPr>
          <p:cNvPr id="22" name="Google Shape;22;p3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34"/>
        <p:cNvGrpSpPr/>
        <p:nvPr/>
      </p:nvGrpSpPr>
      <p:grpSpPr>
        <a:xfrm>
          <a:off x="0" y="0"/>
          <a:ext cx="0" cy="0"/>
          <a:chOff x="0" y="0"/>
          <a:chExt cx="0" cy="0"/>
        </a:xfrm>
      </p:grpSpPr>
      <p:sp>
        <p:nvSpPr>
          <p:cNvPr id="35" name="Google Shape;35;p32"/>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2"/>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40"/>
        <p:cNvGrpSpPr/>
        <p:nvPr/>
      </p:nvGrpSpPr>
      <p:grpSpPr>
        <a:xfrm>
          <a:off x="0" y="0"/>
          <a:ext cx="0" cy="0"/>
          <a:chOff x="0" y="0"/>
          <a:chExt cx="0" cy="0"/>
        </a:xfrm>
      </p:grpSpPr>
      <p:sp>
        <p:nvSpPr>
          <p:cNvPr id="41" name="Google Shape;41;p34"/>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4"/>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34"/>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34"/>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34"/>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58"/>
        <p:cNvGrpSpPr/>
        <p:nvPr/>
      </p:nvGrpSpPr>
      <p:grpSpPr>
        <a:xfrm>
          <a:off x="0" y="0"/>
          <a:ext cx="0" cy="0"/>
          <a:chOff x="0" y="0"/>
          <a:chExt cx="0" cy="0"/>
        </a:xfrm>
      </p:grpSpPr>
      <p:sp>
        <p:nvSpPr>
          <p:cNvPr id="59" name="Google Shape;59;p3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65"/>
        <p:cNvGrpSpPr/>
        <p:nvPr/>
      </p:nvGrpSpPr>
      <p:grpSpPr>
        <a:xfrm>
          <a:off x="0" y="0"/>
          <a:ext cx="0" cy="0"/>
          <a:chOff x="0" y="0"/>
          <a:chExt cx="0" cy="0"/>
        </a:xfrm>
      </p:grpSpPr>
      <p:sp>
        <p:nvSpPr>
          <p:cNvPr id="66" name="Google Shape;66;p3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8"/>
          <p:cNvSpPr>
            <a:spLocks noGrp="1"/>
          </p:cNvSpPr>
          <p:nvPr>
            <p:ph type="pic" idx="2"/>
          </p:nvPr>
        </p:nvSpPr>
        <p:spPr>
          <a:xfrm>
            <a:off x="5183188" y="987425"/>
            <a:ext cx="6172200" cy="4873625"/>
          </a:xfrm>
          <a:prstGeom prst="rect">
            <a:avLst/>
          </a:prstGeom>
          <a:noFill/>
          <a:ln>
            <a:noFill/>
          </a:ln>
        </p:spPr>
      </p:sp>
      <p:sp>
        <p:nvSpPr>
          <p:cNvPr id="68" name="Google Shape;68;p3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72"/>
        <p:cNvGrpSpPr/>
        <p:nvPr/>
      </p:nvGrpSpPr>
      <p:grpSpPr>
        <a:xfrm>
          <a:off x="0" y="0"/>
          <a:ext cx="0" cy="0"/>
          <a:chOff x="0" y="0"/>
          <a:chExt cx="0" cy="0"/>
        </a:xfrm>
      </p:grpSpPr>
      <p:sp>
        <p:nvSpPr>
          <p:cNvPr id="73" name="Google Shape;73;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78"/>
        <p:cNvGrpSpPr/>
        <p:nvPr/>
      </p:nvGrpSpPr>
      <p:grpSpPr>
        <a:xfrm>
          <a:off x="0" y="0"/>
          <a:ext cx="0" cy="0"/>
          <a:chOff x="0" y="0"/>
          <a:chExt cx="0" cy="0"/>
        </a:xfrm>
      </p:grpSpPr>
      <p:sp>
        <p:nvSpPr>
          <p:cNvPr id="79" name="Google Shape;79;p4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4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0">
            <a:alphaModFix/>
          </a:blip>
          <a:stretch>
            <a:fillRect/>
          </a:stretch>
        </a:blip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6" r:id="rId5"/>
    <p:sldLayoutId id="2147483657" r:id="rId6"/>
    <p:sldLayoutId id="2147483658" r:id="rId7"/>
    <p:sldLayoutId id="214748365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en.unipv.it/en/international/going-abroad/opportunities-abroad/traineeship-abroad/erasmus-traineeship/after-selections-erasmus-traineeship"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portale.unipv.it/it/internazionale/contatti-dellinternazionalizzazione/servizio-relazioni-internazionali/uoc-mobilita-internazionale/delegati-alla-mobilita-internazional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studentionline.unipv.it/esse3/Home.do"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erasmus-plus.ec.europa.eu/resources-and-tools/distance-calculator"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academy.europa.eu/local/euacademy/pages/course/community-overview.php?title=learn-a-new-language" TargetMode="External"/><Relationship Id="rId2" Type="http://schemas.openxmlformats.org/officeDocument/2006/relationships/hyperlink" Target="https://academy.europa.eu/"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sv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internazionale.unipv.eu/it/erasmus-traineeship-all-estero/dopo-le-selezioni-erasmus-traineeship/dopo-il-rientro-erasmus-traineeship/"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mailto:outgoing.mobility@unipv.it"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en.unipv.it/en/international/going-abroad/opportunities-abroad/traineeship-abroad/erasmus-traineeship/after-selections-erasmus-traineeship"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viaggiaresicuri.it/home" TargetMode="External"/><Relationship Id="rId2" Type="http://schemas.openxmlformats.org/officeDocument/2006/relationships/hyperlink" Target="https://www.esteri.it/i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gopa.unipv.it/home_permitofstay.asp"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D2FF3-1129-683C-53FD-9515CB4B02C1}"/>
            </a:ext>
          </a:extLst>
        </p:cNvPr>
        <p:cNvGrpSpPr/>
        <p:nvPr/>
      </p:nvGrpSpPr>
      <p:grpSpPr>
        <a:xfrm>
          <a:off x="0" y="0"/>
          <a:ext cx="0" cy="0"/>
          <a:chOff x="0" y="0"/>
          <a:chExt cx="0" cy="0"/>
        </a:xfrm>
      </p:grpSpPr>
      <p:sp>
        <p:nvSpPr>
          <p:cNvPr id="3" name="Sottotitolo 2">
            <a:extLst>
              <a:ext uri="{FF2B5EF4-FFF2-40B4-BE49-F238E27FC236}">
                <a16:creationId xmlns:a16="http://schemas.microsoft.com/office/drawing/2014/main" id="{F01CE139-8B1D-FD5C-0901-6263B53D7A56}"/>
              </a:ext>
            </a:extLst>
          </p:cNvPr>
          <p:cNvSpPr>
            <a:spLocks noGrp="1"/>
          </p:cNvSpPr>
          <p:nvPr>
            <p:ph type="subTitle" idx="1"/>
          </p:nvPr>
        </p:nvSpPr>
        <p:spPr>
          <a:xfrm>
            <a:off x="684156" y="883248"/>
            <a:ext cx="11507844" cy="5325528"/>
          </a:xfrm>
        </p:spPr>
        <p:txBody>
          <a:bodyPr>
            <a:noAutofit/>
          </a:bodyPr>
          <a:lstStyle/>
          <a:p>
            <a:pPr algn="l">
              <a:lnSpc>
                <a:spcPct val="150000"/>
              </a:lnSpc>
            </a:pPr>
            <a:r>
              <a:rPr lang="en-US" sz="1800" b="1" dirty="0">
                <a:solidFill>
                  <a:schemeClr val="tx1"/>
                </a:solidFill>
                <a:highlight>
                  <a:srgbClr val="FFFFFF"/>
                </a:highlight>
                <a:latin typeface="Roboto Slab"/>
                <a:ea typeface="Roboto Slab"/>
                <a:cs typeface="Roboto Slab"/>
              </a:rPr>
              <a:t>Select </a:t>
            </a:r>
            <a:r>
              <a:rPr lang="en-US" sz="1800" b="1" dirty="0">
                <a:solidFill>
                  <a:srgbClr val="C00000"/>
                </a:solidFill>
                <a:highlight>
                  <a:srgbClr val="FFFFFF"/>
                </a:highlight>
                <a:latin typeface="Roboto Slab"/>
                <a:ea typeface="Roboto Slab"/>
                <a:cs typeface="Roboto Slab"/>
              </a:rPr>
              <a:t>point 1</a:t>
            </a:r>
            <a:r>
              <a:rPr lang="en-US" sz="1800" b="1" dirty="0">
                <a:solidFill>
                  <a:schemeClr val="tx1"/>
                </a:solidFill>
                <a:highlight>
                  <a:srgbClr val="FFFFFF"/>
                </a:highlight>
                <a:latin typeface="Roboto Slab"/>
                <a:ea typeface="Roboto Slab"/>
                <a:cs typeface="Roboto Slab"/>
              </a:rPr>
              <a:t> &gt; if you leave before graduating and the </a:t>
            </a:r>
            <a:r>
              <a:rPr lang="en-US" sz="1800" b="1" dirty="0">
                <a:solidFill>
                  <a:srgbClr val="C00000"/>
                </a:solidFill>
                <a:highlight>
                  <a:srgbClr val="FFFFFF"/>
                </a:highlight>
                <a:latin typeface="Roboto Slab"/>
                <a:ea typeface="Roboto Slab"/>
                <a:cs typeface="Roboto Slab"/>
              </a:rPr>
              <a:t>traineeship is part of your study plan (code)</a:t>
            </a:r>
            <a:r>
              <a:rPr lang="en-US" sz="1800" b="1" dirty="0">
                <a:solidFill>
                  <a:schemeClr val="tx1"/>
                </a:solidFill>
                <a:highlight>
                  <a:srgbClr val="FFFFFF"/>
                </a:highlight>
                <a:latin typeface="Roboto Slab"/>
                <a:ea typeface="Roboto Slab"/>
                <a:cs typeface="Roboto Slab"/>
              </a:rPr>
              <a:t>:</a:t>
            </a:r>
            <a:br>
              <a:rPr lang="en-US" sz="1800" b="1" dirty="0">
                <a:solidFill>
                  <a:schemeClr val="tx1"/>
                </a:solidFill>
                <a:highlight>
                  <a:srgbClr val="FFFFFF"/>
                </a:highlight>
                <a:latin typeface="Roboto Slab"/>
                <a:ea typeface="Roboto Slab"/>
                <a:cs typeface="Roboto Slab"/>
              </a:rPr>
            </a:br>
            <a:r>
              <a:rPr lang="en-US" sz="1800" b="1" dirty="0">
                <a:solidFill>
                  <a:schemeClr val="tx1"/>
                </a:solidFill>
                <a:highlight>
                  <a:srgbClr val="FFFFFF"/>
                </a:highlight>
                <a:latin typeface="Roboto Slab"/>
                <a:ea typeface="Roboto Slab"/>
                <a:cs typeface="Roboto Slab"/>
              </a:rPr>
              <a:t>		number of credits is COMPULSORY</a:t>
            </a:r>
            <a:br>
              <a:rPr lang="en-US" sz="1800" b="1" dirty="0">
                <a:solidFill>
                  <a:schemeClr val="tx1"/>
                </a:solidFill>
                <a:highlight>
                  <a:srgbClr val="FFFFFF"/>
                </a:highlight>
                <a:latin typeface="Roboto Slab"/>
                <a:ea typeface="Roboto Slab"/>
                <a:cs typeface="Roboto Slab"/>
              </a:rPr>
            </a:br>
            <a:r>
              <a:rPr lang="en-US" sz="1800" b="1" dirty="0">
                <a:solidFill>
                  <a:schemeClr val="tx1"/>
                </a:solidFill>
                <a:highlight>
                  <a:srgbClr val="FFFFFF"/>
                </a:highlight>
                <a:latin typeface="Roboto Slab"/>
                <a:ea typeface="Roboto Slab"/>
                <a:cs typeface="Roboto Slab"/>
              </a:rPr>
              <a:t>     </a:t>
            </a:r>
            <a:r>
              <a:rPr lang="en-US" sz="1800" b="1" dirty="0">
                <a:solidFill>
                  <a:srgbClr val="C00000"/>
                </a:solidFill>
                <a:highlight>
                  <a:srgbClr val="FFFFFF"/>
                </a:highlight>
                <a:latin typeface="Roboto Slab"/>
                <a:ea typeface="Roboto Slab"/>
                <a:cs typeface="Roboto Slab"/>
              </a:rPr>
              <a:t>point 3</a:t>
            </a:r>
            <a:r>
              <a:rPr lang="en-US" sz="1800" b="1" dirty="0">
                <a:solidFill>
                  <a:schemeClr val="tx1"/>
                </a:solidFill>
                <a:highlight>
                  <a:srgbClr val="FFFFFF"/>
                </a:highlight>
                <a:latin typeface="Roboto Slab"/>
                <a:ea typeface="Roboto Slab"/>
                <a:cs typeface="Roboto Slab"/>
              </a:rPr>
              <a:t> &gt; if you leave after graduating: NO credits recognition</a:t>
            </a:r>
          </a:p>
          <a:p>
            <a:pPr algn="l">
              <a:lnSpc>
                <a:spcPct val="150000"/>
              </a:lnSpc>
            </a:pPr>
            <a:r>
              <a:rPr lang="en-US" sz="1800" b="1" dirty="0">
                <a:solidFill>
                  <a:schemeClr val="tx1"/>
                </a:solidFill>
                <a:highlight>
                  <a:srgbClr val="FFFFFF"/>
                </a:highlight>
                <a:latin typeface="Roboto Slab"/>
                <a:ea typeface="Roboto Slab"/>
                <a:cs typeface="Roboto Slab"/>
              </a:rPr>
              <a:t>	      </a:t>
            </a:r>
            <a:r>
              <a:rPr lang="en-US" sz="1800" b="1" dirty="0">
                <a:solidFill>
                  <a:srgbClr val="C00000"/>
                </a:solidFill>
                <a:highlight>
                  <a:srgbClr val="FFFFFF"/>
                </a:highlight>
                <a:latin typeface="Roboto Slab"/>
                <a:ea typeface="Roboto Slab"/>
                <a:cs typeface="Roboto Slab"/>
              </a:rPr>
              <a:t>point 2</a:t>
            </a:r>
            <a:r>
              <a:rPr lang="en-US" sz="1800" b="1" dirty="0">
                <a:solidFill>
                  <a:schemeClr val="tx1"/>
                </a:solidFill>
                <a:highlight>
                  <a:srgbClr val="FFFFFF"/>
                </a:highlight>
                <a:latin typeface="Roboto Slab"/>
                <a:ea typeface="Roboto Slab"/>
                <a:cs typeface="Roboto Slab"/>
              </a:rPr>
              <a:t> &gt; if you leave before graduating and the </a:t>
            </a:r>
            <a:r>
              <a:rPr lang="en-US" sz="1800" b="1" dirty="0">
                <a:solidFill>
                  <a:srgbClr val="C00000"/>
                </a:solidFill>
                <a:highlight>
                  <a:srgbClr val="FFFFFF"/>
                </a:highlight>
                <a:latin typeface="Roboto Slab"/>
                <a:ea typeface="Roboto Slab"/>
                <a:cs typeface="Roboto Slab"/>
              </a:rPr>
              <a:t>traineeship is NOT part of your study plan</a:t>
            </a:r>
            <a:r>
              <a:rPr lang="en-US" sz="1800" b="1" dirty="0">
                <a:solidFill>
                  <a:schemeClr val="tx1"/>
                </a:solidFill>
                <a:highlight>
                  <a:srgbClr val="FFFFFF"/>
                </a:highlight>
                <a:latin typeface="Roboto Slab"/>
                <a:ea typeface="Roboto Slab"/>
                <a:cs typeface="Roboto Slab"/>
              </a:rPr>
              <a:t>:</a:t>
            </a:r>
            <a:br>
              <a:rPr lang="en-US" sz="1800" b="1" dirty="0">
                <a:solidFill>
                  <a:schemeClr val="tx1"/>
                </a:solidFill>
                <a:highlight>
                  <a:srgbClr val="FFFFFF"/>
                </a:highlight>
                <a:latin typeface="Roboto Slab"/>
                <a:ea typeface="Roboto Slab"/>
                <a:cs typeface="Roboto Slab"/>
              </a:rPr>
            </a:br>
            <a:r>
              <a:rPr lang="en-US" sz="1800" b="1" dirty="0">
                <a:solidFill>
                  <a:schemeClr val="tx1"/>
                </a:solidFill>
                <a:highlight>
                  <a:srgbClr val="FFFFFF"/>
                </a:highlight>
                <a:latin typeface="Roboto Slab"/>
                <a:ea typeface="Roboto Slab"/>
                <a:cs typeface="Roboto Slab"/>
              </a:rPr>
              <a:t>		number of credits is COMPULSORY but supernumerary &gt;&gt; </a:t>
            </a:r>
            <a:r>
              <a:rPr lang="en-US" sz="1800" b="1" u="sng" dirty="0">
                <a:solidFill>
                  <a:srgbClr val="C00000"/>
                </a:solidFill>
                <a:highlight>
                  <a:srgbClr val="FFFFFF"/>
                </a:highlight>
                <a:latin typeface="Roboto Slab"/>
                <a:ea typeface="Roboto Slab"/>
                <a:cs typeface="Roboto Slab"/>
              </a:rPr>
              <a:t>NO FELLOWSHIP!! </a:t>
            </a:r>
            <a:endParaRPr lang="it-IT" sz="1800" u="sng" dirty="0">
              <a:solidFill>
                <a:srgbClr val="C00000"/>
              </a:solidFill>
            </a:endParaRPr>
          </a:p>
          <a:p>
            <a:pPr algn="l">
              <a:lnSpc>
                <a:spcPct val="150000"/>
              </a:lnSpc>
            </a:pPr>
            <a:r>
              <a:rPr lang="en-US" sz="1800" b="1" dirty="0">
                <a:solidFill>
                  <a:schemeClr val="tx1"/>
                </a:solidFill>
                <a:highlight>
                  <a:srgbClr val="FFFFFF"/>
                </a:highlight>
                <a:latin typeface="Roboto Slab"/>
                <a:ea typeface="Roboto Slab"/>
                <a:cs typeface="Roboto Slab"/>
              </a:rPr>
              <a:t>	       </a:t>
            </a:r>
            <a:r>
              <a:rPr lang="en-US" sz="1800" b="1" dirty="0">
                <a:solidFill>
                  <a:srgbClr val="C00000"/>
                </a:solidFill>
                <a:highlight>
                  <a:srgbClr val="FFFFFF"/>
                </a:highlight>
                <a:latin typeface="Roboto Slab"/>
                <a:ea typeface="Roboto Slab"/>
                <a:cs typeface="Roboto Slab"/>
              </a:rPr>
              <a:t>point 4 </a:t>
            </a:r>
            <a:r>
              <a:rPr lang="en-US" sz="1800" b="1" dirty="0">
                <a:solidFill>
                  <a:schemeClr val="tx1"/>
                </a:solidFill>
                <a:highlight>
                  <a:srgbClr val="FFFFFF"/>
                </a:highlight>
                <a:latin typeface="Roboto Slab"/>
                <a:ea typeface="Roboto Slab"/>
                <a:cs typeface="Roboto Slab"/>
              </a:rPr>
              <a:t>&gt; only for post-graduates (PhD’s, Specialization Schools, Master Courses*)</a:t>
            </a:r>
          </a:p>
          <a:p>
            <a:pPr algn="l">
              <a:lnSpc>
                <a:spcPct val="150000"/>
              </a:lnSpc>
            </a:pPr>
            <a:r>
              <a:rPr lang="en-US" sz="1800" b="1" dirty="0">
                <a:solidFill>
                  <a:schemeClr val="tx1"/>
                </a:solidFill>
                <a:highlight>
                  <a:srgbClr val="FFFFFF"/>
                </a:highlight>
                <a:latin typeface="Roboto Slab"/>
                <a:ea typeface="Roboto Slab"/>
                <a:cs typeface="Roboto Slab"/>
              </a:rPr>
              <a:t>		</a:t>
            </a:r>
            <a:r>
              <a:rPr lang="en-US" sz="1800" b="1" i="1" dirty="0">
                <a:solidFill>
                  <a:schemeClr val="tx1"/>
                </a:solidFill>
                <a:highlight>
                  <a:srgbClr val="FFFFFF"/>
                </a:highlight>
                <a:latin typeface="Roboto Slab"/>
                <a:ea typeface="Roboto Slab"/>
                <a:cs typeface="Roboto Slab"/>
              </a:rPr>
              <a:t>* 1st or 2</a:t>
            </a:r>
            <a:r>
              <a:rPr lang="en-US" sz="1800" b="1" i="1" baseline="30000" dirty="0">
                <a:solidFill>
                  <a:schemeClr val="tx1"/>
                </a:solidFill>
                <a:highlight>
                  <a:srgbClr val="FFFFFF"/>
                </a:highlight>
                <a:latin typeface="Roboto Slab"/>
                <a:ea typeface="Roboto Slab"/>
                <a:cs typeface="Roboto Slab"/>
              </a:rPr>
              <a:t>nd</a:t>
            </a:r>
            <a:r>
              <a:rPr lang="en-US" sz="1800" b="1" i="1" dirty="0">
                <a:solidFill>
                  <a:schemeClr val="tx1"/>
                </a:solidFill>
                <a:highlight>
                  <a:srgbClr val="FFFFFF"/>
                </a:highlight>
                <a:latin typeface="Roboto Slab"/>
                <a:ea typeface="Roboto Slab"/>
                <a:cs typeface="Roboto Slab"/>
              </a:rPr>
              <a:t> level master course: NOT Master’s degree</a:t>
            </a:r>
          </a:p>
          <a:p>
            <a:pPr>
              <a:lnSpc>
                <a:spcPct val="150000"/>
              </a:lnSpc>
            </a:pPr>
            <a:br>
              <a:rPr lang="en-US" b="1" dirty="0">
                <a:solidFill>
                  <a:srgbClr val="C00000"/>
                </a:solidFill>
                <a:highlight>
                  <a:srgbClr val="FFFFFF"/>
                </a:highlight>
                <a:latin typeface="Roboto Slab"/>
                <a:ea typeface="Roboto Slab"/>
                <a:cs typeface="Roboto Slab"/>
              </a:rPr>
            </a:br>
            <a:r>
              <a:rPr lang="en-US" b="1" dirty="0">
                <a:solidFill>
                  <a:srgbClr val="C00000"/>
                </a:solidFill>
                <a:highlight>
                  <a:srgbClr val="FFFFFF"/>
                </a:highlight>
                <a:latin typeface="Roboto Slab"/>
                <a:ea typeface="Roboto Slab"/>
                <a:cs typeface="Roboto Slab"/>
              </a:rPr>
              <a:t>If you have doubt about curricular / </a:t>
            </a:r>
            <a:r>
              <a:rPr lang="en-US" b="1" dirty="0" err="1">
                <a:solidFill>
                  <a:srgbClr val="C00000"/>
                </a:solidFill>
                <a:highlight>
                  <a:srgbClr val="FFFFFF"/>
                </a:highlight>
                <a:latin typeface="Roboto Slab"/>
                <a:ea typeface="Roboto Slab"/>
                <a:cs typeface="Roboto Slab"/>
              </a:rPr>
              <a:t>volountary</a:t>
            </a:r>
            <a:r>
              <a:rPr lang="en-US" b="1" dirty="0">
                <a:solidFill>
                  <a:srgbClr val="C00000"/>
                </a:solidFill>
                <a:highlight>
                  <a:srgbClr val="FFFFFF"/>
                </a:highlight>
                <a:latin typeface="Roboto Slab"/>
                <a:ea typeface="Roboto Slab"/>
                <a:cs typeface="Roboto Slab"/>
              </a:rPr>
              <a:t> traineeship: please contact </a:t>
            </a:r>
          </a:p>
          <a:p>
            <a:pPr>
              <a:lnSpc>
                <a:spcPct val="150000"/>
              </a:lnSpc>
            </a:pPr>
            <a:r>
              <a:rPr lang="en-US" b="1" dirty="0">
                <a:solidFill>
                  <a:srgbClr val="C00000"/>
                </a:solidFill>
                <a:highlight>
                  <a:srgbClr val="FFFFFF"/>
                </a:highlight>
                <a:latin typeface="Roboto Slab"/>
                <a:ea typeface="Roboto Slab"/>
                <a:cs typeface="Roboto Slab"/>
              </a:rPr>
              <a:t>your secretary or your Coordinator!</a:t>
            </a:r>
          </a:p>
          <a:p>
            <a:pPr algn="l">
              <a:lnSpc>
                <a:spcPct val="150000"/>
              </a:lnSpc>
            </a:pPr>
            <a:endParaRPr lang="en-US" sz="1800" b="1" dirty="0">
              <a:solidFill>
                <a:srgbClr val="C00000"/>
              </a:solidFill>
              <a:highlight>
                <a:srgbClr val="FFFFFF"/>
              </a:highlight>
              <a:latin typeface="Roboto Slab"/>
              <a:ea typeface="Roboto Slab"/>
              <a:cs typeface="Roboto Slab"/>
            </a:endParaRPr>
          </a:p>
          <a:p>
            <a:pPr algn="l">
              <a:lnSpc>
                <a:spcPct val="150000"/>
              </a:lnSpc>
            </a:pPr>
            <a:endParaRPr lang="en-US" sz="1800" b="1" dirty="0">
              <a:solidFill>
                <a:srgbClr val="C00000"/>
              </a:solidFill>
              <a:highlight>
                <a:srgbClr val="FFFFFF"/>
              </a:highlight>
              <a:latin typeface="Roboto Slab"/>
              <a:ea typeface="Roboto Slab"/>
              <a:cs typeface="Roboto Slab"/>
            </a:endParaRPr>
          </a:p>
          <a:p>
            <a:pPr algn="l">
              <a:lnSpc>
                <a:spcPct val="150000"/>
              </a:lnSpc>
            </a:pPr>
            <a:endParaRPr lang="en-US" sz="1800" b="1" dirty="0">
              <a:solidFill>
                <a:srgbClr val="C00000"/>
              </a:solidFill>
              <a:highlight>
                <a:srgbClr val="FFFFFF"/>
              </a:highlight>
              <a:latin typeface="Roboto Slab"/>
              <a:ea typeface="Roboto Slab"/>
              <a:cs typeface="Roboto Slab"/>
            </a:endParaRPr>
          </a:p>
          <a:p>
            <a:pPr marL="50800" indent="0" algn="l"/>
            <a:endParaRPr lang="it-IT" sz="1800" dirty="0">
              <a:solidFill>
                <a:srgbClr val="212121"/>
              </a:solidFill>
              <a:highlight>
                <a:srgbClr val="FFFFFF"/>
              </a:highlight>
              <a:latin typeface="Roboto Slab"/>
              <a:ea typeface="Roboto Slab"/>
              <a:cs typeface="Roboto Slab"/>
            </a:endParaRPr>
          </a:p>
        </p:txBody>
      </p:sp>
      <p:sp>
        <p:nvSpPr>
          <p:cNvPr id="11" name="Google Shape;105;p14">
            <a:extLst>
              <a:ext uri="{FF2B5EF4-FFF2-40B4-BE49-F238E27FC236}">
                <a16:creationId xmlns:a16="http://schemas.microsoft.com/office/drawing/2014/main" id="{EC442E42-605C-6C74-9528-87B6948EB407}"/>
              </a:ext>
            </a:extLst>
          </p:cNvPr>
          <p:cNvSpPr txBox="1"/>
          <p:nvPr/>
        </p:nvSpPr>
        <p:spPr>
          <a:xfrm>
            <a:off x="781650" y="244770"/>
            <a:ext cx="10628700" cy="769401"/>
          </a:xfrm>
          <a:prstGeom prst="rect">
            <a:avLst/>
          </a:prstGeom>
          <a:noFill/>
          <a:ln>
            <a:noFill/>
          </a:ln>
        </p:spPr>
        <p:txBody>
          <a:bodyPr spcFirstLastPara="1" wrap="square" lIns="91425" tIns="45700" rIns="91425" bIns="45700" anchor="t" anchorCtr="0">
            <a:spAutoFit/>
          </a:bodyPr>
          <a:lstStyle/>
          <a:p>
            <a:pPr algn="ctr"/>
            <a:r>
              <a:rPr lang="it-IT" sz="4400" b="1" dirty="0">
                <a:solidFill>
                  <a:srgbClr val="B2284B"/>
                </a:solidFill>
                <a:latin typeface="Roboto Slab"/>
                <a:ea typeface="Roboto Slab"/>
                <a:cs typeface="Roboto Slab"/>
                <a:sym typeface="Roboto Slab"/>
              </a:rPr>
              <a:t>LEARNING AGREEMENT: </a:t>
            </a:r>
            <a:r>
              <a:rPr lang="it-IT" sz="4400" b="1" dirty="0" err="1">
                <a:solidFill>
                  <a:srgbClr val="B2284B"/>
                </a:solidFill>
                <a:latin typeface="Roboto Slab"/>
                <a:ea typeface="Roboto Slab"/>
                <a:cs typeface="Roboto Slab"/>
                <a:sym typeface="Roboto Slab"/>
              </a:rPr>
              <a:t>Table</a:t>
            </a:r>
            <a:r>
              <a:rPr lang="it-IT" sz="4400" b="1" dirty="0">
                <a:solidFill>
                  <a:srgbClr val="B2284B"/>
                </a:solidFill>
                <a:latin typeface="Roboto Slab"/>
                <a:ea typeface="Roboto Slab"/>
                <a:cs typeface="Roboto Slab"/>
                <a:sym typeface="Roboto Slab"/>
              </a:rPr>
              <a:t> B</a:t>
            </a:r>
            <a:endParaRPr lang="it-IT" dirty="0"/>
          </a:p>
        </p:txBody>
      </p:sp>
    </p:spTree>
    <p:extLst>
      <p:ext uri="{BB962C8B-B14F-4D97-AF65-F5344CB8AC3E}">
        <p14:creationId xmlns:p14="http://schemas.microsoft.com/office/powerpoint/2010/main" val="655850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FD1D64FC-20AC-5203-9C85-07F93EE754A8}"/>
              </a:ext>
            </a:extLst>
          </p:cNvPr>
          <p:cNvPicPr>
            <a:picLocks noChangeAspect="1"/>
          </p:cNvPicPr>
          <p:nvPr/>
        </p:nvPicPr>
        <p:blipFill>
          <a:blip r:embed="rId2"/>
          <a:stretch>
            <a:fillRect/>
          </a:stretch>
        </p:blipFill>
        <p:spPr>
          <a:xfrm>
            <a:off x="832443" y="1062572"/>
            <a:ext cx="10050003" cy="4954180"/>
          </a:xfrm>
          <a:prstGeom prst="rect">
            <a:avLst/>
          </a:prstGeom>
        </p:spPr>
      </p:pic>
      <p:sp>
        <p:nvSpPr>
          <p:cNvPr id="2" name="Titolo 1">
            <a:extLst>
              <a:ext uri="{FF2B5EF4-FFF2-40B4-BE49-F238E27FC236}">
                <a16:creationId xmlns:a16="http://schemas.microsoft.com/office/drawing/2014/main" id="{EC570047-7494-1162-D29C-C3019F233E1F}"/>
              </a:ext>
            </a:extLst>
          </p:cNvPr>
          <p:cNvSpPr>
            <a:spLocks noGrp="1"/>
          </p:cNvSpPr>
          <p:nvPr>
            <p:ph type="ctrTitle"/>
          </p:nvPr>
        </p:nvSpPr>
        <p:spPr>
          <a:xfrm>
            <a:off x="1228825" y="0"/>
            <a:ext cx="9734349" cy="1062572"/>
          </a:xfrm>
        </p:spPr>
        <p:txBody>
          <a:bodyPr>
            <a:normAutofit fontScale="90000"/>
          </a:bodyPr>
          <a:lstStyle/>
          <a:p>
            <a:br>
              <a:rPr lang="it-IT" dirty="0"/>
            </a:br>
            <a:r>
              <a:rPr lang="it-IT" sz="4900" b="1" dirty="0">
                <a:solidFill>
                  <a:srgbClr val="B2284B"/>
                </a:solidFill>
                <a:latin typeface="Roboto Slab"/>
                <a:ea typeface="Roboto Slab"/>
                <a:cs typeface="Roboto Slab"/>
                <a:sym typeface="Roboto Slab"/>
              </a:rPr>
              <a:t>LEARNING AGREEMENT: </a:t>
            </a:r>
            <a:r>
              <a:rPr lang="it-IT" sz="4900" b="1" dirty="0" err="1">
                <a:solidFill>
                  <a:srgbClr val="B2284B"/>
                </a:solidFill>
                <a:latin typeface="Roboto Slab"/>
                <a:ea typeface="Roboto Slab"/>
                <a:cs typeface="Roboto Slab"/>
                <a:sym typeface="Roboto Slab"/>
              </a:rPr>
              <a:t>Table</a:t>
            </a:r>
            <a:r>
              <a:rPr lang="it-IT" sz="4900" b="1" dirty="0">
                <a:solidFill>
                  <a:srgbClr val="B2284B"/>
                </a:solidFill>
                <a:latin typeface="Roboto Slab"/>
                <a:ea typeface="Roboto Slab"/>
                <a:cs typeface="Roboto Slab"/>
                <a:sym typeface="Roboto Slab"/>
              </a:rPr>
              <a:t> B</a:t>
            </a:r>
            <a:endParaRPr lang="it-IT" dirty="0"/>
          </a:p>
        </p:txBody>
      </p:sp>
      <p:sp>
        <p:nvSpPr>
          <p:cNvPr id="3" name="Sottotitolo 2">
            <a:extLst>
              <a:ext uri="{FF2B5EF4-FFF2-40B4-BE49-F238E27FC236}">
                <a16:creationId xmlns:a16="http://schemas.microsoft.com/office/drawing/2014/main" id="{490F70DF-455E-AC30-A915-24836142CBEB}"/>
              </a:ext>
            </a:extLst>
          </p:cNvPr>
          <p:cNvSpPr>
            <a:spLocks noGrp="1"/>
          </p:cNvSpPr>
          <p:nvPr>
            <p:ph type="subTitle" idx="1"/>
          </p:nvPr>
        </p:nvSpPr>
        <p:spPr>
          <a:xfrm>
            <a:off x="7059168" y="1417320"/>
            <a:ext cx="426720" cy="475488"/>
          </a:xfrm>
        </p:spPr>
        <p:txBody>
          <a:bodyPr>
            <a:normAutofit fontScale="92500" lnSpcReduction="20000"/>
          </a:bodyPr>
          <a:lstStyle/>
          <a:p>
            <a:r>
              <a:rPr lang="it-IT" dirty="0"/>
              <a:t>x</a:t>
            </a:r>
          </a:p>
        </p:txBody>
      </p:sp>
    </p:spTree>
    <p:extLst>
      <p:ext uri="{BB962C8B-B14F-4D97-AF65-F5344CB8AC3E}">
        <p14:creationId xmlns:p14="http://schemas.microsoft.com/office/powerpoint/2010/main" val="422240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9B6B8-44A7-EB66-BB0E-284DEF315EC7}"/>
            </a:ext>
          </a:extLst>
        </p:cNvPr>
        <p:cNvGrpSpPr/>
        <p:nvPr/>
      </p:nvGrpSpPr>
      <p:grpSpPr>
        <a:xfrm>
          <a:off x="0" y="0"/>
          <a:ext cx="0" cy="0"/>
          <a:chOff x="0" y="0"/>
          <a:chExt cx="0" cy="0"/>
        </a:xfrm>
      </p:grpSpPr>
      <p:sp>
        <p:nvSpPr>
          <p:cNvPr id="3" name="Sottotitolo 2">
            <a:extLst>
              <a:ext uri="{FF2B5EF4-FFF2-40B4-BE49-F238E27FC236}">
                <a16:creationId xmlns:a16="http://schemas.microsoft.com/office/drawing/2014/main" id="{1C06656E-BF2D-3B0A-33E0-384949AFED94}"/>
              </a:ext>
            </a:extLst>
          </p:cNvPr>
          <p:cNvSpPr>
            <a:spLocks noGrp="1"/>
          </p:cNvSpPr>
          <p:nvPr>
            <p:ph type="subTitle" idx="1"/>
          </p:nvPr>
        </p:nvSpPr>
        <p:spPr>
          <a:xfrm>
            <a:off x="518999" y="1479762"/>
            <a:ext cx="11507844" cy="1849135"/>
          </a:xfrm>
        </p:spPr>
        <p:txBody>
          <a:bodyPr>
            <a:noAutofit/>
          </a:bodyPr>
          <a:lstStyle/>
          <a:p>
            <a:pPr>
              <a:lnSpc>
                <a:spcPct val="150000"/>
              </a:lnSpc>
            </a:pPr>
            <a:r>
              <a:rPr lang="en-US" sz="1800" b="1" dirty="0">
                <a:solidFill>
                  <a:srgbClr val="C00000"/>
                </a:solidFill>
                <a:highlight>
                  <a:srgbClr val="FFFFFF"/>
                </a:highlight>
                <a:latin typeface="Roboto Slab"/>
                <a:ea typeface="Roboto Slab"/>
                <a:cs typeface="Roboto Slab"/>
              </a:rPr>
              <a:t>You can receive financial support from the Receiving </a:t>
            </a:r>
            <a:r>
              <a:rPr lang="en-US" sz="1800" b="1" dirty="0" err="1">
                <a:solidFill>
                  <a:srgbClr val="C00000"/>
                </a:solidFill>
                <a:highlight>
                  <a:srgbClr val="FFFFFF"/>
                </a:highlight>
                <a:latin typeface="Roboto Slab"/>
                <a:ea typeface="Roboto Slab"/>
                <a:cs typeface="Roboto Slab"/>
              </a:rPr>
              <a:t>Organisation</a:t>
            </a:r>
            <a:r>
              <a:rPr lang="en-US" sz="1800" b="1" dirty="0">
                <a:solidFill>
                  <a:srgbClr val="C00000"/>
                </a:solidFill>
                <a:highlight>
                  <a:srgbClr val="FFFFFF"/>
                </a:highlight>
                <a:latin typeface="Roboto Slab"/>
                <a:ea typeface="Roboto Slab"/>
                <a:cs typeface="Roboto Slab"/>
              </a:rPr>
              <a:t>/Enterprise, unless it comes from EU Funding (i.e. SEMP </a:t>
            </a:r>
            <a:r>
              <a:rPr lang="en-US" sz="1800" b="1" dirty="0" err="1">
                <a:solidFill>
                  <a:srgbClr val="C00000"/>
                </a:solidFill>
                <a:highlight>
                  <a:srgbClr val="FFFFFF"/>
                </a:highlight>
                <a:latin typeface="Roboto Slab"/>
                <a:ea typeface="Roboto Slab"/>
                <a:cs typeface="Roboto Slab"/>
              </a:rPr>
              <a:t>programme</a:t>
            </a:r>
            <a:r>
              <a:rPr lang="en-US" sz="1800" b="1" dirty="0">
                <a:solidFill>
                  <a:srgbClr val="C00000"/>
                </a:solidFill>
                <a:highlight>
                  <a:srgbClr val="FFFFFF"/>
                </a:highlight>
                <a:latin typeface="Roboto Slab"/>
                <a:ea typeface="Roboto Slab"/>
                <a:cs typeface="Roboto Slab"/>
              </a:rPr>
              <a:t> for CH)</a:t>
            </a:r>
            <a:endParaRPr lang="en-US" dirty="0">
              <a:solidFill>
                <a:srgbClr val="C00000"/>
              </a:solidFill>
            </a:endParaRPr>
          </a:p>
          <a:p>
            <a:pPr>
              <a:lnSpc>
                <a:spcPct val="150000"/>
              </a:lnSpc>
            </a:pPr>
            <a:endParaRPr lang="en-US" sz="1800" b="1" dirty="0">
              <a:solidFill>
                <a:srgbClr val="C00000"/>
              </a:solidFill>
              <a:highlight>
                <a:srgbClr val="FFFFFF"/>
              </a:highlight>
              <a:latin typeface="Roboto Slab"/>
              <a:ea typeface="Roboto Slab"/>
              <a:cs typeface="Roboto Slab"/>
            </a:endParaRPr>
          </a:p>
          <a:p>
            <a:pPr>
              <a:lnSpc>
                <a:spcPct val="150000"/>
              </a:lnSpc>
            </a:pPr>
            <a:endParaRPr lang="en-US" sz="1800" b="1" dirty="0">
              <a:solidFill>
                <a:srgbClr val="C00000"/>
              </a:solidFill>
              <a:highlight>
                <a:srgbClr val="FFFFFF"/>
              </a:highlight>
              <a:latin typeface="Roboto Slab"/>
              <a:ea typeface="Roboto Slab"/>
              <a:cs typeface="Roboto Slab"/>
            </a:endParaRPr>
          </a:p>
          <a:p>
            <a:pPr marL="50800" indent="0"/>
            <a:endParaRPr lang="it-IT" sz="1800" dirty="0">
              <a:solidFill>
                <a:srgbClr val="212121"/>
              </a:solidFill>
              <a:highlight>
                <a:srgbClr val="FFFFFF"/>
              </a:highlight>
              <a:latin typeface="Roboto Slab"/>
              <a:ea typeface="Roboto Slab"/>
              <a:cs typeface="Roboto Slab"/>
            </a:endParaRPr>
          </a:p>
        </p:txBody>
      </p:sp>
      <p:sp>
        <p:nvSpPr>
          <p:cNvPr id="11" name="Google Shape;105;p14">
            <a:extLst>
              <a:ext uri="{FF2B5EF4-FFF2-40B4-BE49-F238E27FC236}">
                <a16:creationId xmlns:a16="http://schemas.microsoft.com/office/drawing/2014/main" id="{1EFD0DB9-B655-BC5F-0C95-D58ECB79E045}"/>
              </a:ext>
            </a:extLst>
          </p:cNvPr>
          <p:cNvSpPr txBox="1"/>
          <p:nvPr/>
        </p:nvSpPr>
        <p:spPr>
          <a:xfrm>
            <a:off x="781650" y="455082"/>
            <a:ext cx="10628700" cy="769401"/>
          </a:xfrm>
          <a:prstGeom prst="rect">
            <a:avLst/>
          </a:prstGeom>
          <a:noFill/>
          <a:ln>
            <a:noFill/>
          </a:ln>
        </p:spPr>
        <p:txBody>
          <a:bodyPr spcFirstLastPara="1" wrap="square" lIns="91425" tIns="45700" rIns="91425" bIns="45700" anchor="t" anchorCtr="0">
            <a:spAutoFit/>
          </a:bodyPr>
          <a:lstStyle/>
          <a:p>
            <a:pPr algn="ctr"/>
            <a:r>
              <a:rPr lang="it-IT" sz="4400" b="1">
                <a:solidFill>
                  <a:srgbClr val="B2284B"/>
                </a:solidFill>
                <a:latin typeface="Roboto Slab"/>
                <a:ea typeface="Roboto Slab"/>
                <a:cs typeface="Roboto Slab"/>
                <a:sym typeface="Roboto Slab"/>
              </a:rPr>
              <a:t>LEARNING AGREEMENT: </a:t>
            </a:r>
            <a:r>
              <a:rPr lang="it-IT" sz="4400" b="1" err="1">
                <a:solidFill>
                  <a:srgbClr val="B2284B"/>
                </a:solidFill>
                <a:latin typeface="Roboto Slab"/>
                <a:ea typeface="Roboto Slab"/>
                <a:cs typeface="Roboto Slab"/>
                <a:sym typeface="Roboto Slab"/>
              </a:rPr>
              <a:t>Table</a:t>
            </a:r>
            <a:r>
              <a:rPr lang="it-IT" sz="4400" b="1">
                <a:solidFill>
                  <a:srgbClr val="B2284B"/>
                </a:solidFill>
                <a:latin typeface="Roboto Slab"/>
                <a:ea typeface="Roboto Slab"/>
                <a:cs typeface="Roboto Slab"/>
                <a:sym typeface="Roboto Slab"/>
              </a:rPr>
              <a:t> C</a:t>
            </a:r>
            <a:endParaRPr lang="it-IT"/>
          </a:p>
        </p:txBody>
      </p:sp>
      <p:pic>
        <p:nvPicPr>
          <p:cNvPr id="2" name="Immagine 1" descr="Immagine che contiene testo, schermata, Carattere, numero&#10;&#10;Il contenuto generato dall&amp;#39;intelligenza artificiale potrebbe non essere corretto.">
            <a:extLst>
              <a:ext uri="{FF2B5EF4-FFF2-40B4-BE49-F238E27FC236}">
                <a16:creationId xmlns:a16="http://schemas.microsoft.com/office/drawing/2014/main" id="{69B79111-2781-EED0-175C-DE45B80EA63D}"/>
              </a:ext>
            </a:extLst>
          </p:cNvPr>
          <p:cNvPicPr>
            <a:picLocks noChangeAspect="1"/>
          </p:cNvPicPr>
          <p:nvPr/>
        </p:nvPicPr>
        <p:blipFill>
          <a:blip r:embed="rId2"/>
          <a:stretch>
            <a:fillRect/>
          </a:stretch>
        </p:blipFill>
        <p:spPr>
          <a:xfrm>
            <a:off x="1832443" y="2579185"/>
            <a:ext cx="9591674" cy="3111873"/>
          </a:xfrm>
          <a:prstGeom prst="rect">
            <a:avLst/>
          </a:prstGeom>
        </p:spPr>
      </p:pic>
    </p:spTree>
    <p:extLst>
      <p:ext uri="{BB962C8B-B14F-4D97-AF65-F5344CB8AC3E}">
        <p14:creationId xmlns:p14="http://schemas.microsoft.com/office/powerpoint/2010/main" val="111677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E3E5D5E3-7329-43DD-40E0-D4B62554F8FF}"/>
              </a:ext>
            </a:extLst>
          </p:cNvPr>
          <p:cNvSpPr>
            <a:spLocks noGrp="1"/>
          </p:cNvSpPr>
          <p:nvPr>
            <p:ph type="subTitle" idx="1"/>
          </p:nvPr>
        </p:nvSpPr>
        <p:spPr>
          <a:xfrm>
            <a:off x="358322" y="2607414"/>
            <a:ext cx="11507844" cy="3609973"/>
          </a:xfrm>
        </p:spPr>
        <p:txBody>
          <a:bodyPr>
            <a:noAutofit/>
          </a:bodyPr>
          <a:lstStyle/>
          <a:p>
            <a:pPr>
              <a:lnSpc>
                <a:spcPct val="150000"/>
              </a:lnSpc>
            </a:pPr>
            <a:r>
              <a:rPr lang="en-US" sz="1800" b="1" dirty="0">
                <a:solidFill>
                  <a:srgbClr val="C00000"/>
                </a:solidFill>
                <a:highlight>
                  <a:srgbClr val="FFFFFF"/>
                </a:highlight>
                <a:latin typeface="Roboto Slab"/>
                <a:ea typeface="Roboto Slab"/>
                <a:cs typeface="Roboto Slab"/>
              </a:rPr>
              <a:t>IMPORTANT</a:t>
            </a:r>
            <a:r>
              <a:rPr lang="en-US" sz="1800" dirty="0">
                <a:solidFill>
                  <a:srgbClr val="212121"/>
                </a:solidFill>
                <a:highlight>
                  <a:srgbClr val="FFFFFF"/>
                </a:highlight>
                <a:latin typeface="Roboto Slab"/>
                <a:ea typeface="Roboto Slab"/>
                <a:cs typeface="Roboto Slab"/>
              </a:rPr>
              <a:t>: the Learning Agreement </a:t>
            </a:r>
            <a:r>
              <a:rPr lang="en-US" sz="1800" b="1" u="sng" dirty="0">
                <a:solidFill>
                  <a:srgbClr val="C00000"/>
                </a:solidFill>
                <a:highlight>
                  <a:srgbClr val="FFFFFF"/>
                </a:highlight>
                <a:latin typeface="Roboto Slab"/>
                <a:ea typeface="Roboto Slab"/>
                <a:cs typeface="Roboto Slab"/>
              </a:rPr>
              <a:t>MUST</a:t>
            </a:r>
            <a:r>
              <a:rPr lang="en-US" sz="1800" b="1" dirty="0">
                <a:solidFill>
                  <a:srgbClr val="C00000"/>
                </a:solidFill>
                <a:highlight>
                  <a:srgbClr val="FFFFFF"/>
                </a:highlight>
                <a:latin typeface="Roboto Slab"/>
                <a:ea typeface="Roboto Slab"/>
                <a:cs typeface="Roboto Slab"/>
              </a:rPr>
              <a:t> </a:t>
            </a:r>
            <a:r>
              <a:rPr lang="en-US" sz="1800" dirty="0">
                <a:solidFill>
                  <a:srgbClr val="212121"/>
                </a:solidFill>
                <a:highlight>
                  <a:srgbClr val="FFFFFF"/>
                </a:highlight>
                <a:latin typeface="Roboto Slab"/>
                <a:ea typeface="Roboto Slab"/>
                <a:cs typeface="Roboto Slab"/>
              </a:rPr>
              <a:t>be signed by </a:t>
            </a:r>
            <a:r>
              <a:rPr lang="en-US" sz="1800" b="1" dirty="0">
                <a:solidFill>
                  <a:srgbClr val="212121"/>
                </a:solidFill>
                <a:highlight>
                  <a:srgbClr val="FFFFFF"/>
                </a:highlight>
                <a:latin typeface="Roboto Slab"/>
                <a:ea typeface="Roboto Slab"/>
                <a:cs typeface="Roboto Slab"/>
              </a:rPr>
              <a:t>you, the host Institution </a:t>
            </a:r>
            <a:r>
              <a:rPr lang="it-IT" sz="1800" dirty="0">
                <a:highlight>
                  <a:srgbClr val="FFFFFF"/>
                </a:highlight>
                <a:latin typeface="Roboto Slab"/>
                <a:ea typeface="Roboto Slab"/>
                <a:cs typeface="Roboto Slab"/>
              </a:rPr>
              <a:t>and</a:t>
            </a:r>
            <a:r>
              <a:rPr lang="en-US" sz="1800" b="1" dirty="0">
                <a:solidFill>
                  <a:srgbClr val="212121"/>
                </a:solidFill>
                <a:highlight>
                  <a:srgbClr val="FFFFFF"/>
                </a:highlight>
                <a:latin typeface="Roboto Slab"/>
                <a:ea typeface="Roboto Slab"/>
                <a:cs typeface="Roboto Slab"/>
              </a:rPr>
              <a:t> the </a:t>
            </a:r>
            <a:r>
              <a:rPr lang="en-US" sz="1800" b="1" dirty="0" err="1">
                <a:solidFill>
                  <a:srgbClr val="212121"/>
                </a:solidFill>
                <a:highlight>
                  <a:srgbClr val="FFFFFF"/>
                </a:highlight>
                <a:latin typeface="Roboto Slab"/>
                <a:ea typeface="Roboto Slab"/>
                <a:cs typeface="Roboto Slab"/>
              </a:rPr>
              <a:t>UniPV</a:t>
            </a:r>
            <a:r>
              <a:rPr lang="en-US" sz="1800" b="1" dirty="0">
                <a:solidFill>
                  <a:srgbClr val="212121"/>
                </a:solidFill>
                <a:highlight>
                  <a:srgbClr val="FFFFFF"/>
                </a:highlight>
                <a:latin typeface="Roboto Slab"/>
                <a:ea typeface="Roboto Slab"/>
                <a:cs typeface="Roboto Slab"/>
              </a:rPr>
              <a:t> International</a:t>
            </a:r>
            <a:r>
              <a:rPr lang="it-IT" sz="1800" dirty="0">
                <a:solidFill>
                  <a:srgbClr val="000000"/>
                </a:solidFill>
                <a:highlight>
                  <a:srgbClr val="FFFFFF"/>
                </a:highlight>
                <a:latin typeface="Roboto Slab"/>
                <a:ea typeface="Roboto Slab"/>
                <a:cs typeface="Roboto Slab"/>
              </a:rPr>
              <a:t> </a:t>
            </a:r>
            <a:r>
              <a:rPr lang="en-US" sz="1800" b="1" dirty="0">
                <a:solidFill>
                  <a:srgbClr val="212121"/>
                </a:solidFill>
                <a:highlight>
                  <a:srgbClr val="FFFFFF"/>
                </a:highlight>
                <a:latin typeface="Roboto Slab"/>
                <a:ea typeface="Roboto Slab"/>
                <a:cs typeface="Roboto Slab"/>
              </a:rPr>
              <a:t>Mobility Coordinator</a:t>
            </a:r>
          </a:p>
          <a:p>
            <a:pPr algn="l">
              <a:lnSpc>
                <a:spcPct val="150000"/>
              </a:lnSpc>
            </a:pPr>
            <a:r>
              <a:rPr lang="it-IT" sz="1800" b="1" dirty="0" err="1">
                <a:solidFill>
                  <a:srgbClr val="B2284B"/>
                </a:solidFill>
                <a:latin typeface="Roboto Slab"/>
                <a:ea typeface="Roboto Slab"/>
                <a:cs typeface="Roboto Slab"/>
              </a:rPr>
              <a:t>Recommended</a:t>
            </a:r>
            <a:r>
              <a:rPr lang="it-IT" sz="1800" b="1" dirty="0">
                <a:solidFill>
                  <a:srgbClr val="B2284B"/>
                </a:solidFill>
                <a:latin typeface="Roboto Slab"/>
                <a:ea typeface="Roboto Slab"/>
                <a:cs typeface="Roboto Slab"/>
              </a:rPr>
              <a:t> </a:t>
            </a:r>
            <a:r>
              <a:rPr lang="it-IT" sz="1800" b="1" dirty="0" err="1">
                <a:solidFill>
                  <a:srgbClr val="B2284B"/>
                </a:solidFill>
                <a:latin typeface="Roboto Slab"/>
                <a:ea typeface="Roboto Slab"/>
                <a:cs typeface="Roboto Slab"/>
              </a:rPr>
              <a:t>submission</a:t>
            </a:r>
            <a:r>
              <a:rPr lang="it-IT" sz="1800" b="1" dirty="0">
                <a:solidFill>
                  <a:srgbClr val="B2284B"/>
                </a:solidFill>
                <a:latin typeface="Roboto Slab"/>
                <a:ea typeface="Roboto Slab"/>
                <a:cs typeface="Roboto Slab"/>
              </a:rPr>
              <a:t> deadline: </a:t>
            </a:r>
            <a:r>
              <a:rPr lang="it-IT" sz="1800" b="1" dirty="0">
                <a:latin typeface="Roboto Slab"/>
                <a:ea typeface="Roboto Slab"/>
                <a:cs typeface="Roboto Slab"/>
              </a:rPr>
              <a:t>a </a:t>
            </a:r>
            <a:r>
              <a:rPr lang="it-IT" sz="1800" b="1" dirty="0" err="1">
                <a:latin typeface="Roboto Slab"/>
                <a:ea typeface="Roboto Slab"/>
                <a:cs typeface="Roboto Slab"/>
              </a:rPr>
              <a:t>month</a:t>
            </a:r>
            <a:r>
              <a:rPr lang="it-IT" sz="1800" b="1" dirty="0">
                <a:latin typeface="Roboto Slab"/>
                <a:ea typeface="Roboto Slab"/>
                <a:cs typeface="Roboto Slab"/>
              </a:rPr>
              <a:t> and a </a:t>
            </a:r>
            <a:r>
              <a:rPr lang="it-IT" sz="1800" b="1" dirty="0" err="1">
                <a:latin typeface="Roboto Slab"/>
                <a:ea typeface="Roboto Slab"/>
                <a:cs typeface="Roboto Slab"/>
              </a:rPr>
              <a:t>half</a:t>
            </a:r>
            <a:r>
              <a:rPr lang="it-IT" sz="1800" b="1" dirty="0">
                <a:latin typeface="Roboto Slab"/>
                <a:ea typeface="Roboto Slab"/>
                <a:cs typeface="Roboto Slab"/>
              </a:rPr>
              <a:t> </a:t>
            </a:r>
            <a:r>
              <a:rPr lang="it-IT" sz="1800" b="1" dirty="0" err="1">
                <a:latin typeface="Roboto Slab"/>
                <a:ea typeface="Roboto Slab"/>
                <a:cs typeface="Roboto Slab"/>
              </a:rPr>
              <a:t>before</a:t>
            </a:r>
            <a:r>
              <a:rPr lang="it-IT" sz="1800" b="1" dirty="0">
                <a:latin typeface="Roboto Slab"/>
                <a:ea typeface="Roboto Slab"/>
                <a:cs typeface="Roboto Slab"/>
              </a:rPr>
              <a:t> </a:t>
            </a:r>
            <a:r>
              <a:rPr lang="it-IT" sz="1800" b="1" dirty="0" err="1">
                <a:latin typeface="Roboto Slab"/>
                <a:ea typeface="Roboto Slab"/>
                <a:cs typeface="Roboto Slab"/>
              </a:rPr>
              <a:t>departure</a:t>
            </a:r>
            <a:r>
              <a:rPr lang="it-IT" sz="1800" b="1" dirty="0">
                <a:latin typeface="Roboto Slab"/>
                <a:ea typeface="Roboto Slab"/>
                <a:cs typeface="Roboto Slab"/>
              </a:rPr>
              <a:t>!</a:t>
            </a:r>
          </a:p>
          <a:p>
            <a:pPr algn="l">
              <a:lnSpc>
                <a:spcPct val="150000"/>
              </a:lnSpc>
            </a:pPr>
            <a:r>
              <a:rPr lang="it-IT" sz="1800" b="1" dirty="0" err="1">
                <a:solidFill>
                  <a:srgbClr val="B2284B"/>
                </a:solidFill>
                <a:highlight>
                  <a:srgbClr val="FFFFFF"/>
                </a:highlight>
                <a:latin typeface="Roboto Slab"/>
                <a:ea typeface="Roboto Slab"/>
              </a:rPr>
              <a:t>Where</a:t>
            </a:r>
            <a:r>
              <a:rPr lang="it-IT" sz="1800" b="1" dirty="0">
                <a:solidFill>
                  <a:srgbClr val="B2284B"/>
                </a:solidFill>
                <a:highlight>
                  <a:srgbClr val="FFFFFF"/>
                </a:highlight>
                <a:latin typeface="Roboto Slab"/>
                <a:ea typeface="Roboto Slab"/>
              </a:rPr>
              <a:t> </a:t>
            </a:r>
            <a:r>
              <a:rPr lang="it-IT" sz="1800" b="1" dirty="0" err="1">
                <a:solidFill>
                  <a:srgbClr val="B2284B"/>
                </a:solidFill>
                <a:highlight>
                  <a:srgbClr val="FFFFFF"/>
                </a:highlight>
                <a:latin typeface="Roboto Slab"/>
                <a:ea typeface="Roboto Slab"/>
              </a:rPr>
              <a:t>is</a:t>
            </a:r>
            <a:r>
              <a:rPr lang="it-IT" sz="1800" b="1" dirty="0">
                <a:solidFill>
                  <a:srgbClr val="B2284B"/>
                </a:solidFill>
                <a:highlight>
                  <a:srgbClr val="FFFFFF"/>
                </a:highlight>
                <a:latin typeface="Roboto Slab"/>
                <a:ea typeface="Roboto Slab"/>
              </a:rPr>
              <a:t> the form: </a:t>
            </a:r>
            <a:r>
              <a:rPr lang="it-IT" sz="1800" b="1" dirty="0">
                <a:solidFill>
                  <a:srgbClr val="0563C1"/>
                </a:solidFill>
                <a:highlight>
                  <a:srgbClr val="FFFFFF"/>
                </a:highlight>
                <a:latin typeface="Roboto Slab"/>
                <a:ea typeface="Roboto Slab"/>
                <a:hlinkClick r:id="rId2">
                  <a:extLst>
                    <a:ext uri="{A12FA001-AC4F-418D-AE19-62706E023703}">
                      <ahyp:hlinkClr xmlns:ahyp="http://schemas.microsoft.com/office/drawing/2018/hyperlinkcolor" val="tx"/>
                    </a:ext>
                  </a:extLst>
                </a:hlinkClick>
              </a:rPr>
              <a:t>Internazionale --&gt; Erasmus </a:t>
            </a:r>
            <a:r>
              <a:rPr lang="it-IT" sz="1800" b="1" dirty="0" err="1">
                <a:solidFill>
                  <a:srgbClr val="0563C1"/>
                </a:solidFill>
                <a:highlight>
                  <a:srgbClr val="FFFFFF"/>
                </a:highlight>
                <a:latin typeface="Roboto Slab"/>
                <a:ea typeface="Roboto Slab"/>
                <a:hlinkClick r:id="rId2">
                  <a:extLst>
                    <a:ext uri="{A12FA001-AC4F-418D-AE19-62706E023703}">
                      <ahyp:hlinkClr xmlns:ahyp="http://schemas.microsoft.com/office/drawing/2018/hyperlinkcolor" val="tx"/>
                    </a:ext>
                  </a:extLst>
                </a:hlinkClick>
              </a:rPr>
              <a:t>Traineeship</a:t>
            </a:r>
            <a:r>
              <a:rPr lang="it-IT" sz="1800" b="1" dirty="0">
                <a:solidFill>
                  <a:srgbClr val="0563C1"/>
                </a:solidFill>
                <a:highlight>
                  <a:srgbClr val="FFFFFF"/>
                </a:highlight>
                <a:latin typeface="Roboto Slab"/>
                <a:ea typeface="Roboto Slab"/>
                <a:hlinkClick r:id="rId2">
                  <a:extLst>
                    <a:ext uri="{A12FA001-AC4F-418D-AE19-62706E023703}">
                      <ahyp:hlinkClr xmlns:ahyp="http://schemas.microsoft.com/office/drawing/2018/hyperlinkcolor" val="tx"/>
                    </a:ext>
                  </a:extLst>
                </a:hlinkClick>
              </a:rPr>
              <a:t> --&gt; Dopo le selezioni --&gt; prima di </a:t>
            </a:r>
            <a:r>
              <a:rPr lang="it-IT" sz="1800" b="1" dirty="0">
                <a:solidFill>
                  <a:srgbClr val="C00000"/>
                </a:solidFill>
                <a:highlight>
                  <a:srgbClr val="FFFFFF"/>
                </a:highlight>
                <a:latin typeface="Roboto Slab"/>
                <a:ea typeface="Roboto Slab"/>
                <a:hlinkClick r:id="rId2">
                  <a:extLst>
                    <a:ext uri="{A12FA001-AC4F-418D-AE19-62706E023703}">
                      <ahyp:hlinkClr xmlns:ahyp="http://schemas.microsoft.com/office/drawing/2018/hyperlinkcolor" val="tx"/>
                    </a:ext>
                  </a:extLst>
                </a:hlinkClick>
              </a:rPr>
              <a:t>partire</a:t>
            </a:r>
            <a:br>
              <a:rPr lang="it-IT" sz="1800" b="1" dirty="0">
                <a:solidFill>
                  <a:srgbClr val="B2284B"/>
                </a:solidFill>
                <a:highlight>
                  <a:srgbClr val="FFFFFF"/>
                </a:highlight>
                <a:latin typeface="Roboto Slab"/>
                <a:ea typeface="Roboto Slab"/>
              </a:rPr>
            </a:br>
            <a:br>
              <a:rPr lang="it-IT" sz="2000" b="1" u="sng" dirty="0">
                <a:solidFill>
                  <a:srgbClr val="C00000"/>
                </a:solidFill>
                <a:highlight>
                  <a:srgbClr val="FFFFFF"/>
                </a:highlight>
                <a:latin typeface="Roboto Slab"/>
                <a:ea typeface="Roboto Slab"/>
                <a:cs typeface="Segoe UI"/>
              </a:rPr>
            </a:br>
            <a:r>
              <a:rPr lang="it-IT" sz="2800" b="1" u="sng" dirty="0" err="1">
                <a:solidFill>
                  <a:srgbClr val="C00000"/>
                </a:solidFill>
                <a:highlight>
                  <a:srgbClr val="FFFFFF"/>
                </a:highlight>
                <a:latin typeface="Roboto Slab"/>
                <a:ea typeface="Roboto Slab"/>
                <a:cs typeface="Segoe UI"/>
              </a:rPr>
              <a:t>All</a:t>
            </a:r>
            <a:r>
              <a:rPr lang="it-IT" sz="2800" b="1" u="sng" dirty="0">
                <a:solidFill>
                  <a:srgbClr val="C00000"/>
                </a:solidFill>
                <a:highlight>
                  <a:srgbClr val="FFFFFF"/>
                </a:highlight>
                <a:latin typeface="Roboto Slab"/>
                <a:ea typeface="Roboto Slab"/>
                <a:cs typeface="Segoe UI"/>
              </a:rPr>
              <a:t> signatures are MANDATORY </a:t>
            </a:r>
            <a:r>
              <a:rPr lang="it-IT" sz="2800" b="1" u="sng" dirty="0" err="1">
                <a:solidFill>
                  <a:srgbClr val="C00000"/>
                </a:solidFill>
                <a:highlight>
                  <a:srgbClr val="FFFFFF"/>
                </a:highlight>
                <a:latin typeface="Roboto Slab"/>
                <a:ea typeface="Roboto Slab"/>
                <a:cs typeface="Segoe UI"/>
              </a:rPr>
              <a:t>before</a:t>
            </a:r>
            <a:r>
              <a:rPr lang="it-IT" sz="2800" b="1" u="sng" dirty="0">
                <a:solidFill>
                  <a:srgbClr val="C00000"/>
                </a:solidFill>
                <a:highlight>
                  <a:srgbClr val="FFFFFF"/>
                </a:highlight>
                <a:latin typeface="Roboto Slab"/>
                <a:ea typeface="Roboto Slab"/>
                <a:cs typeface="Segoe UI"/>
              </a:rPr>
              <a:t> </a:t>
            </a:r>
            <a:r>
              <a:rPr lang="it-IT" sz="2800" b="1" u="sng" dirty="0" err="1">
                <a:solidFill>
                  <a:srgbClr val="C00000"/>
                </a:solidFill>
                <a:highlight>
                  <a:srgbClr val="FFFFFF"/>
                </a:highlight>
                <a:latin typeface="Roboto Slab"/>
                <a:ea typeface="Roboto Slab"/>
                <a:cs typeface="Segoe UI"/>
              </a:rPr>
              <a:t>departure</a:t>
            </a:r>
            <a:endParaRPr lang="it-IT" sz="2800" b="1" u="sng" dirty="0">
              <a:solidFill>
                <a:srgbClr val="C00000"/>
              </a:solidFill>
              <a:highlight>
                <a:srgbClr val="FFFFFF"/>
              </a:highlight>
              <a:latin typeface="Roboto Slab"/>
              <a:ea typeface="Roboto Slab"/>
              <a:cs typeface="Segoe UI"/>
            </a:endParaRPr>
          </a:p>
          <a:p>
            <a:pPr marL="50800" indent="0" algn="l">
              <a:lnSpc>
                <a:spcPct val="150000"/>
              </a:lnSpc>
            </a:pPr>
            <a:endParaRPr lang="en-US" sz="1800" b="1" dirty="0">
              <a:solidFill>
                <a:srgbClr val="212121"/>
              </a:solidFill>
              <a:highlight>
                <a:srgbClr val="FFFFFF"/>
              </a:highlight>
              <a:latin typeface="Roboto Slab"/>
              <a:ea typeface="Roboto Slab"/>
              <a:cs typeface="Roboto Slab"/>
            </a:endParaRPr>
          </a:p>
          <a:p>
            <a:pPr marL="50800" indent="0" algn="l"/>
            <a:endParaRPr lang="it-IT" sz="1800" dirty="0">
              <a:solidFill>
                <a:srgbClr val="212121"/>
              </a:solidFill>
              <a:highlight>
                <a:srgbClr val="FFFFFF"/>
              </a:highlight>
              <a:latin typeface="Roboto Slab"/>
              <a:ea typeface="Roboto Slab"/>
              <a:cs typeface="Roboto Slab"/>
            </a:endParaRPr>
          </a:p>
          <a:p>
            <a:pPr algn="l"/>
            <a:endParaRPr lang="en-US" sz="1800" dirty="0">
              <a:latin typeface="Roboto Slab"/>
              <a:ea typeface="Roboto Slab"/>
              <a:cs typeface="Roboto Slab"/>
            </a:endParaRPr>
          </a:p>
          <a:p>
            <a:pPr algn="l"/>
            <a:endParaRPr lang="it-IT" sz="1800" dirty="0">
              <a:latin typeface="Roboto Slab"/>
              <a:ea typeface="Roboto Slab"/>
              <a:cs typeface="Roboto Slab"/>
            </a:endParaRPr>
          </a:p>
        </p:txBody>
      </p:sp>
      <p:pic>
        <p:nvPicPr>
          <p:cNvPr id="4" name="Immagine 3" descr="Immagine che contiene testo, schermata, linea, Carattere&#10;&#10;Descrizione generata automaticamente">
            <a:extLst>
              <a:ext uri="{FF2B5EF4-FFF2-40B4-BE49-F238E27FC236}">
                <a16:creationId xmlns:a16="http://schemas.microsoft.com/office/drawing/2014/main" id="{0565CF91-B3E8-8C67-D14F-8F37A4E0977B}"/>
              </a:ext>
            </a:extLst>
          </p:cNvPr>
          <p:cNvPicPr>
            <a:picLocks noChangeAspect="1"/>
          </p:cNvPicPr>
          <p:nvPr/>
        </p:nvPicPr>
        <p:blipFill>
          <a:blip r:embed="rId3"/>
          <a:stretch>
            <a:fillRect/>
          </a:stretch>
        </p:blipFill>
        <p:spPr>
          <a:xfrm>
            <a:off x="1097280" y="1286265"/>
            <a:ext cx="8902808" cy="1230065"/>
          </a:xfrm>
          <a:prstGeom prst="rect">
            <a:avLst/>
          </a:prstGeom>
        </p:spPr>
      </p:pic>
      <p:sp>
        <p:nvSpPr>
          <p:cNvPr id="5" name="Freccia a destra 4">
            <a:extLst>
              <a:ext uri="{FF2B5EF4-FFF2-40B4-BE49-F238E27FC236}">
                <a16:creationId xmlns:a16="http://schemas.microsoft.com/office/drawing/2014/main" id="{6BBE4490-9A8E-B8B5-F530-5B80E1AD26B4}"/>
              </a:ext>
            </a:extLst>
          </p:cNvPr>
          <p:cNvSpPr/>
          <p:nvPr/>
        </p:nvSpPr>
        <p:spPr>
          <a:xfrm flipH="1">
            <a:off x="10112425" y="2200298"/>
            <a:ext cx="576909" cy="291841"/>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a destra 7">
            <a:extLst>
              <a:ext uri="{FF2B5EF4-FFF2-40B4-BE49-F238E27FC236}">
                <a16:creationId xmlns:a16="http://schemas.microsoft.com/office/drawing/2014/main" id="{646DD1C7-F430-B65B-B896-A6D9E021260A}"/>
              </a:ext>
            </a:extLst>
          </p:cNvPr>
          <p:cNvSpPr/>
          <p:nvPr/>
        </p:nvSpPr>
        <p:spPr>
          <a:xfrm flipH="1">
            <a:off x="10112425" y="1805600"/>
            <a:ext cx="576909" cy="2918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890ABF92-989B-1F8C-3CA8-EE69199576F2}"/>
              </a:ext>
            </a:extLst>
          </p:cNvPr>
          <p:cNvSpPr/>
          <p:nvPr/>
        </p:nvSpPr>
        <p:spPr>
          <a:xfrm flipH="1">
            <a:off x="10112425" y="1410900"/>
            <a:ext cx="576909" cy="2918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Google Shape;105;p14">
            <a:extLst>
              <a:ext uri="{FF2B5EF4-FFF2-40B4-BE49-F238E27FC236}">
                <a16:creationId xmlns:a16="http://schemas.microsoft.com/office/drawing/2014/main" id="{CCB69C65-6EAE-CE7A-17EB-DB40E96B014A}"/>
              </a:ext>
            </a:extLst>
          </p:cNvPr>
          <p:cNvSpPr txBox="1"/>
          <p:nvPr/>
        </p:nvSpPr>
        <p:spPr>
          <a:xfrm>
            <a:off x="781650" y="455082"/>
            <a:ext cx="10628700" cy="769401"/>
          </a:xfrm>
          <a:prstGeom prst="rect">
            <a:avLst/>
          </a:prstGeom>
          <a:noFill/>
          <a:ln>
            <a:noFill/>
          </a:ln>
        </p:spPr>
        <p:txBody>
          <a:bodyPr spcFirstLastPara="1" wrap="square" lIns="91425" tIns="45700" rIns="91425" bIns="45700" anchor="t" anchorCtr="0">
            <a:spAutoFit/>
          </a:bodyPr>
          <a:lstStyle/>
          <a:p>
            <a:pPr algn="ctr"/>
            <a:r>
              <a:rPr lang="it-IT" sz="4400" b="1">
                <a:solidFill>
                  <a:srgbClr val="B2284B"/>
                </a:solidFill>
                <a:latin typeface="Roboto Slab"/>
                <a:ea typeface="Roboto Slab"/>
                <a:cs typeface="Roboto Slab"/>
                <a:sym typeface="Roboto Slab"/>
              </a:rPr>
              <a:t>LEARNING AGREEMENT: signatures</a:t>
            </a:r>
            <a:endParaRPr lang="it-IT"/>
          </a:p>
        </p:txBody>
      </p:sp>
    </p:spTree>
    <p:extLst>
      <p:ext uri="{BB962C8B-B14F-4D97-AF65-F5344CB8AC3E}">
        <p14:creationId xmlns:p14="http://schemas.microsoft.com/office/powerpoint/2010/main" val="427497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4162CADD-33EE-1E7E-8FC3-E2D9EB76134C}"/>
              </a:ext>
            </a:extLst>
          </p:cNvPr>
          <p:cNvSpPr>
            <a:spLocks noGrp="1"/>
          </p:cNvSpPr>
          <p:nvPr>
            <p:ph type="subTitle" idx="1"/>
          </p:nvPr>
        </p:nvSpPr>
        <p:spPr>
          <a:xfrm>
            <a:off x="1290631" y="1882820"/>
            <a:ext cx="9144000" cy="742517"/>
          </a:xfrm>
        </p:spPr>
        <p:txBody>
          <a:bodyPr>
            <a:normAutofit/>
          </a:bodyPr>
          <a:lstStyle/>
          <a:p>
            <a:r>
              <a:rPr lang="it-IT" dirty="0">
                <a:hlinkClick r:id="rId3"/>
              </a:rPr>
              <a:t>List of the </a:t>
            </a:r>
            <a:r>
              <a:rPr lang="it-IT" dirty="0" err="1">
                <a:hlinkClick r:id="rId3"/>
              </a:rPr>
              <a:t>Coordinators</a:t>
            </a:r>
            <a:endParaRPr lang="it-IT" dirty="0"/>
          </a:p>
        </p:txBody>
      </p:sp>
      <p:sp>
        <p:nvSpPr>
          <p:cNvPr id="4" name="CasellaDiTesto 3">
            <a:extLst>
              <a:ext uri="{FF2B5EF4-FFF2-40B4-BE49-F238E27FC236}">
                <a16:creationId xmlns:a16="http://schemas.microsoft.com/office/drawing/2014/main" id="{7308E054-925A-6B28-11D7-6CCF7107B758}"/>
              </a:ext>
            </a:extLst>
          </p:cNvPr>
          <p:cNvSpPr txBox="1"/>
          <p:nvPr/>
        </p:nvSpPr>
        <p:spPr>
          <a:xfrm>
            <a:off x="878591" y="2570473"/>
            <a:ext cx="11053945" cy="3353739"/>
          </a:xfrm>
          <a:prstGeom prst="rect">
            <a:avLst/>
          </a:prstGeom>
          <a:noFill/>
        </p:spPr>
        <p:txBody>
          <a:bodyPr wrap="square" lIns="91440" tIns="45720" rIns="91440" bIns="45720" rtlCol="0" anchor="t">
            <a:spAutoFit/>
          </a:bodyPr>
          <a:lstStyle/>
          <a:p>
            <a:pPr marL="342900" indent="-342900">
              <a:lnSpc>
                <a:spcPct val="150000"/>
              </a:lnSpc>
              <a:buChar char="•"/>
            </a:pPr>
            <a:r>
              <a:rPr lang="en-US" sz="2400" dirty="0">
                <a:solidFill>
                  <a:srgbClr val="0D0D0D"/>
                </a:solidFill>
                <a:highlight>
                  <a:srgbClr val="FFFFFF"/>
                </a:highlight>
                <a:latin typeface="Roboto Slab"/>
                <a:ea typeface="Roboto Slab"/>
                <a:cs typeface="Roboto Slab"/>
              </a:rPr>
              <a:t>Supports students in drafting the Learning Agreement</a:t>
            </a:r>
            <a:endParaRPr lang="it-IT" dirty="0"/>
          </a:p>
          <a:p>
            <a:pPr marL="342900" indent="-342900">
              <a:lnSpc>
                <a:spcPct val="150000"/>
              </a:lnSpc>
              <a:buFont typeface="Arial"/>
              <a:buChar char="•"/>
            </a:pPr>
            <a:r>
              <a:rPr lang="en-US" sz="2400" dirty="0">
                <a:solidFill>
                  <a:srgbClr val="0D0D0D"/>
                </a:solidFill>
                <a:highlight>
                  <a:srgbClr val="FFFFFF"/>
                </a:highlight>
                <a:latin typeface="Roboto Slab"/>
                <a:ea typeface="Roboto Slab"/>
                <a:cs typeface="Roboto Slab"/>
              </a:rPr>
              <a:t>Responsible</a:t>
            </a:r>
            <a:r>
              <a:rPr lang="en-US" sz="2400" b="0" i="0" dirty="0">
                <a:solidFill>
                  <a:srgbClr val="0D0D0D"/>
                </a:solidFill>
                <a:effectLst/>
                <a:highlight>
                  <a:srgbClr val="FFFFFF"/>
                </a:highlight>
                <a:latin typeface="Roboto Slab"/>
                <a:ea typeface="Roboto Slab"/>
                <a:cs typeface="Roboto Slab"/>
              </a:rPr>
              <a:t> for </a:t>
            </a:r>
            <a:r>
              <a:rPr lang="en-US" sz="2400" dirty="0">
                <a:solidFill>
                  <a:srgbClr val="0D0D0D"/>
                </a:solidFill>
                <a:highlight>
                  <a:srgbClr val="FFFFFF"/>
                </a:highlight>
                <a:latin typeface="Roboto Slab"/>
                <a:ea typeface="Roboto Slab"/>
                <a:cs typeface="Roboto Slab"/>
              </a:rPr>
              <a:t>the approval of traineeship plan of the Learning Agreement before departure (and the credits/recognition CODE)</a:t>
            </a:r>
          </a:p>
          <a:p>
            <a:pPr marL="342900" indent="-342900">
              <a:lnSpc>
                <a:spcPct val="150000"/>
              </a:lnSpc>
              <a:buChar char="•"/>
            </a:pPr>
            <a:r>
              <a:rPr lang="en-US" sz="2400" dirty="0">
                <a:solidFill>
                  <a:srgbClr val="0D0D0D"/>
                </a:solidFill>
                <a:highlight>
                  <a:srgbClr val="FFFFFF"/>
                </a:highlight>
                <a:latin typeface="Roboto Slab"/>
                <a:ea typeface="Roboto Slab"/>
                <a:cs typeface="Roboto Slab"/>
              </a:rPr>
              <a:t>Approves</a:t>
            </a:r>
            <a:r>
              <a:rPr lang="en-US" sz="2400" b="0" i="0" dirty="0">
                <a:solidFill>
                  <a:srgbClr val="0D0D0D"/>
                </a:solidFill>
                <a:effectLst/>
                <a:highlight>
                  <a:srgbClr val="FFFFFF"/>
                </a:highlight>
                <a:latin typeface="Roboto Slab"/>
                <a:ea typeface="Roboto Slab"/>
                <a:cs typeface="Roboto Slab"/>
              </a:rPr>
              <a:t> changes </a:t>
            </a:r>
            <a:r>
              <a:rPr lang="en-US" sz="2400" dirty="0">
                <a:solidFill>
                  <a:srgbClr val="0D0D0D"/>
                </a:solidFill>
                <a:highlight>
                  <a:srgbClr val="FFFFFF"/>
                </a:highlight>
                <a:latin typeface="Roboto Slab"/>
                <a:ea typeface="Roboto Slab"/>
                <a:cs typeface="Roboto Slab"/>
              </a:rPr>
              <a:t>to the LA during</a:t>
            </a:r>
            <a:r>
              <a:rPr lang="en-US" sz="2400" b="0" i="0" dirty="0">
                <a:solidFill>
                  <a:srgbClr val="0D0D0D"/>
                </a:solidFill>
                <a:effectLst/>
                <a:highlight>
                  <a:srgbClr val="FFFFFF"/>
                </a:highlight>
                <a:latin typeface="Roboto Slab"/>
                <a:ea typeface="Roboto Slab"/>
                <a:cs typeface="Roboto Slab"/>
              </a:rPr>
              <a:t> </a:t>
            </a:r>
            <a:r>
              <a:rPr lang="en-US" sz="2400" dirty="0">
                <a:solidFill>
                  <a:srgbClr val="0D0D0D"/>
                </a:solidFill>
                <a:highlight>
                  <a:srgbClr val="FFFFFF"/>
                </a:highlight>
                <a:latin typeface="Roboto Slab"/>
                <a:ea typeface="Roboto Slab"/>
                <a:cs typeface="Roboto Slab"/>
              </a:rPr>
              <a:t>mobility (if any)</a:t>
            </a:r>
          </a:p>
          <a:p>
            <a:pPr marL="342900" indent="-342900">
              <a:lnSpc>
                <a:spcPct val="150000"/>
              </a:lnSpc>
              <a:buChar char="•"/>
            </a:pPr>
            <a:r>
              <a:rPr lang="en-US" sz="2400" dirty="0">
                <a:solidFill>
                  <a:srgbClr val="0D0D0D"/>
                </a:solidFill>
                <a:highlight>
                  <a:srgbClr val="FFFFFF"/>
                </a:highlight>
                <a:latin typeface="Roboto Slab"/>
                <a:ea typeface="Roboto Slab"/>
                <a:cs typeface="Roboto Slab"/>
              </a:rPr>
              <a:t>Responsible for </a:t>
            </a:r>
            <a:r>
              <a:rPr lang="en-US" sz="2400" b="0" i="0" dirty="0">
                <a:solidFill>
                  <a:srgbClr val="0D0D0D"/>
                </a:solidFill>
                <a:effectLst/>
                <a:highlight>
                  <a:srgbClr val="FFFFFF"/>
                </a:highlight>
                <a:latin typeface="Roboto Slab"/>
                <a:ea typeface="Roboto Slab"/>
                <a:cs typeface="Roboto Slab"/>
              </a:rPr>
              <a:t>the academic recognition of the results achieved abroad by the student</a:t>
            </a:r>
            <a:r>
              <a:rPr lang="en-US" sz="2400" dirty="0">
                <a:solidFill>
                  <a:srgbClr val="0D0D0D"/>
                </a:solidFill>
                <a:highlight>
                  <a:srgbClr val="FFFFFF"/>
                </a:highlight>
                <a:latin typeface="Roboto Slab"/>
                <a:ea typeface="Roboto Slab"/>
                <a:cs typeface="Roboto Slab"/>
              </a:rPr>
              <a:t> upon return</a:t>
            </a:r>
            <a:endParaRPr lang="it-IT" sz="2400" dirty="0">
              <a:latin typeface="Roboto Slab"/>
              <a:ea typeface="Roboto Slab"/>
              <a:cs typeface="Roboto Slab"/>
            </a:endParaRPr>
          </a:p>
        </p:txBody>
      </p:sp>
      <p:sp>
        <p:nvSpPr>
          <p:cNvPr id="6" name="Titolo 1">
            <a:extLst>
              <a:ext uri="{FF2B5EF4-FFF2-40B4-BE49-F238E27FC236}">
                <a16:creationId xmlns:a16="http://schemas.microsoft.com/office/drawing/2014/main" id="{809C3CCE-F540-33BB-4EAC-C2073A1786FD}"/>
              </a:ext>
            </a:extLst>
          </p:cNvPr>
          <p:cNvSpPr>
            <a:spLocks noGrp="1"/>
          </p:cNvSpPr>
          <p:nvPr/>
        </p:nvSpPr>
        <p:spPr>
          <a:xfrm>
            <a:off x="2027" y="302508"/>
            <a:ext cx="12339484" cy="182898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20000"/>
              </a:lnSpc>
            </a:pPr>
            <a:r>
              <a:rPr lang="it-IT" sz="4200" b="1">
                <a:solidFill>
                  <a:srgbClr val="B2284B"/>
                </a:solidFill>
                <a:latin typeface="Roboto Slab"/>
                <a:ea typeface="Roboto Slab"/>
                <a:cs typeface="Roboto Slab"/>
              </a:rPr>
              <a:t>INTERNATIONAL MOBILITY COORDINATOR – ERASMUS COORDINATOR</a:t>
            </a:r>
            <a:endParaRPr lang="it-IT" sz="4200"/>
          </a:p>
        </p:txBody>
      </p:sp>
    </p:spTree>
    <p:extLst>
      <p:ext uri="{BB962C8B-B14F-4D97-AF65-F5344CB8AC3E}">
        <p14:creationId xmlns:p14="http://schemas.microsoft.com/office/powerpoint/2010/main" val="3396918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8B21B2-FACB-3AA9-0B53-0F9EB7822DEF}"/>
              </a:ext>
            </a:extLst>
          </p:cNvPr>
          <p:cNvSpPr>
            <a:spLocks noGrp="1"/>
          </p:cNvSpPr>
          <p:nvPr>
            <p:ph type="ctrTitle"/>
          </p:nvPr>
        </p:nvSpPr>
        <p:spPr>
          <a:xfrm>
            <a:off x="704490" y="203184"/>
            <a:ext cx="10484526" cy="1024129"/>
          </a:xfrm>
        </p:spPr>
        <p:txBody>
          <a:bodyPr>
            <a:noAutofit/>
          </a:bodyPr>
          <a:lstStyle/>
          <a:p>
            <a:r>
              <a:rPr lang="it-IT" sz="4400" b="1" dirty="0">
                <a:solidFill>
                  <a:srgbClr val="B2284B"/>
                </a:solidFill>
                <a:latin typeface="Roboto Slab"/>
                <a:ea typeface="Roboto Slab"/>
                <a:cs typeface="Roboto Slab"/>
              </a:rPr>
              <a:t>IF YOU LEAVE AFTER GRADUATING:</a:t>
            </a:r>
          </a:p>
        </p:txBody>
      </p:sp>
      <p:sp>
        <p:nvSpPr>
          <p:cNvPr id="3" name="Sottotitolo 2">
            <a:extLst>
              <a:ext uri="{FF2B5EF4-FFF2-40B4-BE49-F238E27FC236}">
                <a16:creationId xmlns:a16="http://schemas.microsoft.com/office/drawing/2014/main" id="{6DD64077-287B-2757-0A11-3D54B6813876}"/>
              </a:ext>
            </a:extLst>
          </p:cNvPr>
          <p:cNvSpPr>
            <a:spLocks noGrp="1"/>
          </p:cNvSpPr>
          <p:nvPr>
            <p:ph type="subTitle" idx="1"/>
          </p:nvPr>
        </p:nvSpPr>
        <p:spPr>
          <a:xfrm>
            <a:off x="1524000" y="1448773"/>
            <a:ext cx="9144000" cy="4391587"/>
          </a:xfrm>
        </p:spPr>
        <p:txBody>
          <a:bodyPr>
            <a:normAutofit lnSpcReduction="10000"/>
          </a:bodyPr>
          <a:lstStyle/>
          <a:p>
            <a:pPr algn="l">
              <a:lnSpc>
                <a:spcPct val="150000"/>
              </a:lnSpc>
              <a:buFont typeface="Arial" panose="020B0604020202020204" pitchFamily="34" charset="0"/>
              <a:buChar char="•"/>
            </a:pPr>
            <a:r>
              <a:rPr lang="it-IT" sz="2000" dirty="0" err="1">
                <a:latin typeface="Roboto Slab" pitchFamily="2" charset="0"/>
                <a:ea typeface="Roboto Slab" pitchFamily="2" charset="0"/>
                <a:cs typeface="Roboto Slab" pitchFamily="2" charset="0"/>
              </a:rPr>
              <a:t>You’re</a:t>
            </a:r>
            <a:r>
              <a:rPr lang="it-IT" sz="2000" dirty="0">
                <a:latin typeface="Roboto Slab" pitchFamily="2" charset="0"/>
                <a:ea typeface="Roboto Slab" pitchFamily="2" charset="0"/>
                <a:cs typeface="Roboto Slab" pitchFamily="2" charset="0"/>
              </a:rPr>
              <a:t> </a:t>
            </a:r>
            <a:r>
              <a:rPr lang="it-IT" sz="2000" dirty="0" err="1">
                <a:latin typeface="Roboto Slab" pitchFamily="2" charset="0"/>
                <a:ea typeface="Roboto Slab" pitchFamily="2" charset="0"/>
                <a:cs typeface="Roboto Slab" pitchFamily="2" charset="0"/>
              </a:rPr>
              <a:t>not</a:t>
            </a:r>
            <a:r>
              <a:rPr lang="it-IT" sz="2000" dirty="0">
                <a:latin typeface="Roboto Slab" pitchFamily="2" charset="0"/>
                <a:ea typeface="Roboto Slab" pitchFamily="2" charset="0"/>
                <a:cs typeface="Roboto Slab" pitchFamily="2" charset="0"/>
              </a:rPr>
              <a:t> </a:t>
            </a:r>
            <a:r>
              <a:rPr lang="it-IT" sz="2000" dirty="0" err="1">
                <a:latin typeface="Roboto Slab" pitchFamily="2" charset="0"/>
                <a:ea typeface="Roboto Slab" pitchFamily="2" charset="0"/>
                <a:cs typeface="Roboto Slab" pitchFamily="2" charset="0"/>
              </a:rPr>
              <a:t>required</a:t>
            </a:r>
            <a:r>
              <a:rPr lang="it-IT" sz="2000" dirty="0">
                <a:latin typeface="Roboto Slab" pitchFamily="2" charset="0"/>
                <a:ea typeface="Roboto Slab" pitchFamily="2" charset="0"/>
                <a:cs typeface="Roboto Slab" pitchFamily="2" charset="0"/>
              </a:rPr>
              <a:t> to indicate the credits in the learning agreement</a:t>
            </a:r>
          </a:p>
          <a:p>
            <a:pPr algn="l">
              <a:lnSpc>
                <a:spcPct val="150000"/>
              </a:lnSpc>
              <a:buFont typeface="Arial" panose="020B0604020202020204" pitchFamily="34" charset="0"/>
              <a:buChar char="•"/>
            </a:pPr>
            <a:r>
              <a:rPr lang="it-IT" sz="2000" dirty="0">
                <a:latin typeface="Roboto Slab" pitchFamily="2" charset="0"/>
                <a:ea typeface="Roboto Slab" pitchFamily="2" charset="0"/>
                <a:cs typeface="Roboto Slab" pitchFamily="2" charset="0"/>
              </a:rPr>
              <a:t>Still </a:t>
            </a:r>
            <a:r>
              <a:rPr lang="it-IT" sz="2000" dirty="0" err="1">
                <a:latin typeface="Roboto Slab" pitchFamily="2" charset="0"/>
                <a:ea typeface="Roboto Slab" pitchFamily="2" charset="0"/>
                <a:cs typeface="Roboto Slab" pitchFamily="2" charset="0"/>
              </a:rPr>
              <a:t>required</a:t>
            </a:r>
            <a:r>
              <a:rPr lang="it-IT" sz="2000" dirty="0">
                <a:latin typeface="Roboto Slab" pitchFamily="2" charset="0"/>
                <a:ea typeface="Roboto Slab" pitchFamily="2" charset="0"/>
                <a:cs typeface="Roboto Slab" pitchFamily="2" charset="0"/>
              </a:rPr>
              <a:t> to </a:t>
            </a:r>
            <a:r>
              <a:rPr lang="it-IT" sz="2000" b="1" dirty="0" err="1">
                <a:latin typeface="Roboto Slab" pitchFamily="2" charset="0"/>
                <a:ea typeface="Roboto Slab" pitchFamily="2" charset="0"/>
                <a:cs typeface="Roboto Slab" pitchFamily="2" charset="0"/>
              </a:rPr>
              <a:t>submit</a:t>
            </a:r>
            <a:r>
              <a:rPr lang="it-IT" sz="2000" dirty="0">
                <a:latin typeface="Roboto Slab" pitchFamily="2" charset="0"/>
                <a:ea typeface="Roboto Slab" pitchFamily="2" charset="0"/>
                <a:cs typeface="Roboto Slab" pitchFamily="2" charset="0"/>
              </a:rPr>
              <a:t> the </a:t>
            </a:r>
            <a:r>
              <a:rPr lang="it-IT" sz="2000" b="1" dirty="0" err="1">
                <a:latin typeface="Roboto Slab" pitchFamily="2" charset="0"/>
                <a:ea typeface="Roboto Slab" pitchFamily="2" charset="0"/>
                <a:cs typeface="Roboto Slab" pitchFamily="2" charset="0"/>
              </a:rPr>
              <a:t>Upon</a:t>
            </a:r>
            <a:r>
              <a:rPr lang="it-IT" sz="2000" b="1" dirty="0">
                <a:latin typeface="Roboto Slab" pitchFamily="2" charset="0"/>
                <a:ea typeface="Roboto Slab" pitchFamily="2" charset="0"/>
                <a:cs typeface="Roboto Slab" pitchFamily="2" charset="0"/>
              </a:rPr>
              <a:t> </a:t>
            </a:r>
            <a:r>
              <a:rPr lang="it-IT" sz="2000" b="1" dirty="0" err="1">
                <a:latin typeface="Roboto Slab" pitchFamily="2" charset="0"/>
                <a:ea typeface="Roboto Slab" pitchFamily="2" charset="0"/>
                <a:cs typeface="Roboto Slab" pitchFamily="2" charset="0"/>
              </a:rPr>
              <a:t>return</a:t>
            </a:r>
            <a:r>
              <a:rPr lang="it-IT" sz="2000" b="1" dirty="0">
                <a:latin typeface="Roboto Slab" pitchFamily="2" charset="0"/>
                <a:ea typeface="Roboto Slab" pitchFamily="2" charset="0"/>
                <a:cs typeface="Roboto Slab" pitchFamily="2" charset="0"/>
              </a:rPr>
              <a:t> </a:t>
            </a:r>
            <a:r>
              <a:rPr lang="it-IT" sz="2000" b="1" dirty="0" err="1">
                <a:latin typeface="Roboto Slab" pitchFamily="2" charset="0"/>
                <a:ea typeface="Roboto Slab" pitchFamily="2" charset="0"/>
                <a:cs typeface="Roboto Slab" pitchFamily="2" charset="0"/>
              </a:rPr>
              <a:t>documents</a:t>
            </a:r>
            <a:r>
              <a:rPr lang="it-IT" sz="2000" dirty="0">
                <a:latin typeface="Roboto Slab" pitchFamily="2" charset="0"/>
                <a:ea typeface="Roboto Slab" pitchFamily="2" charset="0"/>
                <a:cs typeface="Roboto Slab" pitchFamily="2" charset="0"/>
              </a:rPr>
              <a:t>: </a:t>
            </a:r>
            <a:br>
              <a:rPr lang="it-IT" sz="2000" dirty="0">
                <a:latin typeface="Roboto Slab" pitchFamily="2" charset="0"/>
                <a:ea typeface="Roboto Slab" pitchFamily="2" charset="0"/>
                <a:cs typeface="Roboto Slab" pitchFamily="2" charset="0"/>
              </a:rPr>
            </a:br>
            <a:r>
              <a:rPr lang="it-IT" sz="2000" dirty="0">
                <a:latin typeface="Roboto Slab" pitchFamily="2" charset="0"/>
                <a:ea typeface="Roboto Slab" pitchFamily="2" charset="0"/>
                <a:cs typeface="Roboto Slab" pitchFamily="2" charset="0"/>
              </a:rPr>
              <a:t>	</a:t>
            </a:r>
            <a:r>
              <a:rPr lang="it-IT" sz="2000" i="1" dirty="0" err="1">
                <a:latin typeface="Roboto Slab" pitchFamily="2" charset="0"/>
                <a:ea typeface="Roboto Slab" pitchFamily="2" charset="0"/>
                <a:cs typeface="Roboto Slab" pitchFamily="2" charset="0"/>
              </a:rPr>
              <a:t>Traineeship</a:t>
            </a:r>
            <a:r>
              <a:rPr lang="it-IT" sz="2000" i="1" dirty="0">
                <a:latin typeface="Roboto Slab" pitchFamily="2" charset="0"/>
                <a:ea typeface="Roboto Slab" pitchFamily="2" charset="0"/>
                <a:cs typeface="Roboto Slab" pitchFamily="2" charset="0"/>
              </a:rPr>
              <a:t> Certificate </a:t>
            </a:r>
            <a:r>
              <a:rPr lang="it-IT" sz="2000" dirty="0">
                <a:latin typeface="Roboto Slab" pitchFamily="2" charset="0"/>
                <a:ea typeface="Roboto Slab" pitchFamily="2" charset="0"/>
                <a:cs typeface="Roboto Slab" pitchFamily="2" charset="0"/>
              </a:rPr>
              <a:t>and </a:t>
            </a:r>
            <a:r>
              <a:rPr lang="it-IT" sz="2000" i="1" dirty="0" err="1">
                <a:latin typeface="Roboto Slab" pitchFamily="2" charset="0"/>
                <a:ea typeface="Roboto Slab" pitchFamily="2" charset="0"/>
                <a:cs typeface="Roboto Slab" pitchFamily="2" charset="0"/>
              </a:rPr>
              <a:t>Final</a:t>
            </a:r>
            <a:r>
              <a:rPr lang="it-IT" sz="2000" i="1" dirty="0">
                <a:latin typeface="Roboto Slab" pitchFamily="2" charset="0"/>
                <a:ea typeface="Roboto Slab" pitchFamily="2" charset="0"/>
                <a:cs typeface="Roboto Slab" pitchFamily="2" charset="0"/>
              </a:rPr>
              <a:t> report</a:t>
            </a:r>
          </a:p>
          <a:p>
            <a:pPr algn="l">
              <a:lnSpc>
                <a:spcPct val="150000"/>
              </a:lnSpc>
              <a:buFont typeface="Arial" panose="020B0604020202020204" pitchFamily="34" charset="0"/>
              <a:buChar char="•"/>
            </a:pPr>
            <a:r>
              <a:rPr lang="it-IT" sz="2000" dirty="0">
                <a:latin typeface="Roboto Slab" pitchFamily="2" charset="0"/>
                <a:ea typeface="Roboto Slab" pitchFamily="2" charset="0"/>
                <a:cs typeface="Roboto Slab" pitchFamily="2" charset="0"/>
              </a:rPr>
              <a:t>You are </a:t>
            </a:r>
            <a:r>
              <a:rPr lang="it-IT" sz="2000" dirty="0" err="1">
                <a:latin typeface="Roboto Slab" pitchFamily="2" charset="0"/>
                <a:ea typeface="Roboto Slab" pitchFamily="2" charset="0"/>
                <a:cs typeface="Roboto Slab" pitchFamily="2" charset="0"/>
              </a:rPr>
              <a:t>required</a:t>
            </a:r>
            <a:r>
              <a:rPr lang="it-IT" sz="2000" dirty="0">
                <a:latin typeface="Roboto Slab" pitchFamily="2" charset="0"/>
                <a:ea typeface="Roboto Slab" pitchFamily="2" charset="0"/>
                <a:cs typeface="Roboto Slab" pitchFamily="2" charset="0"/>
              </a:rPr>
              <a:t> to </a:t>
            </a:r>
            <a:r>
              <a:rPr lang="it-IT" sz="2000" dirty="0" err="1">
                <a:latin typeface="Roboto Slab" pitchFamily="2" charset="0"/>
                <a:ea typeface="Roboto Slab" pitchFamily="2" charset="0"/>
                <a:cs typeface="Roboto Slab" pitchFamily="2" charset="0"/>
              </a:rPr>
              <a:t>pay</a:t>
            </a:r>
            <a:r>
              <a:rPr lang="it-IT" sz="2000" dirty="0">
                <a:latin typeface="Roboto Slab" pitchFamily="2" charset="0"/>
                <a:ea typeface="Roboto Slab" pitchFamily="2" charset="0"/>
                <a:cs typeface="Roboto Slab" pitchFamily="2" charset="0"/>
              </a:rPr>
              <a:t> the Integrative Insurance Policy. </a:t>
            </a:r>
            <a:r>
              <a:rPr lang="it-IT" sz="2000" dirty="0" err="1">
                <a:latin typeface="Roboto Slab" pitchFamily="2" charset="0"/>
                <a:ea typeface="Roboto Slab" pitchFamily="2" charset="0"/>
                <a:cs typeface="Roboto Slab" pitchFamily="2" charset="0"/>
              </a:rPr>
              <a:t>Instructions</a:t>
            </a:r>
            <a:r>
              <a:rPr lang="it-IT" sz="2000" dirty="0">
                <a:latin typeface="Roboto Slab" pitchFamily="2" charset="0"/>
                <a:ea typeface="Roboto Slab" pitchFamily="2" charset="0"/>
                <a:cs typeface="Roboto Slab" pitchFamily="2" charset="0"/>
              </a:rPr>
              <a:t> on the website.</a:t>
            </a:r>
          </a:p>
          <a:p>
            <a:pPr algn="l">
              <a:lnSpc>
                <a:spcPct val="150000"/>
              </a:lnSpc>
              <a:buFont typeface="Arial" panose="020B0604020202020204" pitchFamily="34" charset="0"/>
              <a:buChar char="•"/>
            </a:pPr>
            <a:r>
              <a:rPr lang="it-IT" sz="2200" b="1" dirty="0">
                <a:latin typeface="Roboto Slab" pitchFamily="2" charset="0"/>
                <a:ea typeface="Roboto Slab" pitchFamily="2" charset="0"/>
                <a:cs typeface="Roboto Slab" pitchFamily="2" charset="0"/>
              </a:rPr>
              <a:t>Insurance Policies – </a:t>
            </a:r>
            <a:r>
              <a:rPr lang="it-IT" sz="2200" b="1" dirty="0" err="1">
                <a:latin typeface="Roboto Slab" pitchFamily="2" charset="0"/>
                <a:ea typeface="Roboto Slab" pitchFamily="2" charset="0"/>
                <a:cs typeface="Roboto Slab" pitchFamily="2" charset="0"/>
              </a:rPr>
              <a:t>valid</a:t>
            </a:r>
            <a:r>
              <a:rPr lang="it-IT" sz="2200" b="1" dirty="0">
                <a:latin typeface="Roboto Slab" pitchFamily="2" charset="0"/>
                <a:ea typeface="Roboto Slab" pitchFamily="2" charset="0"/>
                <a:cs typeface="Roboto Slab" pitchFamily="2" charset="0"/>
              </a:rPr>
              <a:t> </a:t>
            </a:r>
            <a:r>
              <a:rPr lang="it-IT" sz="2200" b="1" dirty="0" err="1">
                <a:latin typeface="Roboto Slab" pitchFamily="2" charset="0"/>
                <a:ea typeface="Roboto Slab" pitchFamily="2" charset="0"/>
                <a:cs typeface="Roboto Slab" pitchFamily="2" charset="0"/>
              </a:rPr>
              <a:t>only</a:t>
            </a:r>
            <a:r>
              <a:rPr lang="it-IT" sz="2200" b="1" dirty="0">
                <a:latin typeface="Roboto Slab" pitchFamily="2" charset="0"/>
                <a:ea typeface="Roboto Slab" pitchFamily="2" charset="0"/>
                <a:cs typeface="Roboto Slab" pitchFamily="2" charset="0"/>
              </a:rPr>
              <a:t> </a:t>
            </a:r>
            <a:r>
              <a:rPr lang="it-IT" sz="2200" b="1" dirty="0" err="1">
                <a:latin typeface="Roboto Slab" pitchFamily="2" charset="0"/>
                <a:ea typeface="Roboto Slab" pitchFamily="2" charset="0"/>
                <a:cs typeface="Roboto Slab" pitchFamily="2" charset="0"/>
              </a:rPr>
              <a:t>at</a:t>
            </a:r>
            <a:r>
              <a:rPr lang="it-IT" sz="2200" b="1" dirty="0">
                <a:latin typeface="Roboto Slab" pitchFamily="2" charset="0"/>
                <a:ea typeface="Roboto Slab" pitchFamily="2" charset="0"/>
                <a:cs typeface="Roboto Slab" pitchFamily="2" charset="0"/>
              </a:rPr>
              <a:t> the «</a:t>
            </a:r>
            <a:r>
              <a:rPr lang="it-IT" sz="2200" b="1" dirty="0" err="1">
                <a:latin typeface="Roboto Slab" pitchFamily="2" charset="0"/>
                <a:ea typeface="Roboto Slab" pitchFamily="2" charset="0"/>
                <a:cs typeface="Roboto Slab" pitchFamily="2" charset="0"/>
              </a:rPr>
              <a:t>workplace</a:t>
            </a:r>
            <a:r>
              <a:rPr lang="it-IT" sz="2200" b="1" dirty="0">
                <a:latin typeface="Roboto Slab" pitchFamily="2" charset="0"/>
                <a:ea typeface="Roboto Slab" pitchFamily="2" charset="0"/>
                <a:cs typeface="Roboto Slab" pitchFamily="2" charset="0"/>
              </a:rPr>
              <a:t>»: </a:t>
            </a:r>
          </a:p>
          <a:p>
            <a:pPr lvl="1" algn="l">
              <a:lnSpc>
                <a:spcPct val="150000"/>
              </a:lnSpc>
              <a:buFont typeface="Arial" panose="020B0604020202020204" pitchFamily="34" charset="0"/>
              <a:buChar char="•"/>
            </a:pPr>
            <a:r>
              <a:rPr lang="it-IT" dirty="0">
                <a:latin typeface="Roboto Slab" pitchFamily="2" charset="0"/>
                <a:ea typeface="Roboto Slab" pitchFamily="2" charset="0"/>
                <a:cs typeface="Roboto Slab" pitchFamily="2" charset="0"/>
              </a:rPr>
              <a:t>CIVIL LIABILITY</a:t>
            </a:r>
          </a:p>
          <a:p>
            <a:pPr lvl="1" algn="l">
              <a:lnSpc>
                <a:spcPct val="150000"/>
              </a:lnSpc>
              <a:buFont typeface="Arial" panose="020B0604020202020204" pitchFamily="34" charset="0"/>
              <a:buChar char="•"/>
            </a:pPr>
            <a:r>
              <a:rPr lang="en-US" dirty="0">
                <a:latin typeface="Roboto Slab" pitchFamily="2" charset="0"/>
                <a:ea typeface="Roboto Slab" pitchFamily="2" charset="0"/>
                <a:cs typeface="Roboto Slab" pitchFamily="2" charset="0"/>
              </a:rPr>
              <a:t>ACCIDENT</a:t>
            </a:r>
            <a:endParaRPr lang="it-IT" dirty="0">
              <a:latin typeface="Roboto Slab" pitchFamily="2" charset="0"/>
              <a:ea typeface="Roboto Slab" pitchFamily="2" charset="0"/>
              <a:cs typeface="Roboto Slab" pitchFamily="2" charset="0"/>
            </a:endParaRPr>
          </a:p>
        </p:txBody>
      </p:sp>
    </p:spTree>
    <p:extLst>
      <p:ext uri="{BB962C8B-B14F-4D97-AF65-F5344CB8AC3E}">
        <p14:creationId xmlns:p14="http://schemas.microsoft.com/office/powerpoint/2010/main" val="1064850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462F95-0070-909D-FB3C-28C4AD488F52}"/>
              </a:ext>
            </a:extLst>
          </p:cNvPr>
          <p:cNvSpPr>
            <a:spLocks noGrp="1"/>
          </p:cNvSpPr>
          <p:nvPr>
            <p:ph type="ctrTitle"/>
          </p:nvPr>
        </p:nvSpPr>
        <p:spPr>
          <a:xfrm>
            <a:off x="674604" y="539997"/>
            <a:ext cx="11518019" cy="1583191"/>
          </a:xfrm>
        </p:spPr>
        <p:txBody>
          <a:bodyPr anchor="t">
            <a:normAutofit/>
          </a:bodyPr>
          <a:lstStyle/>
          <a:p>
            <a:r>
              <a:rPr lang="it-IT" sz="4400" b="1">
                <a:solidFill>
                  <a:srgbClr val="B2284B"/>
                </a:solidFill>
                <a:latin typeface="Roboto Slab"/>
                <a:ea typeface="Roboto Slab"/>
                <a:cs typeface="Roboto Slab"/>
              </a:rPr>
              <a:t>MOBILITY AGREEMENT</a:t>
            </a:r>
          </a:p>
        </p:txBody>
      </p:sp>
      <p:sp>
        <p:nvSpPr>
          <p:cNvPr id="4" name="Sottotitolo 2">
            <a:extLst>
              <a:ext uri="{FF2B5EF4-FFF2-40B4-BE49-F238E27FC236}">
                <a16:creationId xmlns:a16="http://schemas.microsoft.com/office/drawing/2014/main" id="{574CDC59-50C4-8772-BA82-73823C2B022A}"/>
              </a:ext>
            </a:extLst>
          </p:cNvPr>
          <p:cNvSpPr txBox="1">
            <a:spLocks/>
          </p:cNvSpPr>
          <p:nvPr/>
        </p:nvSpPr>
        <p:spPr>
          <a:xfrm>
            <a:off x="677664" y="1595863"/>
            <a:ext cx="10793125" cy="401698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810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55600"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L="1828800" marR="0" lvl="3"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L="2286000" marR="0" lvl="4"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pPr marL="50800" indent="0">
              <a:lnSpc>
                <a:spcPct val="150000"/>
              </a:lnSpc>
            </a:pPr>
            <a:r>
              <a:rPr lang="it-IT" sz="4400" dirty="0" err="1">
                <a:latin typeface="Roboto Slab"/>
                <a:ea typeface="Roboto Slab"/>
                <a:cs typeface="Roboto Slab"/>
              </a:rPr>
              <a:t>It</a:t>
            </a:r>
            <a:r>
              <a:rPr lang="it-IT" sz="4400" dirty="0">
                <a:latin typeface="Roboto Slab"/>
                <a:ea typeface="Roboto Slab"/>
                <a:cs typeface="Roboto Slab"/>
              </a:rPr>
              <a:t> can </a:t>
            </a:r>
            <a:r>
              <a:rPr lang="it-IT" sz="4400" dirty="0" err="1">
                <a:latin typeface="Roboto Slab"/>
                <a:ea typeface="Roboto Slab"/>
                <a:cs typeface="Roboto Slab"/>
              </a:rPr>
              <a:t>only</a:t>
            </a:r>
            <a:r>
              <a:rPr lang="it-IT" sz="4400" dirty="0">
                <a:latin typeface="Roboto Slab"/>
                <a:ea typeface="Roboto Slab"/>
                <a:cs typeface="Roboto Slab"/>
              </a:rPr>
              <a:t> be set </a:t>
            </a:r>
            <a:r>
              <a:rPr lang="it-IT" sz="4400" dirty="0" err="1">
                <a:latin typeface="Roboto Slab"/>
                <a:ea typeface="Roboto Slab"/>
                <a:cs typeface="Roboto Slab"/>
              </a:rPr>
              <a:t>before</a:t>
            </a:r>
            <a:r>
              <a:rPr lang="it-IT" sz="4400" dirty="0">
                <a:latin typeface="Roboto Slab"/>
                <a:ea typeface="Roboto Slab"/>
                <a:cs typeface="Roboto Slab"/>
              </a:rPr>
              <a:t> </a:t>
            </a:r>
            <a:r>
              <a:rPr lang="it-IT" sz="4400" dirty="0" err="1">
                <a:latin typeface="Roboto Slab"/>
                <a:ea typeface="Roboto Slab"/>
                <a:cs typeface="Roboto Slab"/>
              </a:rPr>
              <a:t>departure</a:t>
            </a:r>
            <a:r>
              <a:rPr lang="it-IT" sz="4400" dirty="0">
                <a:latin typeface="Roboto Slab"/>
                <a:ea typeface="Roboto Slab"/>
                <a:cs typeface="Roboto Slab"/>
              </a:rPr>
              <a:t>, </a:t>
            </a:r>
            <a:endParaRPr lang="it-IT" dirty="0"/>
          </a:p>
          <a:p>
            <a:pPr marL="50800" indent="0">
              <a:lnSpc>
                <a:spcPct val="150000"/>
              </a:lnSpc>
            </a:pPr>
            <a:r>
              <a:rPr lang="it-IT" sz="4400" dirty="0" err="1">
                <a:latin typeface="Roboto Slab"/>
                <a:ea typeface="Roboto Slab"/>
                <a:cs typeface="Roboto Slab"/>
              </a:rPr>
              <a:t>If</a:t>
            </a:r>
            <a:r>
              <a:rPr lang="it-IT" sz="4400" dirty="0">
                <a:latin typeface="Roboto Slab"/>
                <a:ea typeface="Roboto Slab"/>
                <a:cs typeface="Roboto Slab"/>
              </a:rPr>
              <a:t> </a:t>
            </a:r>
            <a:r>
              <a:rPr lang="it-IT" sz="4400" dirty="0" err="1">
                <a:latin typeface="Roboto Slab"/>
                <a:ea typeface="Roboto Slab"/>
                <a:cs typeface="Roboto Slab"/>
              </a:rPr>
              <a:t>you</a:t>
            </a:r>
            <a:r>
              <a:rPr lang="it-IT" sz="4400" dirty="0">
                <a:latin typeface="Roboto Slab"/>
                <a:ea typeface="Roboto Slab"/>
                <a:cs typeface="Roboto Slab"/>
              </a:rPr>
              <a:t> </a:t>
            </a:r>
            <a:r>
              <a:rPr lang="it-IT" sz="4400" dirty="0" err="1">
                <a:latin typeface="Roboto Slab"/>
                <a:ea typeface="Roboto Slab"/>
                <a:cs typeface="Roboto Slab"/>
              </a:rPr>
              <a:t>have</a:t>
            </a:r>
            <a:r>
              <a:rPr lang="it-IT" sz="4400" dirty="0">
                <a:latin typeface="Roboto Slab"/>
                <a:ea typeface="Roboto Slab"/>
                <a:cs typeface="Roboto Slab"/>
              </a:rPr>
              <a:t> </a:t>
            </a:r>
            <a:r>
              <a:rPr lang="it-IT" sz="4400" dirty="0" err="1">
                <a:latin typeface="Roboto Slab"/>
                <a:ea typeface="Roboto Slab"/>
                <a:cs typeface="Roboto Slab"/>
              </a:rPr>
              <a:t>already</a:t>
            </a:r>
            <a:r>
              <a:rPr lang="it-IT" sz="4400" dirty="0">
                <a:latin typeface="Roboto Slab"/>
                <a:ea typeface="Roboto Slab"/>
                <a:cs typeface="Roboto Slab"/>
              </a:rPr>
              <a:t> </a:t>
            </a:r>
            <a:r>
              <a:rPr lang="it-IT" sz="4400" dirty="0" err="1">
                <a:latin typeface="Roboto Slab"/>
                <a:ea typeface="Roboto Slab"/>
                <a:cs typeface="Roboto Slab"/>
              </a:rPr>
              <a:t>sent</a:t>
            </a:r>
            <a:r>
              <a:rPr lang="it-IT" sz="4400" dirty="0">
                <a:latin typeface="Roboto Slab"/>
                <a:ea typeface="Roboto Slab"/>
                <a:cs typeface="Roboto Slab"/>
              </a:rPr>
              <a:t> the </a:t>
            </a:r>
            <a:r>
              <a:rPr lang="it-IT" sz="4400" dirty="0" err="1">
                <a:latin typeface="Roboto Slab"/>
                <a:ea typeface="Roboto Slab"/>
                <a:cs typeface="Roboto Slab"/>
              </a:rPr>
              <a:t>approved</a:t>
            </a:r>
            <a:r>
              <a:rPr lang="it-IT" sz="4400" dirty="0">
                <a:latin typeface="Roboto Slab"/>
                <a:ea typeface="Roboto Slab"/>
                <a:cs typeface="Roboto Slab"/>
              </a:rPr>
              <a:t> Learning Agreement</a:t>
            </a:r>
          </a:p>
          <a:p>
            <a:pPr marL="50800" indent="0" algn="l">
              <a:lnSpc>
                <a:spcPct val="150000"/>
              </a:lnSpc>
            </a:pPr>
            <a:endParaRPr lang="it-IT" sz="4400" b="1" dirty="0">
              <a:latin typeface="Roboto Slab"/>
              <a:ea typeface="Roboto Slab"/>
              <a:cs typeface="Roboto Slab"/>
            </a:endParaRPr>
          </a:p>
        </p:txBody>
      </p:sp>
    </p:spTree>
    <p:extLst>
      <p:ext uri="{BB962C8B-B14F-4D97-AF65-F5344CB8AC3E}">
        <p14:creationId xmlns:p14="http://schemas.microsoft.com/office/powerpoint/2010/main" val="42482218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462F95-0070-909D-FB3C-28C4AD488F52}"/>
              </a:ext>
            </a:extLst>
          </p:cNvPr>
          <p:cNvSpPr>
            <a:spLocks noGrp="1"/>
          </p:cNvSpPr>
          <p:nvPr>
            <p:ph type="ctrTitle"/>
          </p:nvPr>
        </p:nvSpPr>
        <p:spPr>
          <a:xfrm>
            <a:off x="674604" y="539997"/>
            <a:ext cx="11518019" cy="1583191"/>
          </a:xfrm>
        </p:spPr>
        <p:txBody>
          <a:bodyPr anchor="t">
            <a:normAutofit/>
          </a:bodyPr>
          <a:lstStyle/>
          <a:p>
            <a:r>
              <a:rPr lang="it-IT" sz="4400" b="1" dirty="0">
                <a:solidFill>
                  <a:srgbClr val="B2284B"/>
                </a:solidFill>
                <a:latin typeface="Roboto Slab"/>
                <a:ea typeface="Roboto Slab"/>
                <a:cs typeface="Roboto Slab"/>
              </a:rPr>
              <a:t>MOBILITY AGREEMENT</a:t>
            </a:r>
          </a:p>
        </p:txBody>
      </p:sp>
      <p:sp>
        <p:nvSpPr>
          <p:cNvPr id="5" name="Sottotitolo 2">
            <a:extLst>
              <a:ext uri="{FF2B5EF4-FFF2-40B4-BE49-F238E27FC236}">
                <a16:creationId xmlns:a16="http://schemas.microsoft.com/office/drawing/2014/main" id="{3A54B8C4-991F-1682-A4F6-C589218FD809}"/>
              </a:ext>
            </a:extLst>
          </p:cNvPr>
          <p:cNvSpPr txBox="1">
            <a:spLocks/>
          </p:cNvSpPr>
          <p:nvPr/>
        </p:nvSpPr>
        <p:spPr>
          <a:xfrm>
            <a:off x="1069868" y="1218694"/>
            <a:ext cx="10449776" cy="563930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810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55600"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L="1828800" marR="0" lvl="3"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L="2286000" marR="0" lvl="4"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pPr marL="50800" indent="0" algn="l">
              <a:lnSpc>
                <a:spcPct val="150000"/>
              </a:lnSpc>
            </a:pPr>
            <a:r>
              <a:rPr lang="it-IT" sz="2800" dirty="0">
                <a:latin typeface="Roboto Slab"/>
                <a:ea typeface="Roboto Slab"/>
                <a:cs typeface="Roboto Slab"/>
              </a:rPr>
              <a:t>Last step </a:t>
            </a:r>
            <a:r>
              <a:rPr lang="it-IT" sz="2800" dirty="0" err="1">
                <a:latin typeface="Roboto Slab"/>
                <a:ea typeface="Roboto Slab"/>
                <a:cs typeface="Roboto Slab"/>
              </a:rPr>
              <a:t>before</a:t>
            </a:r>
            <a:r>
              <a:rPr lang="it-IT" sz="2800" dirty="0">
                <a:latin typeface="Roboto Slab"/>
                <a:ea typeface="Roboto Slab"/>
                <a:cs typeface="Roboto Slab"/>
              </a:rPr>
              <a:t> the </a:t>
            </a:r>
            <a:r>
              <a:rPr lang="it-IT" sz="2800" dirty="0" err="1">
                <a:latin typeface="Roboto Slab"/>
                <a:ea typeface="Roboto Slab"/>
                <a:cs typeface="Roboto Slab"/>
              </a:rPr>
              <a:t>mobility</a:t>
            </a:r>
            <a:r>
              <a:rPr lang="it-IT" sz="2800" dirty="0">
                <a:latin typeface="Roboto Slab"/>
                <a:ea typeface="Roboto Slab"/>
                <a:cs typeface="Roboto Slab"/>
              </a:rPr>
              <a:t>: </a:t>
            </a:r>
            <a:r>
              <a:rPr lang="it-IT" sz="2800" dirty="0" err="1">
                <a:latin typeface="Roboto Slab"/>
                <a:ea typeface="Roboto Slab"/>
                <a:cs typeface="Roboto Slab"/>
              </a:rPr>
              <a:t>sign</a:t>
            </a:r>
            <a:r>
              <a:rPr lang="it-IT" sz="2800" dirty="0">
                <a:latin typeface="Roboto Slab"/>
                <a:ea typeface="Roboto Slab"/>
                <a:cs typeface="Roboto Slab"/>
              </a:rPr>
              <a:t> the </a:t>
            </a:r>
            <a:r>
              <a:rPr lang="it-IT" sz="2800" dirty="0" err="1">
                <a:latin typeface="Roboto Slab"/>
                <a:ea typeface="Roboto Slab"/>
                <a:cs typeface="Roboto Slab"/>
              </a:rPr>
              <a:t>Mobility</a:t>
            </a:r>
            <a:r>
              <a:rPr lang="it-IT" sz="2800" dirty="0">
                <a:latin typeface="Roboto Slab"/>
                <a:ea typeface="Roboto Slab"/>
                <a:cs typeface="Roboto Slab"/>
              </a:rPr>
              <a:t> Agreement </a:t>
            </a:r>
          </a:p>
          <a:p>
            <a:pPr marL="508000" indent="-457200" algn="l">
              <a:lnSpc>
                <a:spcPct val="150000"/>
              </a:lnSpc>
              <a:buFont typeface="Arial" panose="020B0604020202020204" pitchFamily="34" charset="0"/>
              <a:buChar char="•"/>
            </a:pPr>
            <a:r>
              <a:rPr lang="en-US" sz="2800" dirty="0">
                <a:latin typeface="Roboto Slab"/>
                <a:ea typeface="Roboto Slab"/>
                <a:cs typeface="Roboto Slab"/>
              </a:rPr>
              <a:t>Document that regulates the </a:t>
            </a:r>
            <a:r>
              <a:rPr lang="en-US" sz="2800" b="1" dirty="0">
                <a:latin typeface="Roboto Slab"/>
                <a:ea typeface="Roboto Slab"/>
                <a:cs typeface="Roboto Slab"/>
              </a:rPr>
              <a:t>rights/duties of the parties </a:t>
            </a:r>
            <a:r>
              <a:rPr lang="en-US" sz="2800" dirty="0">
                <a:latin typeface="Roboto Slab"/>
                <a:ea typeface="Roboto Slab"/>
                <a:cs typeface="Roboto Slab"/>
              </a:rPr>
              <a:t>and the </a:t>
            </a:r>
            <a:r>
              <a:rPr lang="en-US" sz="2800" b="1" dirty="0">
                <a:latin typeface="Roboto Slab"/>
                <a:ea typeface="Roboto Slab"/>
                <a:cs typeface="Roboto Slab"/>
              </a:rPr>
              <a:t>allocation of financial contributions</a:t>
            </a:r>
            <a:r>
              <a:rPr lang="en-US" sz="2800" dirty="0">
                <a:latin typeface="Roboto Slab"/>
                <a:ea typeface="Roboto Slab"/>
                <a:cs typeface="Roboto Slab"/>
              </a:rPr>
              <a:t>.</a:t>
            </a:r>
          </a:p>
          <a:p>
            <a:pPr marL="508000" indent="-457200" algn="l">
              <a:lnSpc>
                <a:spcPct val="150000"/>
              </a:lnSpc>
              <a:buFont typeface="Arial" panose="020B0604020202020204" pitchFamily="34" charset="0"/>
              <a:buChar char="•"/>
            </a:pPr>
            <a:r>
              <a:rPr lang="it-IT" sz="2800" dirty="0">
                <a:latin typeface="Roboto Slab"/>
                <a:ea typeface="Roboto Slab"/>
                <a:cs typeface="Roboto Slab"/>
              </a:rPr>
              <a:t>Sent to </a:t>
            </a:r>
            <a:r>
              <a:rPr lang="it-IT" sz="2800" dirty="0" err="1">
                <a:latin typeface="Roboto Slab"/>
                <a:ea typeface="Roboto Slab"/>
                <a:cs typeface="Roboto Slab"/>
              </a:rPr>
              <a:t>you</a:t>
            </a:r>
            <a:r>
              <a:rPr lang="it-IT" sz="2800" dirty="0">
                <a:latin typeface="Roboto Slab"/>
                <a:ea typeface="Roboto Slab"/>
                <a:cs typeface="Roboto Slab"/>
              </a:rPr>
              <a:t> via email </a:t>
            </a:r>
            <a:r>
              <a:rPr lang="it-IT" sz="2800" b="1" dirty="0" err="1">
                <a:latin typeface="Roboto Slab"/>
                <a:ea typeface="Roboto Slab"/>
                <a:cs typeface="Roboto Slab"/>
              </a:rPr>
              <a:t>before</a:t>
            </a:r>
            <a:r>
              <a:rPr lang="it-IT" sz="2800" b="1" dirty="0">
                <a:latin typeface="Roboto Slab"/>
                <a:ea typeface="Roboto Slab"/>
                <a:cs typeface="Roboto Slab"/>
              </a:rPr>
              <a:t> </a:t>
            </a:r>
            <a:r>
              <a:rPr lang="it-IT" sz="2800" b="1" dirty="0" err="1">
                <a:latin typeface="Roboto Slab"/>
                <a:ea typeface="Roboto Slab"/>
                <a:cs typeface="Roboto Slab"/>
              </a:rPr>
              <a:t>departure</a:t>
            </a:r>
            <a:r>
              <a:rPr lang="it-IT" sz="2800" dirty="0">
                <a:latin typeface="Roboto Slab"/>
                <a:ea typeface="Roboto Slab"/>
                <a:cs typeface="Roboto Slab"/>
              </a:rPr>
              <a:t>.</a:t>
            </a:r>
          </a:p>
          <a:p>
            <a:pPr marL="508000" indent="-457200" algn="l">
              <a:lnSpc>
                <a:spcPct val="150000"/>
              </a:lnSpc>
              <a:buFont typeface="Arial" panose="020B0604020202020204" pitchFamily="34" charset="0"/>
              <a:buChar char="•"/>
            </a:pPr>
            <a:r>
              <a:rPr lang="en-US" sz="2800" dirty="0">
                <a:latin typeface="Roboto Slab"/>
                <a:ea typeface="Roboto Slab"/>
                <a:cs typeface="Roboto Slab"/>
              </a:rPr>
              <a:t> Sent in </a:t>
            </a:r>
            <a:r>
              <a:rPr lang="en-US" sz="2800" b="1" dirty="0">
                <a:latin typeface="Roboto Slab"/>
                <a:ea typeface="Roboto Slab"/>
                <a:cs typeface="Roboto Slab"/>
              </a:rPr>
              <a:t>chronological order</a:t>
            </a:r>
            <a:r>
              <a:rPr lang="en-US" sz="2800" dirty="0">
                <a:latin typeface="Roboto Slab"/>
                <a:ea typeface="Roboto Slab"/>
                <a:cs typeface="Roboto Slab"/>
              </a:rPr>
              <a:t> (based on the start date), </a:t>
            </a:r>
            <a:endParaRPr lang="it-IT" sz="2800" b="1" dirty="0">
              <a:latin typeface="Roboto Slab"/>
              <a:ea typeface="Roboto Slab"/>
              <a:cs typeface="Roboto Slab"/>
            </a:endParaRPr>
          </a:p>
        </p:txBody>
      </p:sp>
    </p:spTree>
    <p:extLst>
      <p:ext uri="{BB962C8B-B14F-4D97-AF65-F5344CB8AC3E}">
        <p14:creationId xmlns:p14="http://schemas.microsoft.com/office/powerpoint/2010/main" val="3177362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462F95-0070-909D-FB3C-28C4AD488F52}"/>
              </a:ext>
            </a:extLst>
          </p:cNvPr>
          <p:cNvSpPr>
            <a:spLocks noGrp="1"/>
          </p:cNvSpPr>
          <p:nvPr>
            <p:ph type="ctrTitle"/>
          </p:nvPr>
        </p:nvSpPr>
        <p:spPr>
          <a:xfrm>
            <a:off x="674604" y="539997"/>
            <a:ext cx="11518019" cy="1583191"/>
          </a:xfrm>
        </p:spPr>
        <p:txBody>
          <a:bodyPr anchor="t">
            <a:normAutofit/>
          </a:bodyPr>
          <a:lstStyle/>
          <a:p>
            <a:r>
              <a:rPr lang="it-IT" sz="4400" b="1" dirty="0">
                <a:solidFill>
                  <a:srgbClr val="B2284B"/>
                </a:solidFill>
                <a:latin typeface="Roboto Slab"/>
                <a:ea typeface="Roboto Slab"/>
                <a:cs typeface="Roboto Slab"/>
              </a:rPr>
              <a:t>MOBILITY AGREEMENT: PAYMENTS</a:t>
            </a:r>
          </a:p>
        </p:txBody>
      </p:sp>
      <p:sp>
        <p:nvSpPr>
          <p:cNvPr id="5" name="Sottotitolo 2">
            <a:extLst>
              <a:ext uri="{FF2B5EF4-FFF2-40B4-BE49-F238E27FC236}">
                <a16:creationId xmlns:a16="http://schemas.microsoft.com/office/drawing/2014/main" id="{3A54B8C4-991F-1682-A4F6-C589218FD809}"/>
              </a:ext>
            </a:extLst>
          </p:cNvPr>
          <p:cNvSpPr txBox="1">
            <a:spLocks/>
          </p:cNvSpPr>
          <p:nvPr/>
        </p:nvSpPr>
        <p:spPr>
          <a:xfrm>
            <a:off x="1069868" y="1218695"/>
            <a:ext cx="10528217" cy="508987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810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55600"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L="1828800" marR="0" lvl="3"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L="2286000" marR="0" lvl="4"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pPr marL="50800" indent="0" algn="l">
              <a:lnSpc>
                <a:spcPct val="150000"/>
              </a:lnSpc>
            </a:pPr>
            <a:r>
              <a:rPr lang="en-US" sz="2800" b="1" dirty="0">
                <a:latin typeface="Roboto Slab"/>
                <a:ea typeface="Roboto Slab"/>
                <a:cs typeface="Roboto Slab"/>
              </a:rPr>
              <a:t>First </a:t>
            </a:r>
            <a:r>
              <a:rPr lang="it-IT" sz="2800" b="1" dirty="0" err="1">
                <a:latin typeface="Roboto Slab"/>
                <a:ea typeface="Roboto Slab"/>
                <a:cs typeface="Roboto Slab"/>
              </a:rPr>
              <a:t>installment</a:t>
            </a:r>
            <a:r>
              <a:rPr lang="en-US" sz="2800" b="1" dirty="0">
                <a:latin typeface="Roboto Slab"/>
                <a:ea typeface="Roboto Slab"/>
                <a:cs typeface="Roboto Slab"/>
              </a:rPr>
              <a:t>: 80% of the fellowship amount + travel </a:t>
            </a:r>
            <a:r>
              <a:rPr lang="en-US" sz="2800" dirty="0">
                <a:latin typeface="Roboto Slab"/>
                <a:ea typeface="Roboto Slab"/>
                <a:cs typeface="Roboto Slab"/>
              </a:rPr>
              <a:t>- paid at the </a:t>
            </a:r>
            <a:r>
              <a:rPr lang="en-US" sz="2800" b="1" dirty="0">
                <a:latin typeface="Roboto Slab"/>
                <a:ea typeface="Roboto Slab"/>
                <a:cs typeface="Roboto Slab"/>
              </a:rPr>
              <a:t>beginning of the mobility</a:t>
            </a:r>
            <a:r>
              <a:rPr lang="en-US" sz="2800" dirty="0">
                <a:latin typeface="Roboto Slab"/>
                <a:ea typeface="Roboto Slab"/>
                <a:cs typeface="Roboto Slab"/>
              </a:rPr>
              <a:t> period if:</a:t>
            </a:r>
          </a:p>
          <a:p>
            <a:pPr marL="508000" indent="-457200" algn="l">
              <a:lnSpc>
                <a:spcPct val="150000"/>
              </a:lnSpc>
              <a:buFont typeface="Arial" panose="020B0604020202020204" pitchFamily="34" charset="0"/>
              <a:buChar char="•"/>
            </a:pPr>
            <a:r>
              <a:rPr lang="en-US" sz="2800" dirty="0">
                <a:latin typeface="Roboto Slab"/>
                <a:ea typeface="Roboto Slab"/>
                <a:cs typeface="Roboto Slab"/>
              </a:rPr>
              <a:t>the Learning Agreement and Mobility Agreement have been signed</a:t>
            </a:r>
          </a:p>
          <a:p>
            <a:pPr marL="508000" indent="-457200" algn="l">
              <a:lnSpc>
                <a:spcPct val="150000"/>
              </a:lnSpc>
              <a:buFont typeface="Arial" panose="020B0604020202020204" pitchFamily="34" charset="0"/>
              <a:buChar char="•"/>
            </a:pPr>
            <a:r>
              <a:rPr lang="en-US" sz="2800" dirty="0">
                <a:latin typeface="Roboto Slab"/>
                <a:ea typeface="Roboto Slab"/>
                <a:cs typeface="Roboto Slab"/>
              </a:rPr>
              <a:t>the fees for the academic year 26/27 have been paid</a:t>
            </a:r>
          </a:p>
          <a:p>
            <a:pPr marL="508000" indent="-457200" algn="l">
              <a:lnSpc>
                <a:spcPct val="150000"/>
              </a:lnSpc>
              <a:buFont typeface="Arial" panose="020B0604020202020204" pitchFamily="34" charset="0"/>
              <a:buChar char="•"/>
            </a:pPr>
            <a:r>
              <a:rPr lang="en-US" sz="2800" dirty="0">
                <a:latin typeface="Roboto Slab"/>
                <a:ea typeface="Roboto Slab"/>
                <a:cs typeface="Roboto Slab"/>
              </a:rPr>
              <a:t>the bank account details have been entered on Esse 3 or the correct form sent by email (only for foreign bank acc.)</a:t>
            </a:r>
            <a:endParaRPr lang="it-IT" sz="2800" dirty="0">
              <a:latin typeface="Roboto Slab"/>
              <a:ea typeface="Roboto Slab"/>
              <a:cs typeface="Roboto Slab"/>
            </a:endParaRPr>
          </a:p>
        </p:txBody>
      </p:sp>
    </p:spTree>
    <p:extLst>
      <p:ext uri="{BB962C8B-B14F-4D97-AF65-F5344CB8AC3E}">
        <p14:creationId xmlns:p14="http://schemas.microsoft.com/office/powerpoint/2010/main" val="1920990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8B785-3610-2A9C-0E4A-1847046F30C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E329384-6127-DCAB-B4CC-00FAC786D175}"/>
              </a:ext>
            </a:extLst>
          </p:cNvPr>
          <p:cNvSpPr>
            <a:spLocks noGrp="1"/>
          </p:cNvSpPr>
          <p:nvPr>
            <p:ph type="ctrTitle"/>
          </p:nvPr>
        </p:nvSpPr>
        <p:spPr>
          <a:xfrm>
            <a:off x="674604" y="539997"/>
            <a:ext cx="11518019" cy="1583191"/>
          </a:xfrm>
        </p:spPr>
        <p:txBody>
          <a:bodyPr anchor="t">
            <a:normAutofit/>
          </a:bodyPr>
          <a:lstStyle/>
          <a:p>
            <a:r>
              <a:rPr lang="it-IT" sz="4400" b="1" dirty="0">
                <a:solidFill>
                  <a:srgbClr val="B2284B"/>
                </a:solidFill>
                <a:latin typeface="Roboto Slab"/>
                <a:ea typeface="Roboto Slab"/>
                <a:cs typeface="Roboto Slab"/>
              </a:rPr>
              <a:t>MOBILITY AGREEMENT: PAYMENTS</a:t>
            </a:r>
          </a:p>
        </p:txBody>
      </p:sp>
      <p:sp>
        <p:nvSpPr>
          <p:cNvPr id="5" name="Sottotitolo 2">
            <a:extLst>
              <a:ext uri="{FF2B5EF4-FFF2-40B4-BE49-F238E27FC236}">
                <a16:creationId xmlns:a16="http://schemas.microsoft.com/office/drawing/2014/main" id="{EAAABF9C-B225-4117-98D6-772CB4155542}"/>
              </a:ext>
            </a:extLst>
          </p:cNvPr>
          <p:cNvSpPr txBox="1">
            <a:spLocks/>
          </p:cNvSpPr>
          <p:nvPr/>
        </p:nvSpPr>
        <p:spPr>
          <a:xfrm>
            <a:off x="1069868" y="1218695"/>
            <a:ext cx="10528217" cy="508987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810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55600"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L="1828800" marR="0" lvl="3"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L="2286000" marR="0" lvl="4"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pPr marL="50800" indent="0" algn="l">
              <a:lnSpc>
                <a:spcPct val="150000"/>
              </a:lnSpc>
            </a:pPr>
            <a:r>
              <a:rPr lang="en-US" sz="2800" b="1" dirty="0">
                <a:latin typeface="Roboto Slab"/>
                <a:ea typeface="Roboto Slab"/>
                <a:cs typeface="Roboto Slab"/>
              </a:rPr>
              <a:t>Second </a:t>
            </a:r>
            <a:r>
              <a:rPr lang="it-IT" sz="2800" b="1" dirty="0" err="1">
                <a:latin typeface="Roboto Slab"/>
                <a:ea typeface="Roboto Slab"/>
                <a:cs typeface="Roboto Slab"/>
              </a:rPr>
              <a:t>installment</a:t>
            </a:r>
            <a:r>
              <a:rPr lang="en-US" sz="2800" b="1" dirty="0">
                <a:latin typeface="Roboto Slab"/>
                <a:ea typeface="Roboto Slab"/>
                <a:cs typeface="Roboto Slab"/>
              </a:rPr>
              <a:t>: 20% of the total amount </a:t>
            </a:r>
            <a:r>
              <a:rPr lang="en-US" sz="2800" dirty="0">
                <a:latin typeface="Roboto Slab"/>
                <a:ea typeface="Roboto Slab"/>
                <a:cs typeface="Roboto Slab"/>
              </a:rPr>
              <a:t>- paid upon return if:</a:t>
            </a:r>
          </a:p>
          <a:p>
            <a:pPr marL="508000" indent="-457200" algn="l">
              <a:lnSpc>
                <a:spcPct val="150000"/>
              </a:lnSpc>
              <a:buFont typeface="Arial" panose="020B0604020202020204" pitchFamily="34" charset="0"/>
              <a:buChar char="•"/>
            </a:pPr>
            <a:r>
              <a:rPr lang="en-US" sz="2800" dirty="0">
                <a:latin typeface="Roboto Slab"/>
                <a:ea typeface="Roboto Slab"/>
                <a:cs typeface="Roboto Slab"/>
              </a:rPr>
              <a:t>the </a:t>
            </a:r>
            <a:r>
              <a:rPr lang="en-US" sz="2800" i="1" dirty="0">
                <a:latin typeface="Roboto Slab"/>
                <a:ea typeface="Roboto Slab"/>
                <a:cs typeface="Roboto Slab"/>
              </a:rPr>
              <a:t>end of mobility </a:t>
            </a:r>
            <a:r>
              <a:rPr lang="en-US" sz="2800" dirty="0">
                <a:latin typeface="Roboto Slab"/>
                <a:ea typeface="Roboto Slab"/>
                <a:cs typeface="Roboto Slab"/>
              </a:rPr>
              <a:t>documents have been sent.</a:t>
            </a:r>
          </a:p>
          <a:p>
            <a:pPr marL="508000" indent="-457200" algn="l">
              <a:lnSpc>
                <a:spcPct val="150000"/>
              </a:lnSpc>
              <a:buFont typeface="Arial" panose="020B0604020202020204" pitchFamily="34" charset="0"/>
              <a:buChar char="•"/>
            </a:pPr>
            <a:r>
              <a:rPr lang="en-US" sz="2800" dirty="0">
                <a:latin typeface="Roboto Slab"/>
                <a:ea typeface="Roboto Slab"/>
                <a:cs typeface="Roboto Slab"/>
              </a:rPr>
              <a:t>recalculated on the actual dates stated on the Traineeship certificate.</a:t>
            </a:r>
          </a:p>
          <a:p>
            <a:pPr marL="50800" indent="0" algn="l">
              <a:lnSpc>
                <a:spcPct val="150000"/>
              </a:lnSpc>
            </a:pPr>
            <a:r>
              <a:rPr lang="en-US" sz="2800" b="1" dirty="0">
                <a:latin typeface="Roboto Slab"/>
                <a:ea typeface="Roboto Slab"/>
                <a:cs typeface="Roboto Slab"/>
              </a:rPr>
              <a:t>NOTE</a:t>
            </a:r>
            <a:r>
              <a:rPr lang="en-US" sz="2800" dirty="0">
                <a:latin typeface="Roboto Slab"/>
                <a:ea typeface="Roboto Slab"/>
                <a:cs typeface="Roboto Slab"/>
              </a:rPr>
              <a:t>: </a:t>
            </a:r>
            <a:r>
              <a:rPr lang="en-US" sz="2800" i="1" dirty="0">
                <a:latin typeface="Roboto Slab"/>
                <a:ea typeface="Roboto Slab"/>
                <a:cs typeface="Roboto Slab"/>
              </a:rPr>
              <a:t>Request of prolongations during the mobility are not covered by the fellowship</a:t>
            </a:r>
          </a:p>
          <a:p>
            <a:pPr marL="508000" indent="-457200" algn="l">
              <a:lnSpc>
                <a:spcPct val="150000"/>
              </a:lnSpc>
              <a:buFont typeface="Arial" panose="020B0604020202020204" pitchFamily="34" charset="0"/>
              <a:buChar char="•"/>
            </a:pPr>
            <a:endParaRPr lang="en-US" sz="2800" dirty="0">
              <a:latin typeface="Roboto Slab"/>
              <a:ea typeface="Roboto Slab"/>
              <a:cs typeface="Roboto Slab"/>
            </a:endParaRPr>
          </a:p>
        </p:txBody>
      </p:sp>
    </p:spTree>
    <p:extLst>
      <p:ext uri="{BB962C8B-B14F-4D97-AF65-F5344CB8AC3E}">
        <p14:creationId xmlns:p14="http://schemas.microsoft.com/office/powerpoint/2010/main" val="68499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3" name="Google Shape;93;p2"/>
          <p:cNvSpPr txBox="1"/>
          <p:nvPr/>
        </p:nvSpPr>
        <p:spPr>
          <a:xfrm>
            <a:off x="6060496" y="5736438"/>
            <a:ext cx="6022782" cy="338514"/>
          </a:xfrm>
          <a:prstGeom prst="rect">
            <a:avLst/>
          </a:prstGeom>
          <a:noFill/>
          <a:ln>
            <a:noFill/>
          </a:ln>
        </p:spPr>
        <p:txBody>
          <a:bodyPr spcFirstLastPara="1" wrap="square" lIns="91425" tIns="45700" rIns="91425" bIns="45700" anchor="t" anchorCtr="0">
            <a:spAutoFit/>
          </a:bodyPr>
          <a:lstStyle/>
          <a:p>
            <a:pPr algn="r">
              <a:buSzPts val="1600"/>
            </a:pPr>
            <a:r>
              <a:rPr lang="it-IT" sz="1600" b="0" i="0" u="none" strike="noStrike" cap="none" dirty="0">
                <a:solidFill>
                  <a:srgbClr val="B2284B"/>
                </a:solidFill>
                <a:latin typeface="Roboto Slab"/>
                <a:ea typeface="Roboto Slab"/>
                <a:cs typeface="Roboto Slab"/>
                <a:sym typeface="Roboto Slab"/>
              </a:rPr>
              <a:t>International </a:t>
            </a:r>
            <a:r>
              <a:rPr lang="it-IT" sz="1600" b="0" i="0" u="none" strike="noStrike" cap="none" dirty="0" err="1">
                <a:solidFill>
                  <a:srgbClr val="B2284B"/>
                </a:solidFill>
                <a:latin typeface="Roboto Slab"/>
                <a:ea typeface="Roboto Slab"/>
                <a:cs typeface="Roboto Slab"/>
                <a:sym typeface="Roboto Slab"/>
              </a:rPr>
              <a:t>Mobility</a:t>
            </a:r>
            <a:r>
              <a:rPr lang="it-IT" sz="1600" b="0" i="0" u="none" strike="noStrike" cap="none" dirty="0">
                <a:solidFill>
                  <a:srgbClr val="B2284B"/>
                </a:solidFill>
                <a:latin typeface="Roboto Slab"/>
                <a:ea typeface="Roboto Slab"/>
                <a:cs typeface="Roboto Slab"/>
                <a:sym typeface="Roboto Slab"/>
              </a:rPr>
              <a:t> Unit</a:t>
            </a:r>
            <a:r>
              <a:rPr lang="it-IT" sz="1600" dirty="0">
                <a:solidFill>
                  <a:srgbClr val="B2284B"/>
                </a:solidFill>
                <a:latin typeface="Roboto Slab"/>
                <a:ea typeface="Roboto Slab"/>
                <a:cs typeface="Roboto Slab"/>
                <a:sym typeface="Roboto Slab"/>
              </a:rPr>
              <a:t> – July 2026 </a:t>
            </a:r>
            <a:endParaRPr lang="it-IT" sz="1600" b="0" i="0" u="none" strike="noStrike" cap="none" dirty="0">
              <a:solidFill>
                <a:srgbClr val="B2284B"/>
              </a:solidFill>
              <a:latin typeface="Roboto Slab"/>
              <a:ea typeface="Roboto Slab"/>
              <a:cs typeface="Roboto Slab"/>
            </a:endParaRPr>
          </a:p>
        </p:txBody>
      </p:sp>
      <p:sp>
        <p:nvSpPr>
          <p:cNvPr id="8" name="CasellaDiTesto 7">
            <a:extLst>
              <a:ext uri="{FF2B5EF4-FFF2-40B4-BE49-F238E27FC236}">
                <a16:creationId xmlns:a16="http://schemas.microsoft.com/office/drawing/2014/main" id="{37BF3F0F-EE19-E738-945D-20D13CA7B982}"/>
              </a:ext>
            </a:extLst>
          </p:cNvPr>
          <p:cNvSpPr txBox="1"/>
          <p:nvPr/>
        </p:nvSpPr>
        <p:spPr>
          <a:xfrm>
            <a:off x="2402435" y="470575"/>
            <a:ext cx="7387130" cy="1384995"/>
          </a:xfrm>
          <a:prstGeom prst="rect">
            <a:avLst/>
          </a:prstGeom>
          <a:noFill/>
        </p:spPr>
        <p:txBody>
          <a:bodyPr wrap="square" lIns="91440" tIns="45720" rIns="91440" bIns="45720" rtlCol="0" anchor="t">
            <a:spAutoFit/>
          </a:bodyPr>
          <a:lstStyle/>
          <a:p>
            <a:r>
              <a:rPr lang="it-IT" sz="4400" b="1">
                <a:solidFill>
                  <a:srgbClr val="B2284B"/>
                </a:solidFill>
                <a:latin typeface="Roboto Slab"/>
                <a:ea typeface="Roboto Slab"/>
                <a:cs typeface="Roboto Slab"/>
              </a:rPr>
              <a:t>  ERASMUS </a:t>
            </a:r>
            <a:r>
              <a:rPr lang="it-IT" sz="4000" b="1">
                <a:solidFill>
                  <a:srgbClr val="B2284B"/>
                </a:solidFill>
                <a:latin typeface="Roboto Slab"/>
                <a:ea typeface="Roboto Slab"/>
                <a:cs typeface="Roboto Slab"/>
              </a:rPr>
              <a:t>+</a:t>
            </a:r>
          </a:p>
          <a:p>
            <a:r>
              <a:rPr lang="it-IT" sz="4000" b="1">
                <a:solidFill>
                  <a:srgbClr val="B2284B"/>
                </a:solidFill>
                <a:latin typeface="Roboto Slab"/>
                <a:ea typeface="Roboto Slab"/>
                <a:cs typeface="Roboto Slab"/>
              </a:rPr>
              <a:t>     </a:t>
            </a:r>
            <a:r>
              <a:rPr lang="it-IT" sz="4000">
                <a:solidFill>
                  <a:srgbClr val="B2284B"/>
                </a:solidFill>
                <a:latin typeface="Roboto Slab"/>
                <a:ea typeface="Roboto Slab"/>
                <a:cs typeface="Roboto Slab"/>
              </a:rPr>
              <a:t>   </a:t>
            </a:r>
            <a:r>
              <a:rPr lang="it-IT" sz="4000" b="1" err="1">
                <a:solidFill>
                  <a:srgbClr val="B2284B"/>
                </a:solidFill>
                <a:latin typeface="Roboto Slab"/>
                <a:ea typeface="Roboto Slab"/>
                <a:cs typeface="Roboto Slab"/>
              </a:rPr>
              <a:t>Traineeship</a:t>
            </a:r>
            <a:endParaRPr lang="it-IT" sz="4000" b="1">
              <a:solidFill>
                <a:srgbClr val="B2284B"/>
              </a:solidFill>
              <a:latin typeface="Roboto Slab" pitchFamily="2" charset="0"/>
              <a:ea typeface="Roboto Slab" pitchFamily="2" charset="0"/>
              <a:cs typeface="Roboto Slab" pitchFamily="2" charset="0"/>
            </a:endParaRPr>
          </a:p>
        </p:txBody>
      </p:sp>
      <p:sp>
        <p:nvSpPr>
          <p:cNvPr id="9" name="CasellaDiTesto 8">
            <a:extLst>
              <a:ext uri="{FF2B5EF4-FFF2-40B4-BE49-F238E27FC236}">
                <a16:creationId xmlns:a16="http://schemas.microsoft.com/office/drawing/2014/main" id="{8466F8D2-1E94-3428-8AB8-77C685622A58}"/>
              </a:ext>
            </a:extLst>
          </p:cNvPr>
          <p:cNvSpPr txBox="1"/>
          <p:nvPr/>
        </p:nvSpPr>
        <p:spPr>
          <a:xfrm>
            <a:off x="2119722" y="2111517"/>
            <a:ext cx="7669843" cy="1754326"/>
          </a:xfrm>
          <a:prstGeom prst="rect">
            <a:avLst/>
          </a:prstGeom>
          <a:noFill/>
        </p:spPr>
        <p:txBody>
          <a:bodyPr wrap="square" lIns="91440" tIns="45720" rIns="91440" bIns="45720" rtlCol="0" anchor="t">
            <a:spAutoFit/>
          </a:bodyPr>
          <a:lstStyle/>
          <a:p>
            <a:pPr algn="ctr"/>
            <a:r>
              <a:rPr lang="it-IT" sz="5400" b="1" dirty="0">
                <a:solidFill>
                  <a:srgbClr val="B2284B"/>
                </a:solidFill>
                <a:latin typeface="Roboto Slab"/>
                <a:ea typeface="Roboto Slab"/>
                <a:cs typeface="Roboto Slab"/>
              </a:rPr>
              <a:t>CHECKLIST</a:t>
            </a:r>
            <a:br>
              <a:rPr lang="it-IT" sz="5400" b="1" dirty="0">
                <a:solidFill>
                  <a:srgbClr val="B2284B"/>
                </a:solidFill>
                <a:latin typeface="Roboto Slab"/>
                <a:ea typeface="Roboto Slab"/>
                <a:cs typeface="Roboto Slab"/>
              </a:rPr>
            </a:br>
            <a:r>
              <a:rPr lang="it-IT" sz="5400" b="1" dirty="0">
                <a:solidFill>
                  <a:srgbClr val="B2284B"/>
                </a:solidFill>
                <a:latin typeface="Roboto Slab"/>
                <a:ea typeface="Roboto Slab"/>
                <a:cs typeface="Roboto Slab"/>
              </a:rPr>
              <a:t>BEFORE DEPARTURE </a:t>
            </a:r>
            <a:endParaRPr lang="it-IT" sz="5400" b="1" dirty="0">
              <a:solidFill>
                <a:srgbClr val="B2284B"/>
              </a:solidFill>
              <a:latin typeface="Roboto Slab" pitchFamily="2" charset="0"/>
              <a:ea typeface="Roboto Slab" pitchFamily="2" charset="0"/>
              <a:cs typeface="Roboto Slab" pitchFamily="2" charset="0"/>
            </a:endParaRPr>
          </a:p>
        </p:txBody>
      </p:sp>
      <p:sp>
        <p:nvSpPr>
          <p:cNvPr id="10" name="CasellaDiTesto 9">
            <a:extLst>
              <a:ext uri="{FF2B5EF4-FFF2-40B4-BE49-F238E27FC236}">
                <a16:creationId xmlns:a16="http://schemas.microsoft.com/office/drawing/2014/main" id="{8806EAF1-EDC4-D921-F405-56D182DAE27E}"/>
              </a:ext>
            </a:extLst>
          </p:cNvPr>
          <p:cNvSpPr txBox="1"/>
          <p:nvPr/>
        </p:nvSpPr>
        <p:spPr>
          <a:xfrm>
            <a:off x="2936140" y="3923978"/>
            <a:ext cx="6037006" cy="584775"/>
          </a:xfrm>
          <a:prstGeom prst="rect">
            <a:avLst/>
          </a:prstGeom>
          <a:noFill/>
        </p:spPr>
        <p:txBody>
          <a:bodyPr wrap="square" lIns="91440" tIns="45720" rIns="91440" bIns="45720" rtlCol="0" anchor="t">
            <a:spAutoFit/>
          </a:bodyPr>
          <a:lstStyle/>
          <a:p>
            <a:pPr algn="ctr"/>
            <a:r>
              <a:rPr lang="it-IT" sz="3200">
                <a:latin typeface="Roboto Slab"/>
                <a:ea typeface="Roboto Slab"/>
                <a:cs typeface="Roboto Slab"/>
              </a:rPr>
              <a:t>WHAT SHALL I DO NOW?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C4BD1-DD04-DCB4-0744-EC545B390E7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F0BD023-B4F0-A583-78B5-529659FC8BCE}"/>
              </a:ext>
            </a:extLst>
          </p:cNvPr>
          <p:cNvSpPr>
            <a:spLocks noGrp="1"/>
          </p:cNvSpPr>
          <p:nvPr>
            <p:ph type="ctrTitle"/>
          </p:nvPr>
        </p:nvSpPr>
        <p:spPr>
          <a:xfrm>
            <a:off x="674604" y="539997"/>
            <a:ext cx="11518019" cy="1583191"/>
          </a:xfrm>
        </p:spPr>
        <p:txBody>
          <a:bodyPr anchor="t">
            <a:normAutofit/>
          </a:bodyPr>
          <a:lstStyle/>
          <a:p>
            <a:r>
              <a:rPr lang="it-IT" sz="4400" b="1">
                <a:solidFill>
                  <a:srgbClr val="B2284B"/>
                </a:solidFill>
                <a:latin typeface="Roboto Slab"/>
                <a:ea typeface="Roboto Slab"/>
                <a:cs typeface="Roboto Slab"/>
              </a:rPr>
              <a:t>MOBILITY AGREEMENT</a:t>
            </a:r>
          </a:p>
        </p:txBody>
      </p:sp>
      <p:sp>
        <p:nvSpPr>
          <p:cNvPr id="5" name="Sottotitolo 2">
            <a:extLst>
              <a:ext uri="{FF2B5EF4-FFF2-40B4-BE49-F238E27FC236}">
                <a16:creationId xmlns:a16="http://schemas.microsoft.com/office/drawing/2014/main" id="{A3670065-043F-4782-6401-16A5A2948640}"/>
              </a:ext>
            </a:extLst>
          </p:cNvPr>
          <p:cNvSpPr txBox="1">
            <a:spLocks/>
          </p:cNvSpPr>
          <p:nvPr/>
        </p:nvSpPr>
        <p:spPr>
          <a:xfrm>
            <a:off x="356616" y="1182118"/>
            <a:ext cx="11518018" cy="548385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810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55600"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L="1828800" marR="0" lvl="3"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L="2286000" marR="0" lvl="4"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pPr marL="50800" indent="0" algn="l">
              <a:lnSpc>
                <a:spcPct val="150000"/>
              </a:lnSpc>
            </a:pPr>
            <a:r>
              <a:rPr lang="en-US" sz="2800" dirty="0">
                <a:latin typeface="Roboto Slab"/>
                <a:ea typeface="Roboto Slab"/>
                <a:cs typeface="Roboto Slab"/>
              </a:rPr>
              <a:t>The university has </a:t>
            </a:r>
            <a:r>
              <a:rPr lang="en-US" sz="2800" b="1" dirty="0">
                <a:latin typeface="Roboto Slab"/>
                <a:ea typeface="Roboto Slab"/>
                <a:cs typeface="Roboto Slab"/>
              </a:rPr>
              <a:t>a single payment deadline at the end of each month</a:t>
            </a:r>
            <a:r>
              <a:rPr lang="en-US" sz="2800" dirty="0">
                <a:latin typeface="Roboto Slab"/>
                <a:ea typeface="Roboto Slab"/>
                <a:cs typeface="Roboto Slab"/>
              </a:rPr>
              <a:t>, </a:t>
            </a:r>
            <a:r>
              <a:rPr lang="it-IT" sz="2800" dirty="0" err="1">
                <a:latin typeface="Roboto Slab"/>
                <a:ea typeface="Roboto Slab"/>
                <a:cs typeface="Roboto Slab"/>
              </a:rPr>
              <a:t>but</a:t>
            </a:r>
            <a:r>
              <a:rPr lang="it-IT" sz="2800" dirty="0">
                <a:latin typeface="Roboto Slab"/>
                <a:ea typeface="Roboto Slab"/>
                <a:cs typeface="Roboto Slab"/>
              </a:rPr>
              <a:t> the </a:t>
            </a:r>
            <a:r>
              <a:rPr lang="it-IT" sz="2800" dirty="0" err="1">
                <a:latin typeface="Roboto Slab"/>
                <a:ea typeface="Roboto Slab"/>
                <a:cs typeface="Roboto Slab"/>
              </a:rPr>
              <a:t>necessary</a:t>
            </a:r>
            <a:r>
              <a:rPr lang="it-IT" sz="2800" dirty="0">
                <a:latin typeface="Roboto Slab"/>
                <a:ea typeface="Roboto Slab"/>
                <a:cs typeface="Roboto Slab"/>
              </a:rPr>
              <a:t> information are </a:t>
            </a:r>
            <a:r>
              <a:rPr lang="it-IT" sz="2800" dirty="0" err="1">
                <a:latin typeface="Roboto Slab"/>
                <a:ea typeface="Roboto Slab"/>
                <a:cs typeface="Roboto Slab"/>
              </a:rPr>
              <a:t>provided</a:t>
            </a:r>
            <a:r>
              <a:rPr lang="it-IT" sz="2800" dirty="0">
                <a:latin typeface="Roboto Slab"/>
                <a:ea typeface="Roboto Slab"/>
                <a:cs typeface="Roboto Slab"/>
              </a:rPr>
              <a:t> to the payment office </a:t>
            </a:r>
            <a:r>
              <a:rPr lang="it-IT" sz="2800" dirty="0" err="1">
                <a:latin typeface="Roboto Slab"/>
                <a:ea typeface="Roboto Slab"/>
                <a:cs typeface="Roboto Slab"/>
              </a:rPr>
              <a:t>at</a:t>
            </a:r>
            <a:r>
              <a:rPr lang="it-IT" sz="2800" dirty="0">
                <a:latin typeface="Roboto Slab"/>
                <a:ea typeface="Roboto Slab"/>
                <a:cs typeface="Roboto Slab"/>
              </a:rPr>
              <a:t> the </a:t>
            </a:r>
            <a:r>
              <a:rPr lang="it-IT" sz="2800" dirty="0" err="1">
                <a:latin typeface="Roboto Slab"/>
                <a:ea typeface="Roboto Slab"/>
                <a:cs typeface="Roboto Slab"/>
              </a:rPr>
              <a:t>beginning</a:t>
            </a:r>
            <a:r>
              <a:rPr lang="it-IT" sz="2800" dirty="0">
                <a:latin typeface="Roboto Slab"/>
                <a:ea typeface="Roboto Slab"/>
                <a:cs typeface="Roboto Slab"/>
              </a:rPr>
              <a:t> of </a:t>
            </a:r>
            <a:r>
              <a:rPr lang="it-IT" sz="2800" dirty="0" err="1">
                <a:latin typeface="Roboto Slab"/>
                <a:ea typeface="Roboto Slab"/>
                <a:cs typeface="Roboto Slab"/>
              </a:rPr>
              <a:t>it</a:t>
            </a:r>
            <a:r>
              <a:rPr lang="it-IT" sz="2800" dirty="0">
                <a:latin typeface="Roboto Slab"/>
                <a:ea typeface="Roboto Slab"/>
                <a:cs typeface="Roboto Slab"/>
              </a:rPr>
              <a:t>.</a:t>
            </a:r>
            <a:endParaRPr lang="it-IT" sz="2800" dirty="0"/>
          </a:p>
          <a:p>
            <a:pPr marL="50800" indent="0" algn="l">
              <a:lnSpc>
                <a:spcPct val="150000"/>
              </a:lnSpc>
            </a:pPr>
            <a:r>
              <a:rPr lang="en-US" sz="2800" dirty="0">
                <a:latin typeface="Roboto Slab"/>
                <a:ea typeface="Roboto Slab"/>
                <a:cs typeface="Roboto Slab"/>
              </a:rPr>
              <a:t>Therefore, the first installment of the scholarship can only be paid if </a:t>
            </a:r>
            <a:r>
              <a:rPr lang="it-IT" sz="2800" dirty="0" err="1">
                <a:latin typeface="Roboto Slab"/>
                <a:ea typeface="Roboto Slab"/>
                <a:cs typeface="Roboto Slab"/>
              </a:rPr>
              <a:t>all</a:t>
            </a:r>
            <a:r>
              <a:rPr lang="it-IT" sz="2800" dirty="0">
                <a:latin typeface="Roboto Slab"/>
                <a:ea typeface="Roboto Slab"/>
                <a:cs typeface="Roboto Slab"/>
              </a:rPr>
              <a:t> the steps are </a:t>
            </a:r>
            <a:r>
              <a:rPr lang="it-IT" sz="2800" dirty="0" err="1">
                <a:latin typeface="Roboto Slab"/>
                <a:ea typeface="Roboto Slab"/>
                <a:cs typeface="Roboto Slab"/>
              </a:rPr>
              <a:t>completed</a:t>
            </a:r>
            <a:r>
              <a:rPr lang="it-IT" sz="2800" dirty="0">
                <a:latin typeface="Roboto Slab"/>
                <a:ea typeface="Roboto Slab"/>
                <a:cs typeface="Roboto Slab"/>
              </a:rPr>
              <a:t> </a:t>
            </a:r>
            <a:r>
              <a:rPr lang="en-US" sz="2800" dirty="0">
                <a:latin typeface="Roboto Slab"/>
                <a:ea typeface="Roboto Slab"/>
                <a:cs typeface="Roboto Slab"/>
              </a:rPr>
              <a:t>at least 1,5 months before departure.</a:t>
            </a:r>
            <a:endParaRPr lang="it-IT" sz="2800" dirty="0">
              <a:latin typeface="Roboto Slab"/>
              <a:ea typeface="Roboto Slab"/>
              <a:cs typeface="Roboto Slab"/>
            </a:endParaRPr>
          </a:p>
          <a:p>
            <a:pPr marL="50800" indent="0">
              <a:lnSpc>
                <a:spcPct val="150000"/>
              </a:lnSpc>
            </a:pPr>
            <a:r>
              <a:rPr lang="it-IT" sz="2800" i="1" dirty="0">
                <a:latin typeface="Roboto Slab"/>
                <a:ea typeface="Roboto Slab"/>
                <a:cs typeface="Roboto Slab"/>
              </a:rPr>
              <a:t>NOTE: </a:t>
            </a:r>
            <a:r>
              <a:rPr lang="en-US" sz="2800" i="1" dirty="0">
                <a:latin typeface="Roboto Slab"/>
                <a:ea typeface="Roboto Slab"/>
                <a:cs typeface="Roboto Slab"/>
              </a:rPr>
              <a:t>The accounting department will operate on a reduced schedule in August; payments are likely to be delayed to end of September</a:t>
            </a:r>
            <a:endParaRPr lang="it-IT" sz="2800" i="1" dirty="0">
              <a:latin typeface="Roboto Slab"/>
              <a:ea typeface="Roboto Slab"/>
              <a:cs typeface="Roboto Slab"/>
            </a:endParaRPr>
          </a:p>
        </p:txBody>
      </p:sp>
    </p:spTree>
    <p:extLst>
      <p:ext uri="{BB962C8B-B14F-4D97-AF65-F5344CB8AC3E}">
        <p14:creationId xmlns:p14="http://schemas.microsoft.com/office/powerpoint/2010/main" val="4190920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A16E17-15FE-457E-B055-B230E0AAC80C}"/>
              </a:ext>
            </a:extLst>
          </p:cNvPr>
          <p:cNvSpPr>
            <a:spLocks noGrp="1"/>
          </p:cNvSpPr>
          <p:nvPr>
            <p:ph type="ctrTitle"/>
          </p:nvPr>
        </p:nvSpPr>
        <p:spPr>
          <a:xfrm>
            <a:off x="1524000" y="129305"/>
            <a:ext cx="9144000" cy="971908"/>
          </a:xfrm>
        </p:spPr>
        <p:txBody>
          <a:bodyPr>
            <a:normAutofit/>
          </a:bodyPr>
          <a:lstStyle/>
          <a:p>
            <a:r>
              <a:rPr lang="it-IT" sz="4400" b="1">
                <a:solidFill>
                  <a:srgbClr val="B2284B"/>
                </a:solidFill>
                <a:latin typeface="Roboto Slab" pitchFamily="2" charset="0"/>
                <a:ea typeface="Roboto Slab" pitchFamily="2" charset="0"/>
                <a:cs typeface="Roboto Slab" pitchFamily="2" charset="0"/>
              </a:rPr>
              <a:t>BANK DETAILS</a:t>
            </a:r>
          </a:p>
        </p:txBody>
      </p:sp>
      <p:sp>
        <p:nvSpPr>
          <p:cNvPr id="3" name="Sottotitolo 2">
            <a:extLst>
              <a:ext uri="{FF2B5EF4-FFF2-40B4-BE49-F238E27FC236}">
                <a16:creationId xmlns:a16="http://schemas.microsoft.com/office/drawing/2014/main" id="{40DD5468-9585-FA50-3769-C0BF6B012952}"/>
              </a:ext>
            </a:extLst>
          </p:cNvPr>
          <p:cNvSpPr>
            <a:spLocks noGrp="1"/>
          </p:cNvSpPr>
          <p:nvPr>
            <p:ph type="subTitle" idx="1"/>
          </p:nvPr>
        </p:nvSpPr>
        <p:spPr>
          <a:xfrm>
            <a:off x="599768" y="1336243"/>
            <a:ext cx="11231150" cy="3249914"/>
          </a:xfrm>
        </p:spPr>
        <p:txBody>
          <a:bodyPr>
            <a:noAutofit/>
          </a:bodyPr>
          <a:lstStyle/>
          <a:p>
            <a:pPr algn="l">
              <a:lnSpc>
                <a:spcPct val="150000"/>
              </a:lnSpc>
              <a:buChar char="•"/>
            </a:pPr>
            <a:r>
              <a:rPr lang="en-US" b="0" i="0" dirty="0">
                <a:solidFill>
                  <a:srgbClr val="212121"/>
                </a:solidFill>
                <a:effectLst/>
                <a:highlight>
                  <a:srgbClr val="FFFFFF"/>
                </a:highlight>
                <a:latin typeface="Roboto Slab"/>
                <a:ea typeface="Roboto Slab"/>
                <a:cs typeface="Roboto Slab"/>
              </a:rPr>
              <a:t>Enter the bank details of your Italian current account in your </a:t>
            </a:r>
            <a:r>
              <a:rPr lang="en-US" b="1" i="0" u="none" strike="noStrike" dirty="0">
                <a:solidFill>
                  <a:srgbClr val="212121"/>
                </a:solidFill>
                <a:effectLst/>
                <a:highlight>
                  <a:srgbClr val="FFFFFF"/>
                </a:highlight>
                <a:latin typeface="Roboto Slab"/>
                <a:ea typeface="Roboto Slab"/>
                <a:cs typeface="Roboto Slab"/>
                <a:hlinkClick r:id="rId2"/>
              </a:rPr>
              <a:t>Area </a:t>
            </a:r>
            <a:r>
              <a:rPr lang="en-US" b="1" i="0" u="none" strike="noStrike" dirty="0" err="1">
                <a:solidFill>
                  <a:srgbClr val="212121"/>
                </a:solidFill>
                <a:effectLst/>
                <a:highlight>
                  <a:srgbClr val="FFFFFF"/>
                </a:highlight>
                <a:latin typeface="Roboto Slab"/>
                <a:ea typeface="Roboto Slab"/>
                <a:cs typeface="Roboto Slab"/>
                <a:hlinkClick r:id="rId2"/>
              </a:rPr>
              <a:t>riservata</a:t>
            </a:r>
            <a:r>
              <a:rPr lang="en-US" b="0" i="0" dirty="0">
                <a:solidFill>
                  <a:srgbClr val="212121"/>
                </a:solidFill>
                <a:effectLst/>
                <a:highlight>
                  <a:srgbClr val="FFFFFF"/>
                </a:highlight>
                <a:latin typeface="Roboto Slab"/>
                <a:ea typeface="Roboto Slab"/>
                <a:cs typeface="Roboto Slab"/>
              </a:rPr>
              <a:t>.</a:t>
            </a:r>
            <a:endParaRPr lang="it-IT" dirty="0"/>
          </a:p>
          <a:p>
            <a:pPr marL="50800" indent="0" algn="l">
              <a:lnSpc>
                <a:spcPct val="150000"/>
              </a:lnSpc>
            </a:pPr>
            <a:r>
              <a:rPr lang="en-US" b="1" dirty="0">
                <a:solidFill>
                  <a:srgbClr val="B2284B"/>
                </a:solidFill>
                <a:highlight>
                  <a:srgbClr val="FFFFFF"/>
                </a:highlight>
                <a:latin typeface="Roboto Slab"/>
                <a:ea typeface="Roboto Slab"/>
                <a:cs typeface="Roboto Slab"/>
              </a:rPr>
              <a:t>  </a:t>
            </a:r>
            <a:r>
              <a:rPr lang="en-US" b="1" i="0" dirty="0">
                <a:solidFill>
                  <a:srgbClr val="B2284B"/>
                </a:solidFill>
                <a:effectLst/>
                <a:highlight>
                  <a:srgbClr val="FFFFFF"/>
                </a:highlight>
                <a:latin typeface="Roboto Slab"/>
                <a:ea typeface="Roboto Slab"/>
                <a:cs typeface="Roboto Slab"/>
              </a:rPr>
              <a:t>Path: </a:t>
            </a:r>
            <a:r>
              <a:rPr lang="en-US" b="1" i="0" u="sng" dirty="0">
                <a:solidFill>
                  <a:srgbClr val="B2284B"/>
                </a:solidFill>
                <a:effectLst/>
                <a:highlight>
                  <a:srgbClr val="FFFFFF"/>
                </a:highlight>
                <a:latin typeface="Roboto Slab"/>
                <a:ea typeface="Roboto Slab"/>
                <a:cs typeface="Roboto Slab"/>
              </a:rPr>
              <a:t>Home&gt;Personal Information&gt;Enter/Modify refund data</a:t>
            </a:r>
            <a:endParaRPr lang="en-US" b="1" i="0" dirty="0">
              <a:solidFill>
                <a:srgbClr val="B2284B"/>
              </a:solidFill>
              <a:effectLst/>
              <a:highlight>
                <a:srgbClr val="FFFFFF"/>
              </a:highlight>
              <a:latin typeface="Roboto Slab"/>
              <a:ea typeface="Roboto Slab"/>
              <a:cs typeface="Roboto Slab"/>
            </a:endParaRPr>
          </a:p>
          <a:p>
            <a:pPr algn="l">
              <a:lnSpc>
                <a:spcPct val="150000"/>
              </a:lnSpc>
              <a:buChar char="•"/>
            </a:pPr>
            <a:r>
              <a:rPr lang="en-US" b="1" i="0" dirty="0">
                <a:effectLst/>
                <a:highlight>
                  <a:srgbClr val="FFFFFF"/>
                </a:highlight>
                <a:latin typeface="Roboto Slab"/>
                <a:ea typeface="Roboto Slab"/>
                <a:cs typeface="Roboto Slab"/>
              </a:rPr>
              <a:t>If you have a foreign</a:t>
            </a:r>
            <a:r>
              <a:rPr lang="en-US" b="1" dirty="0">
                <a:highlight>
                  <a:srgbClr val="FFFFFF"/>
                </a:highlight>
                <a:latin typeface="Roboto Slab"/>
                <a:ea typeface="Roboto Slab"/>
                <a:cs typeface="Roboto Slab"/>
              </a:rPr>
              <a:t> bank</a:t>
            </a:r>
            <a:r>
              <a:rPr lang="en-US" b="1" i="0" dirty="0">
                <a:effectLst/>
                <a:highlight>
                  <a:srgbClr val="FFFFFF"/>
                </a:highlight>
                <a:latin typeface="Roboto Slab"/>
                <a:ea typeface="Roboto Slab"/>
                <a:cs typeface="Roboto Slab"/>
              </a:rPr>
              <a:t> account</a:t>
            </a:r>
            <a:r>
              <a:rPr lang="en-US" b="1" dirty="0">
                <a:highlight>
                  <a:srgbClr val="FFFFFF"/>
                </a:highlight>
                <a:latin typeface="Roboto Slab"/>
                <a:ea typeface="Roboto Slab"/>
                <a:cs typeface="Roboto Slab"/>
              </a:rPr>
              <a:t>: </a:t>
            </a:r>
            <a:r>
              <a:rPr lang="en-US" dirty="0">
                <a:solidFill>
                  <a:srgbClr val="212121"/>
                </a:solidFill>
                <a:highlight>
                  <a:srgbClr val="FFFFFF"/>
                </a:highlight>
                <a:latin typeface="Roboto Slab"/>
                <a:ea typeface="Roboto Slab"/>
                <a:cs typeface="Roboto Slab"/>
              </a:rPr>
              <a:t>send the appropriate form to: </a:t>
            </a:r>
            <a:r>
              <a:rPr lang="en-US" dirty="0">
                <a:solidFill>
                  <a:srgbClr val="0070C0"/>
                </a:solidFill>
                <a:highlight>
                  <a:srgbClr val="FFFFFF"/>
                </a:highlight>
                <a:latin typeface="Roboto Slab"/>
                <a:ea typeface="Roboto Slab"/>
              </a:rPr>
              <a:t>outgoing.mobility</a:t>
            </a:r>
            <a:r>
              <a:rPr lang="en-US" dirty="0">
                <a:solidFill>
                  <a:srgbClr val="0070C0"/>
                </a:solidFill>
                <a:highlight>
                  <a:srgbClr val="FFFFFF"/>
                </a:highlight>
                <a:latin typeface="Roboto Slab"/>
                <a:ea typeface="Roboto Slab"/>
                <a:cs typeface="Segoe UI"/>
              </a:rPr>
              <a:t>@unipv.it</a:t>
            </a:r>
            <a:br>
              <a:rPr lang="en-US" dirty="0">
                <a:highlight>
                  <a:srgbClr val="FFFFFF"/>
                </a:highlight>
                <a:latin typeface="Roboto Slab"/>
                <a:ea typeface="Roboto Slab"/>
                <a:cs typeface="Roboto Slab"/>
              </a:rPr>
            </a:br>
            <a:endParaRPr lang="en-US" dirty="0">
              <a:highlight>
                <a:srgbClr val="FFFFFF"/>
              </a:highlight>
              <a:latin typeface="Segoe UI"/>
              <a:ea typeface="Roboto Slab"/>
              <a:cs typeface="Segoe UI"/>
            </a:endParaRPr>
          </a:p>
          <a:p>
            <a:pPr algn="l">
              <a:lnSpc>
                <a:spcPct val="150000"/>
              </a:lnSpc>
            </a:pPr>
            <a:endParaRPr lang="it-IT" dirty="0">
              <a:highlight>
                <a:srgbClr val="FFFFFF"/>
              </a:highlight>
              <a:latin typeface="Roboto Slab"/>
              <a:ea typeface="Roboto Slab"/>
              <a:cs typeface="Roboto Slab"/>
            </a:endParaRPr>
          </a:p>
          <a:p>
            <a:pPr algn="l">
              <a:lnSpc>
                <a:spcPct val="150000"/>
              </a:lnSpc>
            </a:pPr>
            <a:endParaRPr lang="en-US" b="1" i="0" dirty="0">
              <a:effectLst/>
              <a:highlight>
                <a:srgbClr val="FFFFFF"/>
              </a:highlight>
              <a:latin typeface="Roboto Slab"/>
              <a:ea typeface="Roboto Slab"/>
              <a:cs typeface="Roboto Slab"/>
            </a:endParaRPr>
          </a:p>
          <a:p>
            <a:pPr algn="l">
              <a:lnSpc>
                <a:spcPct val="150000"/>
              </a:lnSpc>
            </a:pPr>
            <a:endParaRPr lang="en-US" b="0" i="0" dirty="0">
              <a:solidFill>
                <a:srgbClr val="212121"/>
              </a:solidFill>
              <a:effectLst/>
              <a:highlight>
                <a:srgbClr val="FFFFFF"/>
              </a:highlight>
              <a:latin typeface="Roboto Slab"/>
              <a:ea typeface="Roboto Slab"/>
              <a:cs typeface="Roboto Slab"/>
            </a:endParaRPr>
          </a:p>
          <a:p>
            <a:pPr algn="l">
              <a:lnSpc>
                <a:spcPct val="150000"/>
              </a:lnSpc>
            </a:pPr>
            <a:endParaRPr lang="it-IT" dirty="0">
              <a:latin typeface="Roboto Slab"/>
              <a:ea typeface="Roboto Slab"/>
              <a:cs typeface="Roboto Slab"/>
            </a:endParaRPr>
          </a:p>
        </p:txBody>
      </p:sp>
      <p:sp>
        <p:nvSpPr>
          <p:cNvPr id="7" name="CasellaDiTesto 6">
            <a:extLst>
              <a:ext uri="{FF2B5EF4-FFF2-40B4-BE49-F238E27FC236}">
                <a16:creationId xmlns:a16="http://schemas.microsoft.com/office/drawing/2014/main" id="{6A5C9379-EDDB-FECA-4509-4D0F61FD2630}"/>
              </a:ext>
            </a:extLst>
          </p:cNvPr>
          <p:cNvSpPr txBox="1"/>
          <p:nvPr/>
        </p:nvSpPr>
        <p:spPr>
          <a:xfrm>
            <a:off x="871232" y="4973331"/>
            <a:ext cx="9448206" cy="461665"/>
          </a:xfrm>
          <a:prstGeom prst="rect">
            <a:avLst/>
          </a:prstGeom>
          <a:noFill/>
        </p:spPr>
        <p:txBody>
          <a:bodyPr wrap="square" lIns="91440" tIns="45720" rIns="91440" bIns="45720" rtlCol="0" anchor="t">
            <a:spAutoFit/>
          </a:bodyPr>
          <a:lstStyle/>
          <a:p>
            <a:r>
              <a:rPr lang="it-IT" sz="2400" b="1" dirty="0">
                <a:solidFill>
                  <a:srgbClr val="B2284B"/>
                </a:solidFill>
                <a:latin typeface="Roboto Slab"/>
                <a:ea typeface="Roboto Slab"/>
                <a:cs typeface="Roboto Slab"/>
              </a:rPr>
              <a:t>NB</a:t>
            </a:r>
            <a:r>
              <a:rPr lang="it-IT" sz="2400" dirty="0">
                <a:latin typeface="Roboto Slab"/>
                <a:ea typeface="Roboto Slab"/>
                <a:cs typeface="Roboto Slab"/>
              </a:rPr>
              <a:t>: </a:t>
            </a:r>
            <a:r>
              <a:rPr lang="it-IT" sz="2400" dirty="0" err="1">
                <a:latin typeface="Roboto Slab"/>
                <a:ea typeface="Roboto Slab"/>
                <a:cs typeface="Roboto Slab"/>
              </a:rPr>
              <a:t>you</a:t>
            </a:r>
            <a:r>
              <a:rPr lang="it-IT" sz="2400" dirty="0">
                <a:latin typeface="Roboto Slab"/>
                <a:ea typeface="Roboto Slab"/>
                <a:cs typeface="Roboto Slab"/>
              </a:rPr>
              <a:t> must be the account holder or the joint account holder!!</a:t>
            </a:r>
            <a:endParaRPr lang="it-IT" sz="2400" dirty="0">
              <a:latin typeface="Roboto Slab" pitchFamily="2" charset="0"/>
              <a:ea typeface="Roboto Slab" pitchFamily="2" charset="0"/>
              <a:cs typeface="Roboto Slab" pitchFamily="2" charset="0"/>
            </a:endParaRPr>
          </a:p>
        </p:txBody>
      </p:sp>
    </p:spTree>
    <p:extLst>
      <p:ext uri="{BB962C8B-B14F-4D97-AF65-F5344CB8AC3E}">
        <p14:creationId xmlns:p14="http://schemas.microsoft.com/office/powerpoint/2010/main" val="3959771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1B6A53-8056-F3CB-7E09-1F200FAC64DA}"/>
              </a:ext>
            </a:extLst>
          </p:cNvPr>
          <p:cNvSpPr>
            <a:spLocks noGrp="1"/>
          </p:cNvSpPr>
          <p:nvPr>
            <p:ph type="ctrTitle"/>
          </p:nvPr>
        </p:nvSpPr>
        <p:spPr>
          <a:xfrm>
            <a:off x="1524000" y="527129"/>
            <a:ext cx="9144000" cy="538187"/>
          </a:xfrm>
        </p:spPr>
        <p:txBody>
          <a:bodyPr>
            <a:normAutofit fontScale="90000"/>
          </a:bodyPr>
          <a:lstStyle/>
          <a:p>
            <a:r>
              <a:rPr lang="it-IT" sz="4900" b="1">
                <a:solidFill>
                  <a:srgbClr val="B2284B"/>
                </a:solidFill>
                <a:latin typeface="Roboto Slab"/>
                <a:ea typeface="Roboto Slab"/>
                <a:cs typeface="Roboto Slab"/>
              </a:rPr>
              <a:t>GOING TO SWITZERLAND?</a:t>
            </a:r>
            <a:endParaRPr lang="it-IT" sz="4900" b="1">
              <a:latin typeface="Roboto Slab"/>
              <a:ea typeface="Roboto Slab"/>
              <a:cs typeface="Roboto Slab"/>
            </a:endParaRPr>
          </a:p>
        </p:txBody>
      </p:sp>
      <p:sp>
        <p:nvSpPr>
          <p:cNvPr id="3" name="Sottotitolo 2">
            <a:extLst>
              <a:ext uri="{FF2B5EF4-FFF2-40B4-BE49-F238E27FC236}">
                <a16:creationId xmlns:a16="http://schemas.microsoft.com/office/drawing/2014/main" id="{F20D2FFC-6E2D-1C3A-B7CE-4E3DBE395F91}"/>
              </a:ext>
            </a:extLst>
          </p:cNvPr>
          <p:cNvSpPr>
            <a:spLocks noGrp="1"/>
          </p:cNvSpPr>
          <p:nvPr>
            <p:ph type="subTitle" idx="1"/>
          </p:nvPr>
        </p:nvSpPr>
        <p:spPr>
          <a:xfrm>
            <a:off x="1524000" y="1173392"/>
            <a:ext cx="9144000" cy="538187"/>
          </a:xfrm>
        </p:spPr>
        <p:txBody>
          <a:bodyPr>
            <a:normAutofit lnSpcReduction="10000"/>
          </a:bodyPr>
          <a:lstStyle/>
          <a:p>
            <a:r>
              <a:rPr lang="it-IT" dirty="0">
                <a:latin typeface="Roboto Slab" pitchFamily="2" charset="0"/>
                <a:ea typeface="Roboto Slab" pitchFamily="2" charset="0"/>
                <a:cs typeface="Roboto Slab" pitchFamily="2" charset="0"/>
              </a:rPr>
              <a:t>Swiss </a:t>
            </a:r>
            <a:r>
              <a:rPr lang="it-IT" dirty="0" err="1">
                <a:latin typeface="Roboto Slab" pitchFamily="2" charset="0"/>
                <a:ea typeface="Roboto Slab" pitchFamily="2" charset="0"/>
                <a:cs typeface="Roboto Slab" pitchFamily="2" charset="0"/>
              </a:rPr>
              <a:t>European</a:t>
            </a:r>
            <a:r>
              <a:rPr lang="it-IT" dirty="0">
                <a:latin typeface="Roboto Slab" pitchFamily="2" charset="0"/>
                <a:ea typeface="Roboto Slab" pitchFamily="2" charset="0"/>
                <a:cs typeface="Roboto Slab" pitchFamily="2" charset="0"/>
              </a:rPr>
              <a:t> </a:t>
            </a:r>
            <a:r>
              <a:rPr lang="it-IT" dirty="0" err="1">
                <a:latin typeface="Roboto Slab" pitchFamily="2" charset="0"/>
                <a:ea typeface="Roboto Slab" pitchFamily="2" charset="0"/>
                <a:cs typeface="Roboto Slab" pitchFamily="2" charset="0"/>
              </a:rPr>
              <a:t>Mobility</a:t>
            </a:r>
            <a:r>
              <a:rPr lang="it-IT" dirty="0">
                <a:latin typeface="Roboto Slab" pitchFamily="2" charset="0"/>
                <a:ea typeface="Roboto Slab" pitchFamily="2" charset="0"/>
                <a:cs typeface="Roboto Slab" pitchFamily="2" charset="0"/>
              </a:rPr>
              <a:t> </a:t>
            </a:r>
            <a:r>
              <a:rPr lang="it-IT" dirty="0" err="1">
                <a:latin typeface="Roboto Slab" pitchFamily="2" charset="0"/>
                <a:ea typeface="Roboto Slab" pitchFamily="2" charset="0"/>
                <a:cs typeface="Roboto Slab" pitchFamily="2" charset="0"/>
              </a:rPr>
              <a:t>Programme</a:t>
            </a:r>
            <a:r>
              <a:rPr lang="it-IT" dirty="0">
                <a:latin typeface="Roboto Slab" pitchFamily="2" charset="0"/>
                <a:ea typeface="Roboto Slab" pitchFamily="2" charset="0"/>
                <a:cs typeface="Roboto Slab" pitchFamily="2" charset="0"/>
              </a:rPr>
              <a:t> - SEMP</a:t>
            </a:r>
          </a:p>
        </p:txBody>
      </p:sp>
      <p:sp>
        <p:nvSpPr>
          <p:cNvPr id="4" name="CasellaDiTesto 3">
            <a:extLst>
              <a:ext uri="{FF2B5EF4-FFF2-40B4-BE49-F238E27FC236}">
                <a16:creationId xmlns:a16="http://schemas.microsoft.com/office/drawing/2014/main" id="{6A5605E3-AFEA-A416-CAAF-A43011409A74}"/>
              </a:ext>
            </a:extLst>
          </p:cNvPr>
          <p:cNvSpPr txBox="1"/>
          <p:nvPr/>
        </p:nvSpPr>
        <p:spPr>
          <a:xfrm>
            <a:off x="690981" y="2450360"/>
            <a:ext cx="11034675" cy="2246769"/>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it-IT" sz="2800" dirty="0">
                <a:latin typeface="Roboto Slab"/>
                <a:ea typeface="Roboto Slab"/>
                <a:cs typeface="Roboto Slab"/>
              </a:rPr>
              <a:t>The Swiss </a:t>
            </a:r>
            <a:r>
              <a:rPr lang="it-IT" sz="2800" dirty="0" err="1">
                <a:latin typeface="Roboto Slab"/>
                <a:ea typeface="Roboto Slab"/>
                <a:cs typeface="Roboto Slab"/>
              </a:rPr>
              <a:t>programme</a:t>
            </a:r>
            <a:r>
              <a:rPr lang="it-IT" sz="2800" dirty="0">
                <a:latin typeface="Roboto Slab"/>
                <a:ea typeface="Roboto Slab"/>
                <a:cs typeface="Roboto Slab"/>
              </a:rPr>
              <a:t> </a:t>
            </a:r>
            <a:r>
              <a:rPr lang="it-IT" sz="2800" dirty="0" err="1">
                <a:latin typeface="Roboto Slab"/>
                <a:ea typeface="Roboto Slab"/>
                <a:cs typeface="Roboto Slab"/>
              </a:rPr>
              <a:t>provides</a:t>
            </a:r>
            <a:r>
              <a:rPr lang="it-IT" sz="2800" dirty="0">
                <a:latin typeface="Roboto Slab"/>
                <a:ea typeface="Roboto Slab"/>
                <a:cs typeface="Roboto Slab"/>
              </a:rPr>
              <a:t> a </a:t>
            </a:r>
            <a:r>
              <a:rPr lang="it-IT" sz="2800" dirty="0" err="1">
                <a:latin typeface="Roboto Slab"/>
                <a:ea typeface="Roboto Slab"/>
                <a:cs typeface="Roboto Slab"/>
              </a:rPr>
              <a:t>scholarship</a:t>
            </a:r>
            <a:endParaRPr lang="it-IT" sz="2800" dirty="0">
              <a:latin typeface="Roboto Slab"/>
              <a:ea typeface="Roboto Slab"/>
              <a:cs typeface="Roboto Slab"/>
            </a:endParaRPr>
          </a:p>
          <a:p>
            <a:pPr marL="342900" indent="-342900">
              <a:buFont typeface="Arial" panose="020B0604020202020204" pitchFamily="34" charset="0"/>
              <a:buChar char="•"/>
            </a:pPr>
            <a:endParaRPr lang="it-IT" sz="2800" dirty="0">
              <a:latin typeface="Roboto Slab" pitchFamily="2" charset="0"/>
              <a:ea typeface="Roboto Slab" pitchFamily="2" charset="0"/>
              <a:cs typeface="Roboto Slab" pitchFamily="2" charset="0"/>
            </a:endParaRPr>
          </a:p>
          <a:p>
            <a:pPr marL="342900" indent="-342900">
              <a:buFont typeface="Arial" panose="020B0604020202020204" pitchFamily="34" charset="0"/>
              <a:buChar char="•"/>
            </a:pPr>
            <a:r>
              <a:rPr lang="it-IT" sz="2800" dirty="0">
                <a:latin typeface="Roboto Slab"/>
                <a:ea typeface="Roboto Slab"/>
                <a:cs typeface="Roboto Slab"/>
              </a:rPr>
              <a:t>SEMP </a:t>
            </a:r>
            <a:r>
              <a:rPr lang="it-IT" sz="2800" dirty="0" err="1">
                <a:latin typeface="Roboto Slab"/>
                <a:ea typeface="Roboto Slab"/>
                <a:cs typeface="Roboto Slab"/>
              </a:rPr>
              <a:t>scholarship</a:t>
            </a:r>
            <a:r>
              <a:rPr lang="it-IT" sz="2800" dirty="0">
                <a:latin typeface="Roboto Slab"/>
                <a:ea typeface="Roboto Slab"/>
                <a:cs typeface="Roboto Slab"/>
              </a:rPr>
              <a:t> </a:t>
            </a:r>
            <a:r>
              <a:rPr lang="it-IT" sz="2800" dirty="0" err="1">
                <a:latin typeface="Roboto Slab"/>
                <a:ea typeface="Roboto Slab"/>
                <a:cs typeface="Roboto Slab"/>
              </a:rPr>
              <a:t>is</a:t>
            </a:r>
            <a:r>
              <a:rPr lang="it-IT" sz="2800" dirty="0">
                <a:latin typeface="Roboto Slab"/>
                <a:ea typeface="Roboto Slab"/>
                <a:cs typeface="Roboto Slab"/>
              </a:rPr>
              <a:t> NOT </a:t>
            </a:r>
            <a:r>
              <a:rPr lang="it-IT" sz="2800" dirty="0" err="1">
                <a:latin typeface="Roboto Slab"/>
                <a:ea typeface="Roboto Slab"/>
                <a:cs typeface="Roboto Slab"/>
              </a:rPr>
              <a:t>compatible</a:t>
            </a:r>
            <a:r>
              <a:rPr lang="it-IT" sz="2800" dirty="0">
                <a:latin typeface="Roboto Slab"/>
                <a:ea typeface="Roboto Slab"/>
                <a:cs typeface="Roboto Slab"/>
              </a:rPr>
              <a:t> with the Erasmus </a:t>
            </a:r>
            <a:r>
              <a:rPr lang="it-IT" sz="2800" dirty="0" err="1">
                <a:latin typeface="Roboto Slab"/>
                <a:ea typeface="Roboto Slab"/>
                <a:cs typeface="Roboto Slab"/>
              </a:rPr>
              <a:t>grant</a:t>
            </a:r>
            <a:endParaRPr lang="it-IT" sz="2800" dirty="0">
              <a:latin typeface="Roboto Slab"/>
              <a:ea typeface="Roboto Slab"/>
              <a:cs typeface="Roboto Slab"/>
            </a:endParaRPr>
          </a:p>
          <a:p>
            <a:pPr marL="342900" indent="-342900">
              <a:buFont typeface="Arial" panose="020B0604020202020204" pitchFamily="34" charset="0"/>
              <a:buChar char="•"/>
            </a:pPr>
            <a:endParaRPr lang="it-IT" sz="2800" dirty="0">
              <a:latin typeface="Roboto Slab" pitchFamily="2" charset="0"/>
              <a:ea typeface="Roboto Slab" pitchFamily="2" charset="0"/>
              <a:cs typeface="Roboto Slab" pitchFamily="2" charset="0"/>
            </a:endParaRPr>
          </a:p>
          <a:p>
            <a:pPr marL="342900" indent="-342900">
              <a:buFont typeface="Arial" panose="020B0604020202020204" pitchFamily="34" charset="0"/>
              <a:buChar char="•"/>
            </a:pPr>
            <a:r>
              <a:rPr lang="it-IT" sz="2800" dirty="0" err="1">
                <a:latin typeface="Roboto Slab"/>
                <a:ea typeface="Roboto Slab"/>
                <a:cs typeface="Roboto Slab"/>
              </a:rPr>
              <a:t>Fill</a:t>
            </a:r>
            <a:r>
              <a:rPr lang="it-IT" sz="2800" dirty="0">
                <a:latin typeface="Roboto Slab"/>
                <a:ea typeface="Roboto Slab"/>
                <a:cs typeface="Roboto Slab"/>
              </a:rPr>
              <a:t> out the Self </a:t>
            </a:r>
            <a:r>
              <a:rPr lang="it-IT" sz="2800" dirty="0" err="1">
                <a:latin typeface="Roboto Slab"/>
                <a:ea typeface="Roboto Slab"/>
                <a:cs typeface="Roboto Slab"/>
              </a:rPr>
              <a:t>declaration</a:t>
            </a:r>
            <a:r>
              <a:rPr lang="it-IT" sz="2800" dirty="0">
                <a:latin typeface="Roboto Slab"/>
                <a:ea typeface="Roboto Slab"/>
                <a:cs typeface="Roboto Slab"/>
              </a:rPr>
              <a:t> on «</a:t>
            </a:r>
            <a:r>
              <a:rPr lang="it-IT" sz="2800" dirty="0" err="1">
                <a:latin typeface="Roboto Slab"/>
                <a:ea typeface="Roboto Slab"/>
                <a:cs typeface="Roboto Slab"/>
              </a:rPr>
              <a:t>Before</a:t>
            </a:r>
            <a:r>
              <a:rPr lang="it-IT" sz="2800" dirty="0">
                <a:latin typeface="Roboto Slab"/>
                <a:ea typeface="Roboto Slab"/>
                <a:cs typeface="Roboto Slab"/>
              </a:rPr>
              <a:t> the </a:t>
            </a:r>
            <a:r>
              <a:rPr lang="it-IT" sz="2800" dirty="0" err="1">
                <a:latin typeface="Roboto Slab"/>
                <a:ea typeface="Roboto Slab"/>
                <a:cs typeface="Roboto Slab"/>
              </a:rPr>
              <a:t>Mobility</a:t>
            </a:r>
            <a:r>
              <a:rPr lang="it-IT" sz="2800" dirty="0">
                <a:latin typeface="Roboto Slab"/>
                <a:ea typeface="Roboto Slab"/>
                <a:cs typeface="Roboto Slab"/>
              </a:rPr>
              <a:t>» </a:t>
            </a:r>
            <a:r>
              <a:rPr lang="it-IT" sz="2800" dirty="0" err="1">
                <a:latin typeface="Roboto Slab"/>
                <a:ea typeface="Roboto Slab"/>
                <a:cs typeface="Roboto Slab"/>
              </a:rPr>
              <a:t>section</a:t>
            </a:r>
            <a:endParaRPr lang="it-IT" sz="2800" dirty="0">
              <a:latin typeface="Roboto Slab"/>
              <a:ea typeface="Roboto Slab"/>
              <a:cs typeface="Roboto Slab"/>
            </a:endParaRPr>
          </a:p>
        </p:txBody>
      </p:sp>
    </p:spTree>
    <p:extLst>
      <p:ext uri="{BB962C8B-B14F-4D97-AF65-F5344CB8AC3E}">
        <p14:creationId xmlns:p14="http://schemas.microsoft.com/office/powerpoint/2010/main" val="4500928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ella 10">
            <a:extLst>
              <a:ext uri="{FF2B5EF4-FFF2-40B4-BE49-F238E27FC236}">
                <a16:creationId xmlns:a16="http://schemas.microsoft.com/office/drawing/2014/main" id="{F5956624-D0FE-63C5-55B5-725AA9F55DE0}"/>
              </a:ext>
            </a:extLst>
          </p:cNvPr>
          <p:cNvGraphicFramePr>
            <a:graphicFrameLocks noGrp="1"/>
          </p:cNvGraphicFramePr>
          <p:nvPr>
            <p:extLst>
              <p:ext uri="{D42A27DB-BD31-4B8C-83A1-F6EECF244321}">
                <p14:modId xmlns:p14="http://schemas.microsoft.com/office/powerpoint/2010/main" val="569022735"/>
              </p:ext>
            </p:extLst>
          </p:nvPr>
        </p:nvGraphicFramePr>
        <p:xfrm>
          <a:off x="1272971" y="1409860"/>
          <a:ext cx="5914213" cy="3657600"/>
        </p:xfrm>
        <a:graphic>
          <a:graphicData uri="http://schemas.openxmlformats.org/drawingml/2006/table">
            <a:tbl>
              <a:tblPr firstRow="1" bandRow="1">
                <a:tableStyleId>{70B1D1B5-FB32-4E79-AF21-EF3B7A6DD0B3}</a:tableStyleId>
              </a:tblPr>
              <a:tblGrid>
                <a:gridCol w="1204105">
                  <a:extLst>
                    <a:ext uri="{9D8B030D-6E8A-4147-A177-3AD203B41FA5}">
                      <a16:colId xmlns:a16="http://schemas.microsoft.com/office/drawing/2014/main" val="4086000339"/>
                    </a:ext>
                  </a:extLst>
                </a:gridCol>
                <a:gridCol w="4710108">
                  <a:extLst>
                    <a:ext uri="{9D8B030D-6E8A-4147-A177-3AD203B41FA5}">
                      <a16:colId xmlns:a16="http://schemas.microsoft.com/office/drawing/2014/main" val="3172590537"/>
                    </a:ext>
                  </a:extLst>
                </a:gridCol>
              </a:tblGrid>
              <a:tr h="533694">
                <a:tc>
                  <a:txBody>
                    <a:bodyPr/>
                    <a:lstStyle/>
                    <a:p>
                      <a:r>
                        <a:rPr lang="it-IT">
                          <a:latin typeface="Roboto Slab"/>
                        </a:rPr>
                        <a:t>MONTHLY GRANT</a:t>
                      </a:r>
                    </a:p>
                  </a:txBody>
                  <a:tcPr>
                    <a:solidFill>
                      <a:srgbClr val="C00000"/>
                    </a:solidFill>
                  </a:tcPr>
                </a:tc>
                <a:tc>
                  <a:txBody>
                    <a:bodyPr/>
                    <a:lstStyle/>
                    <a:p>
                      <a:r>
                        <a:rPr lang="it-IT" dirty="0">
                          <a:latin typeface="Roboto Slab"/>
                        </a:rPr>
                        <a:t>DESTINATION COUNTRY: PROGRAMME COUNTRY &gt; </a:t>
                      </a:r>
                      <a:r>
                        <a:rPr lang="it-IT" sz="1600" dirty="0">
                          <a:latin typeface="Roboto Slab"/>
                        </a:rPr>
                        <a:t>EU MEMBER STATES + *</a:t>
                      </a:r>
                    </a:p>
                  </a:txBody>
                  <a:tcPr>
                    <a:solidFill>
                      <a:srgbClr val="C00000"/>
                    </a:solidFill>
                  </a:tcPr>
                </a:tc>
                <a:extLst>
                  <a:ext uri="{0D108BD9-81ED-4DB2-BD59-A6C34878D82A}">
                    <a16:rowId xmlns:a16="http://schemas.microsoft.com/office/drawing/2014/main" val="2972334301"/>
                  </a:ext>
                </a:extLst>
              </a:tr>
              <a:tr h="983122">
                <a:tc>
                  <a:txBody>
                    <a:bodyPr/>
                    <a:lstStyle/>
                    <a:p>
                      <a:pPr algn="ctr"/>
                      <a:r>
                        <a:rPr lang="it-IT" sz="2000" b="1" dirty="0">
                          <a:latin typeface="Roboto Slab"/>
                        </a:rPr>
                        <a:t>550</a:t>
                      </a:r>
                    </a:p>
                  </a:txBody>
                  <a:tcPr anchor="ctr">
                    <a:solidFill>
                      <a:srgbClr val="F0D5D1"/>
                    </a:solidFill>
                  </a:tcPr>
                </a:tc>
                <a:tc>
                  <a:txBody>
                    <a:bodyPr/>
                    <a:lstStyle/>
                    <a:p>
                      <a:pPr algn="l"/>
                      <a:r>
                        <a:rPr lang="it-IT" sz="1600" dirty="0">
                          <a:latin typeface="Roboto Slab"/>
                        </a:rPr>
                        <a:t>Austria, </a:t>
                      </a:r>
                      <a:r>
                        <a:rPr lang="it-IT" sz="1600" dirty="0" err="1">
                          <a:latin typeface="Roboto Slab"/>
                        </a:rPr>
                        <a:t>Belgium</a:t>
                      </a:r>
                      <a:r>
                        <a:rPr lang="it-IT" sz="1600" dirty="0">
                          <a:latin typeface="Roboto Slab"/>
                        </a:rPr>
                        <a:t>, </a:t>
                      </a:r>
                      <a:r>
                        <a:rPr lang="it-IT" sz="1600" dirty="0" err="1">
                          <a:latin typeface="Roboto Slab"/>
                        </a:rPr>
                        <a:t>Denmark</a:t>
                      </a:r>
                      <a:r>
                        <a:rPr lang="it-IT" sz="1600" dirty="0">
                          <a:latin typeface="Roboto Slab"/>
                        </a:rPr>
                        <a:t>, </a:t>
                      </a:r>
                      <a:r>
                        <a:rPr lang="it-IT" sz="1600" dirty="0" err="1">
                          <a:latin typeface="Roboto Slab"/>
                        </a:rPr>
                        <a:t>Finland</a:t>
                      </a:r>
                      <a:r>
                        <a:rPr lang="it-IT" sz="1600" dirty="0">
                          <a:latin typeface="Roboto Slab"/>
                        </a:rPr>
                        <a:t>, France, Germany, </a:t>
                      </a:r>
                      <a:r>
                        <a:rPr lang="it-IT" sz="1600" dirty="0" err="1">
                          <a:latin typeface="Roboto Slab"/>
                        </a:rPr>
                        <a:t>Ireland</a:t>
                      </a:r>
                      <a:r>
                        <a:rPr lang="it-IT" sz="1600" dirty="0">
                          <a:latin typeface="Roboto Slab"/>
                        </a:rPr>
                        <a:t>, Iceland, Luxembourg, Liechtenstein, </a:t>
                      </a:r>
                      <a:r>
                        <a:rPr lang="it-IT" sz="1600" dirty="0" err="1">
                          <a:latin typeface="Roboto Slab"/>
                        </a:rPr>
                        <a:t>Norway</a:t>
                      </a:r>
                      <a:r>
                        <a:rPr lang="it-IT" sz="1600" dirty="0">
                          <a:latin typeface="Roboto Slab"/>
                        </a:rPr>
                        <a:t>, Netherlands, </a:t>
                      </a:r>
                      <a:r>
                        <a:rPr lang="it-IT" sz="1600" dirty="0" err="1">
                          <a:latin typeface="Roboto Slab"/>
                        </a:rPr>
                        <a:t>Sweden</a:t>
                      </a:r>
                      <a:endParaRPr lang="it-IT" sz="1600" dirty="0">
                        <a:latin typeface="Roboto Slab"/>
                      </a:endParaRPr>
                    </a:p>
                    <a:p>
                      <a:endParaRPr lang="it-IT" sz="1600" dirty="0">
                        <a:latin typeface="Roboto Slab"/>
                      </a:endParaRPr>
                    </a:p>
                    <a:p>
                      <a:pPr marL="0" indent="0">
                        <a:buNone/>
                      </a:pPr>
                      <a:r>
                        <a:rPr lang="it-IT" sz="1600" dirty="0">
                          <a:latin typeface="Roboto Slab"/>
                        </a:rPr>
                        <a:t>*</a:t>
                      </a:r>
                      <a:r>
                        <a:rPr lang="it-IT" sz="1600" b="1" dirty="0">
                          <a:latin typeface="Roboto Slab"/>
                        </a:rPr>
                        <a:t>Partner Countries</a:t>
                      </a:r>
                      <a:r>
                        <a:rPr lang="it-IT" sz="1600" dirty="0">
                          <a:latin typeface="Roboto Slab"/>
                        </a:rPr>
                        <a:t>: Andorra, Monaco, </a:t>
                      </a:r>
                      <a:r>
                        <a:rPr lang="it-IT" sz="1600" dirty="0">
                          <a:latin typeface="Roboto Slab"/>
                          <a:ea typeface="Roboto Slab"/>
                          <a:cs typeface="Roboto Slab"/>
                        </a:rPr>
                        <a:t>Fær Øer </a:t>
                      </a:r>
                      <a:r>
                        <a:rPr lang="it-IT" sz="1600" dirty="0" err="1">
                          <a:latin typeface="Roboto Slab"/>
                          <a:ea typeface="Roboto Slab"/>
                          <a:cs typeface="Roboto Slab"/>
                        </a:rPr>
                        <a:t>Islands</a:t>
                      </a:r>
                      <a:r>
                        <a:rPr lang="it-IT" sz="1600" dirty="0">
                          <a:latin typeface="Roboto Slab"/>
                          <a:ea typeface="Roboto Slab"/>
                          <a:cs typeface="Roboto Slab"/>
                        </a:rPr>
                        <a:t>, </a:t>
                      </a:r>
                      <a:r>
                        <a:rPr lang="it-IT" sz="1600" dirty="0">
                          <a:latin typeface="Roboto Slab"/>
                        </a:rPr>
                        <a:t>UK and </a:t>
                      </a:r>
                      <a:r>
                        <a:rPr lang="it-IT" sz="1600" dirty="0" err="1">
                          <a:latin typeface="Roboto Slab"/>
                        </a:rPr>
                        <a:t>Switzerland</a:t>
                      </a:r>
                      <a:endParaRPr lang="it-IT" sz="1600" dirty="0">
                        <a:latin typeface="Roboto Slab"/>
                      </a:endParaRPr>
                    </a:p>
                  </a:txBody>
                  <a:tcPr anchor="ctr">
                    <a:solidFill>
                      <a:srgbClr val="F0D5D1"/>
                    </a:solidFill>
                  </a:tcPr>
                </a:tc>
                <a:extLst>
                  <a:ext uri="{0D108BD9-81ED-4DB2-BD59-A6C34878D82A}">
                    <a16:rowId xmlns:a16="http://schemas.microsoft.com/office/drawing/2014/main" val="2983397553"/>
                  </a:ext>
                </a:extLst>
              </a:tr>
              <a:tr h="1446595">
                <a:tc>
                  <a:txBody>
                    <a:bodyPr/>
                    <a:lstStyle/>
                    <a:p>
                      <a:pPr algn="ctr"/>
                      <a:r>
                        <a:rPr lang="it-IT" sz="2000" b="1" dirty="0">
                          <a:latin typeface="Roboto Slab"/>
                        </a:rPr>
                        <a:t>500</a:t>
                      </a:r>
                    </a:p>
                  </a:txBody>
                  <a:tcPr anchor="ctr">
                    <a:solidFill>
                      <a:schemeClr val="accent2">
                        <a:lumMod val="20000"/>
                        <a:lumOff val="80000"/>
                      </a:schemeClr>
                    </a:solidFill>
                  </a:tcPr>
                </a:tc>
                <a:tc>
                  <a:txBody>
                    <a:bodyPr/>
                    <a:lstStyle/>
                    <a:p>
                      <a:pPr algn="l"/>
                      <a:r>
                        <a:rPr lang="it-IT" sz="1600" dirty="0">
                          <a:latin typeface="Roboto Slab"/>
                        </a:rPr>
                        <a:t>Cyprus,  Estonia, </a:t>
                      </a:r>
                      <a:r>
                        <a:rPr lang="it-IT" sz="1600" dirty="0" err="1">
                          <a:latin typeface="Roboto Slab"/>
                        </a:rPr>
                        <a:t>Greece</a:t>
                      </a:r>
                      <a:r>
                        <a:rPr lang="it-IT" sz="1600" dirty="0">
                          <a:latin typeface="Roboto Slab"/>
                        </a:rPr>
                        <a:t>, Latvia, Malta, Portugal, </a:t>
                      </a:r>
                      <a:r>
                        <a:rPr lang="it-IT" sz="1600" dirty="0" err="1">
                          <a:latin typeface="Roboto Slab"/>
                        </a:rPr>
                        <a:t>Spain</a:t>
                      </a:r>
                      <a:r>
                        <a:rPr lang="it-IT" sz="1600" dirty="0">
                          <a:latin typeface="Roboto Slab"/>
                        </a:rPr>
                        <a:t>, </a:t>
                      </a:r>
                      <a:r>
                        <a:rPr lang="it-IT" sz="1600" dirty="0" err="1">
                          <a:latin typeface="Roboto Slab"/>
                        </a:rPr>
                        <a:t>Czech</a:t>
                      </a:r>
                      <a:r>
                        <a:rPr lang="it-IT" sz="1600" dirty="0">
                          <a:latin typeface="Roboto Slab"/>
                        </a:rPr>
                        <a:t> Republic, </a:t>
                      </a:r>
                      <a:r>
                        <a:rPr lang="it-IT" sz="1600" dirty="0" err="1">
                          <a:latin typeface="Roboto Slab"/>
                        </a:rPr>
                        <a:t>Slovakia</a:t>
                      </a:r>
                      <a:r>
                        <a:rPr lang="it-IT" sz="1600" dirty="0">
                          <a:latin typeface="Roboto Slab"/>
                        </a:rPr>
                        <a:t>, Slovenia.</a:t>
                      </a:r>
                      <a:br>
                        <a:rPr lang="it-IT" sz="1600" dirty="0">
                          <a:latin typeface="Roboto Slab"/>
                        </a:rPr>
                      </a:br>
                      <a:br>
                        <a:rPr lang="it-IT" sz="1600" dirty="0">
                          <a:latin typeface="Roboto Slab"/>
                        </a:rPr>
                      </a:br>
                      <a:r>
                        <a:rPr lang="it-IT" sz="1600" b="0" i="0" u="none" strike="noStrike" noProof="0" dirty="0">
                          <a:solidFill>
                            <a:srgbClr val="000000"/>
                          </a:solidFill>
                          <a:latin typeface="Roboto Slab"/>
                        </a:rPr>
                        <a:t>Bulgaria, </a:t>
                      </a:r>
                      <a:r>
                        <a:rPr lang="it-IT" sz="1600" b="0" i="0" u="none" strike="noStrike" noProof="0" dirty="0" err="1">
                          <a:solidFill>
                            <a:srgbClr val="000000"/>
                          </a:solidFill>
                          <a:latin typeface="Roboto Slab"/>
                        </a:rPr>
                        <a:t>Croatia</a:t>
                      </a:r>
                      <a:r>
                        <a:rPr lang="it-IT" sz="1600" b="0" i="0" u="none" strike="noStrike" noProof="0" dirty="0">
                          <a:solidFill>
                            <a:srgbClr val="000000"/>
                          </a:solidFill>
                          <a:latin typeface="Roboto Slab"/>
                        </a:rPr>
                        <a:t>, North Macedonia, Lithuania, Poland, Romania, Serbia, </a:t>
                      </a:r>
                      <a:r>
                        <a:rPr lang="it-IT" sz="1600" b="0" i="0" u="none" strike="noStrike" noProof="0" dirty="0" err="1">
                          <a:solidFill>
                            <a:srgbClr val="000000"/>
                          </a:solidFill>
                          <a:latin typeface="Roboto Slab"/>
                        </a:rPr>
                        <a:t>Hungary</a:t>
                      </a:r>
                      <a:r>
                        <a:rPr lang="it-IT" sz="1600" b="0" i="0" u="none" strike="noStrike" noProof="0" dirty="0">
                          <a:solidFill>
                            <a:srgbClr val="000000"/>
                          </a:solidFill>
                          <a:latin typeface="Roboto Slab"/>
                        </a:rPr>
                        <a:t>, </a:t>
                      </a:r>
                      <a:r>
                        <a:rPr lang="it-IT" sz="1600" b="0" i="0" u="none" strike="noStrike" noProof="0" dirty="0" err="1">
                          <a:solidFill>
                            <a:srgbClr val="000000"/>
                          </a:solidFill>
                          <a:latin typeface="Roboto Slab"/>
                        </a:rPr>
                        <a:t>Turkey</a:t>
                      </a:r>
                      <a:endParaRPr lang="it-IT" sz="1600" dirty="0">
                        <a:latin typeface="Roboto Slab"/>
                      </a:endParaRPr>
                    </a:p>
                  </a:txBody>
                  <a:tcPr anchor="ctr">
                    <a:solidFill>
                      <a:schemeClr val="accent2">
                        <a:lumMod val="20000"/>
                        <a:lumOff val="80000"/>
                      </a:schemeClr>
                    </a:solidFill>
                  </a:tcPr>
                </a:tc>
                <a:extLst>
                  <a:ext uri="{0D108BD9-81ED-4DB2-BD59-A6C34878D82A}">
                    <a16:rowId xmlns:a16="http://schemas.microsoft.com/office/drawing/2014/main" val="893851701"/>
                  </a:ext>
                </a:extLst>
              </a:tr>
            </a:tbl>
          </a:graphicData>
        </a:graphic>
      </p:graphicFrame>
      <p:graphicFrame>
        <p:nvGraphicFramePr>
          <p:cNvPr id="4" name="Tabella 3">
            <a:extLst>
              <a:ext uri="{FF2B5EF4-FFF2-40B4-BE49-F238E27FC236}">
                <a16:creationId xmlns:a16="http://schemas.microsoft.com/office/drawing/2014/main" id="{8B1A4CA5-56A9-8572-D257-6603E4375F07}"/>
              </a:ext>
            </a:extLst>
          </p:cNvPr>
          <p:cNvGraphicFramePr>
            <a:graphicFrameLocks noGrp="1"/>
          </p:cNvGraphicFramePr>
          <p:nvPr>
            <p:extLst>
              <p:ext uri="{D42A27DB-BD31-4B8C-83A1-F6EECF244321}">
                <p14:modId xmlns:p14="http://schemas.microsoft.com/office/powerpoint/2010/main" val="2563914833"/>
              </p:ext>
            </p:extLst>
          </p:nvPr>
        </p:nvGraphicFramePr>
        <p:xfrm>
          <a:off x="1272568" y="4527788"/>
          <a:ext cx="5914616" cy="1517296"/>
        </p:xfrm>
        <a:graphic>
          <a:graphicData uri="http://schemas.openxmlformats.org/drawingml/2006/table">
            <a:tbl>
              <a:tblPr bandRow="1">
                <a:tableStyleId>{70B1D1B5-FB32-4E79-AF21-EF3B7A6DD0B3}</a:tableStyleId>
              </a:tblPr>
              <a:tblGrid>
                <a:gridCol w="1214600">
                  <a:extLst>
                    <a:ext uri="{9D8B030D-6E8A-4147-A177-3AD203B41FA5}">
                      <a16:colId xmlns:a16="http://schemas.microsoft.com/office/drawing/2014/main" val="740811576"/>
                    </a:ext>
                  </a:extLst>
                </a:gridCol>
                <a:gridCol w="4700016">
                  <a:extLst>
                    <a:ext uri="{9D8B030D-6E8A-4147-A177-3AD203B41FA5}">
                      <a16:colId xmlns:a16="http://schemas.microsoft.com/office/drawing/2014/main" val="901930248"/>
                    </a:ext>
                  </a:extLst>
                </a:gridCol>
              </a:tblGrid>
              <a:tr h="420735">
                <a:tc>
                  <a:txBody>
                    <a:bodyPr/>
                    <a:lstStyle/>
                    <a:p>
                      <a:pPr algn="l" rtl="0" fontAlgn="base"/>
                      <a:r>
                        <a:rPr lang="it-IT" sz="1400" b="1" i="0" u="none" strike="noStrike" dirty="0">
                          <a:solidFill>
                            <a:srgbClr val="FFFFFF"/>
                          </a:solidFill>
                          <a:effectLst/>
                          <a:highlight>
                            <a:srgbClr val="C00000"/>
                          </a:highlight>
                          <a:latin typeface="Roboto Slab"/>
                        </a:rPr>
                        <a:t>MONTHLY GRANT</a:t>
                      </a:r>
                      <a:endParaRPr lang="it-IT" b="1" i="0" dirty="0">
                        <a:solidFill>
                          <a:srgbClr val="FFFFFF"/>
                        </a:solidFill>
                        <a:effectLst/>
                        <a:highlight>
                          <a:srgbClr val="C00000"/>
                        </a:highlight>
                        <a:latin typeface="Roboto Slab"/>
                      </a:endParaRPr>
                    </a:p>
                  </a:txBody>
                  <a:tcPr marL="57607" marR="57607" marT="28804" marB="28804">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4003" cap="flat" cmpd="sng" algn="ctr">
                      <a:solidFill>
                        <a:srgbClr val="FFFFFF"/>
                      </a:solidFill>
                      <a:prstDash val="solid"/>
                      <a:round/>
                      <a:headEnd type="none" w="med" len="med"/>
                      <a:tailEnd type="none" w="med" len="med"/>
                    </a:lnB>
                    <a:solidFill>
                      <a:srgbClr val="C00000"/>
                    </a:solidFill>
                  </a:tcPr>
                </a:tc>
                <a:tc>
                  <a:txBody>
                    <a:bodyPr/>
                    <a:lstStyle/>
                    <a:p>
                      <a:pPr algn="l" rtl="0" fontAlgn="base"/>
                      <a:r>
                        <a:rPr lang="it-IT" sz="1400" b="1" i="0" u="none" strike="noStrike" dirty="0">
                          <a:solidFill>
                            <a:srgbClr val="FFFFFF"/>
                          </a:solidFill>
                          <a:effectLst/>
                          <a:highlight>
                            <a:srgbClr val="C00000"/>
                          </a:highlight>
                          <a:latin typeface="Roboto Slab"/>
                        </a:rPr>
                        <a:t>DESTINATION COUNTRY: PARTNER COUNTRY &gt; EXTRA EU</a:t>
                      </a:r>
                    </a:p>
                  </a:txBody>
                  <a:tcPr marL="57607" marR="57607" marT="28804" marB="28804">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24003" cap="flat" cmpd="sng" algn="ctr">
                      <a:solidFill>
                        <a:srgbClr val="FFFFFF"/>
                      </a:solidFill>
                      <a:prstDash val="solid"/>
                      <a:round/>
                      <a:headEnd type="none" w="med" len="med"/>
                      <a:tailEnd type="none" w="med" len="med"/>
                    </a:lnB>
                    <a:solidFill>
                      <a:srgbClr val="C00000"/>
                    </a:solidFill>
                  </a:tcPr>
                </a:tc>
                <a:extLst>
                  <a:ext uri="{0D108BD9-81ED-4DB2-BD59-A6C34878D82A}">
                    <a16:rowId xmlns:a16="http://schemas.microsoft.com/office/drawing/2014/main" val="3093227746"/>
                  </a:ext>
                </a:extLst>
              </a:tr>
              <a:tr h="631103">
                <a:tc>
                  <a:txBody>
                    <a:bodyPr/>
                    <a:lstStyle/>
                    <a:p>
                      <a:pPr algn="ctr" rtl="0" fontAlgn="base"/>
                      <a:r>
                        <a:rPr lang="it-IT" sz="2000" b="1" i="0" u="none" strike="noStrike" dirty="0">
                          <a:solidFill>
                            <a:srgbClr val="000000"/>
                          </a:solidFill>
                          <a:effectLst/>
                          <a:highlight>
                            <a:srgbClr val="F0D5D1"/>
                          </a:highlight>
                          <a:latin typeface="Roboto Slab"/>
                        </a:rPr>
                        <a:t>700</a:t>
                      </a:r>
                      <a:endParaRPr lang="it-IT" sz="2000" b="1" dirty="0">
                        <a:latin typeface="Roboto Slab"/>
                      </a:endParaRPr>
                    </a:p>
                  </a:txBody>
                  <a:tcPr marL="57607" marR="57607" marT="28804" marB="28804"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4003"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0D5D1"/>
                    </a:solidFill>
                  </a:tcPr>
                </a:tc>
                <a:tc>
                  <a:txBody>
                    <a:bodyPr/>
                    <a:lstStyle/>
                    <a:p>
                      <a:pPr algn="l" rtl="0" fontAlgn="base"/>
                      <a:r>
                        <a:rPr lang="en-US" sz="1600" dirty="0">
                          <a:latin typeface="Roboto Slab"/>
                          <a:ea typeface="Roboto Slab"/>
                          <a:cs typeface="Roboto Slab"/>
                        </a:rPr>
                        <a:t>Partner Countries of Regions 1 to 12 – see list at ART.3 of the Call</a:t>
                      </a:r>
                      <a:br>
                        <a:rPr lang="en-US" sz="1600" dirty="0">
                          <a:latin typeface="Roboto Slab"/>
                          <a:ea typeface="Roboto Slab"/>
                          <a:cs typeface="Roboto Slab"/>
                        </a:rPr>
                      </a:br>
                      <a:r>
                        <a:rPr lang="en-US" sz="1600" b="1" dirty="0">
                          <a:solidFill>
                            <a:schemeClr val="tx1"/>
                          </a:solidFill>
                          <a:latin typeface="Roboto Slab"/>
                          <a:ea typeface="Roboto Slab"/>
                          <a:cs typeface="Roboto Slab"/>
                        </a:rPr>
                        <a:t>NO MORE THAN</a:t>
                      </a:r>
                      <a:r>
                        <a:rPr lang="en-US" sz="1600" b="1" i="0" u="none" strike="noStrike" noProof="0" dirty="0">
                          <a:solidFill>
                            <a:schemeClr val="tx1"/>
                          </a:solidFill>
                          <a:latin typeface="Roboto Slab"/>
                        </a:rPr>
                        <a:t> 20% OF THE TOTAL AVAILABLE BUDGET.</a:t>
                      </a:r>
                    </a:p>
                  </a:txBody>
                  <a:tcPr marL="57607" marR="57607" marT="28804" marB="28804">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24003"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0D5D1"/>
                    </a:solidFill>
                  </a:tcPr>
                </a:tc>
                <a:extLst>
                  <a:ext uri="{0D108BD9-81ED-4DB2-BD59-A6C34878D82A}">
                    <a16:rowId xmlns:a16="http://schemas.microsoft.com/office/drawing/2014/main" val="3815445012"/>
                  </a:ext>
                </a:extLst>
              </a:tr>
            </a:tbl>
          </a:graphicData>
        </a:graphic>
      </p:graphicFrame>
      <p:sp>
        <p:nvSpPr>
          <p:cNvPr id="5" name="Sottotitolo 2">
            <a:extLst>
              <a:ext uri="{FF2B5EF4-FFF2-40B4-BE49-F238E27FC236}">
                <a16:creationId xmlns:a16="http://schemas.microsoft.com/office/drawing/2014/main" id="{756FE545-2945-0EDC-06EA-115716A7A0C6}"/>
              </a:ext>
            </a:extLst>
          </p:cNvPr>
          <p:cNvSpPr txBox="1">
            <a:spLocks/>
          </p:cNvSpPr>
          <p:nvPr/>
        </p:nvSpPr>
        <p:spPr>
          <a:xfrm>
            <a:off x="7409009" y="4572594"/>
            <a:ext cx="4587919" cy="1121077"/>
          </a:xfrm>
          <a:prstGeom prst="rect">
            <a:avLst/>
          </a:prstGeom>
          <a:solidFill>
            <a:srgbClr val="C00000"/>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z="1600" dirty="0">
                <a:solidFill>
                  <a:srgbClr val="FFFFFF"/>
                </a:solidFill>
                <a:latin typeface="Roboto Slab"/>
                <a:ea typeface="Roboto Slab"/>
                <a:cs typeface="Roboto Slab"/>
              </a:rPr>
              <a:t>+ </a:t>
            </a:r>
            <a:r>
              <a:rPr lang="it-IT" sz="2000" b="1" dirty="0">
                <a:solidFill>
                  <a:srgbClr val="FFFFFF"/>
                </a:solidFill>
                <a:latin typeface="Roboto Slab"/>
                <a:ea typeface="Roboto Slab"/>
                <a:cs typeface="Roboto Slab"/>
              </a:rPr>
              <a:t>250</a:t>
            </a:r>
            <a:r>
              <a:rPr lang="it-IT" sz="1600" dirty="0">
                <a:solidFill>
                  <a:srgbClr val="FFFFFF"/>
                </a:solidFill>
                <a:latin typeface="Roboto Slab"/>
                <a:ea typeface="Roboto Slab"/>
                <a:cs typeface="Roboto Slab"/>
              </a:rPr>
              <a:t> / MONTH  for FEWER OPPORTUNITIES STUDENTS</a:t>
            </a:r>
            <a:br>
              <a:rPr lang="it-IT" sz="1600" dirty="0">
                <a:solidFill>
                  <a:srgbClr val="FFFFFF"/>
                </a:solidFill>
                <a:latin typeface="Roboto Slab"/>
                <a:ea typeface="Roboto Slab"/>
                <a:cs typeface="Roboto Slab"/>
              </a:rPr>
            </a:br>
            <a:r>
              <a:rPr lang="it-IT" dirty="0" err="1">
                <a:solidFill>
                  <a:srgbClr val="FFFFFF"/>
                </a:solidFill>
                <a:ea typeface="Roboto Slab"/>
              </a:rPr>
              <a:t>Criteria</a:t>
            </a:r>
            <a:r>
              <a:rPr lang="it-IT" dirty="0">
                <a:solidFill>
                  <a:srgbClr val="FFFFFF"/>
                </a:solidFill>
                <a:ea typeface="Roboto Slab"/>
              </a:rPr>
              <a:t> </a:t>
            </a:r>
            <a:r>
              <a:rPr lang="it-IT" dirty="0" err="1">
                <a:solidFill>
                  <a:srgbClr val="FFFFFF"/>
                </a:solidFill>
                <a:ea typeface="Roboto Slab"/>
              </a:rPr>
              <a:t>available</a:t>
            </a:r>
            <a:r>
              <a:rPr lang="it-IT" dirty="0">
                <a:solidFill>
                  <a:srgbClr val="FFFFFF"/>
                </a:solidFill>
                <a:ea typeface="Roboto Slab"/>
              </a:rPr>
              <a:t> </a:t>
            </a:r>
            <a:r>
              <a:rPr lang="it-IT" dirty="0" err="1">
                <a:solidFill>
                  <a:srgbClr val="FFFFFF"/>
                </a:solidFill>
                <a:ea typeface="Roboto Slab"/>
              </a:rPr>
              <a:t>at</a:t>
            </a:r>
            <a:r>
              <a:rPr lang="it-IT" dirty="0">
                <a:solidFill>
                  <a:srgbClr val="FFFFFF"/>
                </a:solidFill>
                <a:ea typeface="Roboto Slab"/>
              </a:rPr>
              <a:t> </a:t>
            </a:r>
            <a:r>
              <a:rPr lang="it-IT" dirty="0" err="1">
                <a:solidFill>
                  <a:srgbClr val="FFFFFF"/>
                </a:solidFill>
                <a:ea typeface="Roboto Slab"/>
              </a:rPr>
              <a:t>Annex</a:t>
            </a:r>
            <a:r>
              <a:rPr lang="it-IT" dirty="0">
                <a:solidFill>
                  <a:srgbClr val="FFFFFF"/>
                </a:solidFill>
                <a:ea typeface="Roboto Slab"/>
              </a:rPr>
              <a:t> I (</a:t>
            </a:r>
            <a:r>
              <a:rPr lang="it-IT" dirty="0" err="1">
                <a:solidFill>
                  <a:srgbClr val="FFFFFF"/>
                </a:solidFill>
                <a:ea typeface="Roboto Slab"/>
              </a:rPr>
              <a:t>Article</a:t>
            </a:r>
            <a:r>
              <a:rPr lang="it-IT" dirty="0">
                <a:solidFill>
                  <a:srgbClr val="FFFFFF"/>
                </a:solidFill>
                <a:ea typeface="Roboto Slab"/>
              </a:rPr>
              <a:t> 6) of the Call, </a:t>
            </a:r>
            <a:r>
              <a:rPr lang="it-IT" dirty="0" err="1">
                <a:solidFill>
                  <a:srgbClr val="FFFFFF"/>
                </a:solidFill>
                <a:ea typeface="Roboto Slab"/>
              </a:rPr>
              <a:t>published</a:t>
            </a:r>
            <a:r>
              <a:rPr lang="it-IT" dirty="0">
                <a:solidFill>
                  <a:srgbClr val="FFFFFF"/>
                </a:solidFill>
                <a:ea typeface="Roboto Slab"/>
              </a:rPr>
              <a:t> on </a:t>
            </a:r>
            <a:r>
              <a:rPr lang="it-IT" dirty="0" err="1">
                <a:solidFill>
                  <a:srgbClr val="FFFFFF"/>
                </a:solidFill>
                <a:ea typeface="Roboto Slab"/>
              </a:rPr>
              <a:t>our</a:t>
            </a:r>
            <a:r>
              <a:rPr lang="it-IT" dirty="0">
                <a:solidFill>
                  <a:srgbClr val="FFFFFF"/>
                </a:solidFill>
                <a:ea typeface="Roboto Slab"/>
              </a:rPr>
              <a:t> website.</a:t>
            </a:r>
            <a:endParaRPr lang="it-IT" sz="1600" dirty="0">
              <a:solidFill>
                <a:srgbClr val="FFFFFF"/>
              </a:solidFill>
              <a:latin typeface="Roboto Slab"/>
              <a:ea typeface="Roboto Slab"/>
              <a:cs typeface="Roboto Slab"/>
            </a:endParaRPr>
          </a:p>
        </p:txBody>
      </p:sp>
      <p:sp>
        <p:nvSpPr>
          <p:cNvPr id="8" name="Titolo 1">
            <a:extLst>
              <a:ext uri="{FF2B5EF4-FFF2-40B4-BE49-F238E27FC236}">
                <a16:creationId xmlns:a16="http://schemas.microsoft.com/office/drawing/2014/main" id="{204A2F7B-E54F-1BAA-21CD-0BA16202C78B}"/>
              </a:ext>
            </a:extLst>
          </p:cNvPr>
          <p:cNvSpPr>
            <a:spLocks noGrp="1"/>
          </p:cNvSpPr>
          <p:nvPr/>
        </p:nvSpPr>
        <p:spPr>
          <a:xfrm>
            <a:off x="593349" y="237208"/>
            <a:ext cx="11005301" cy="984614"/>
          </a:xfrm>
          <a:prstGeom prst="rect">
            <a:avLst/>
          </a:prstGeom>
          <a:noFill/>
          <a:ln>
            <a:noFill/>
          </a:ln>
        </p:spPr>
        <p:txBody>
          <a:bodyPr spcFirstLastPara="1" wrap="square" lIns="91425" tIns="45700" rIns="91425" bIns="45700" anchor="t" anchorCtr="0">
            <a:normAutofit fontScale="92500" lnSpcReduction="1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pPr>
            <a:r>
              <a:rPr lang="it-IT" sz="3600" b="1" dirty="0">
                <a:solidFill>
                  <a:srgbClr val="B2284B"/>
                </a:solidFill>
                <a:latin typeface="Roboto Slab"/>
                <a:ea typeface="Roboto Slab"/>
                <a:cs typeface="Roboto Slab"/>
              </a:rPr>
              <a:t>FINANCIAL CONTRIBUTIONS</a:t>
            </a:r>
            <a:endParaRPr lang="it-IT" sz="3600" dirty="0">
              <a:solidFill>
                <a:srgbClr val="000000"/>
              </a:solidFill>
            </a:endParaRPr>
          </a:p>
          <a:p>
            <a:endParaRPr lang="en-GB" sz="1000" b="1" dirty="0">
              <a:solidFill>
                <a:srgbClr val="B2284B"/>
              </a:solidFill>
              <a:latin typeface="Roboto Slab"/>
              <a:ea typeface="Roboto Slab"/>
              <a:cs typeface="Roboto Slab"/>
            </a:endParaRPr>
          </a:p>
          <a:p>
            <a:r>
              <a:rPr lang="en-GB" sz="2400" b="1" dirty="0">
                <a:solidFill>
                  <a:srgbClr val="B2284B"/>
                </a:solidFill>
                <a:latin typeface="Roboto Slab"/>
                <a:ea typeface="Roboto Slab"/>
                <a:cs typeface="Roboto Slab"/>
              </a:rPr>
              <a:t>Monthly contribution based on the Country of destination</a:t>
            </a:r>
            <a:endParaRPr lang="it-IT" sz="2400" dirty="0"/>
          </a:p>
          <a:p>
            <a:endParaRPr lang="it-IT" sz="1000" b="1" dirty="0">
              <a:solidFill>
                <a:srgbClr val="B2284B"/>
              </a:solidFill>
              <a:latin typeface="Roboto Slab"/>
              <a:ea typeface="Roboto Slab"/>
              <a:cs typeface="Roboto Slab"/>
            </a:endParaRPr>
          </a:p>
        </p:txBody>
      </p:sp>
    </p:spTree>
    <p:extLst>
      <p:ext uri="{BB962C8B-B14F-4D97-AF65-F5344CB8AC3E}">
        <p14:creationId xmlns:p14="http://schemas.microsoft.com/office/powerpoint/2010/main" val="2851491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B20C4-88B4-AD86-E5B4-2164A9ED9A48}"/>
            </a:ext>
          </a:extLst>
        </p:cNvPr>
        <p:cNvGrpSpPr/>
        <p:nvPr/>
      </p:nvGrpSpPr>
      <p:grpSpPr>
        <a:xfrm>
          <a:off x="0" y="0"/>
          <a:ext cx="0" cy="0"/>
          <a:chOff x="0" y="0"/>
          <a:chExt cx="0" cy="0"/>
        </a:xfrm>
      </p:grpSpPr>
      <p:sp>
        <p:nvSpPr>
          <p:cNvPr id="6" name="CasellaDiTesto 5">
            <a:extLst>
              <a:ext uri="{FF2B5EF4-FFF2-40B4-BE49-F238E27FC236}">
                <a16:creationId xmlns:a16="http://schemas.microsoft.com/office/drawing/2014/main" id="{3F041985-4EEC-7BD4-159C-E7CE4E542AAC}"/>
              </a:ext>
            </a:extLst>
          </p:cNvPr>
          <p:cNvSpPr txBox="1"/>
          <p:nvPr/>
        </p:nvSpPr>
        <p:spPr>
          <a:xfrm>
            <a:off x="7246412" y="2082051"/>
            <a:ext cx="4519387" cy="584775"/>
          </a:xfrm>
          <a:prstGeom prst="rect">
            <a:avLst/>
          </a:prstGeom>
          <a:noFill/>
        </p:spPr>
        <p:txBody>
          <a:bodyPr wrap="square" rtlCol="0">
            <a:spAutoFit/>
          </a:bodyPr>
          <a:lstStyle/>
          <a:p>
            <a:r>
              <a:rPr lang="en-US" sz="3200" b="1" dirty="0">
                <a:solidFill>
                  <a:srgbClr val="C00000"/>
                </a:solidFill>
                <a:latin typeface="Roboto Slab" pitchFamily="2" charset="0"/>
                <a:ea typeface="Roboto Slab" pitchFamily="2" charset="0"/>
                <a:cs typeface="Roboto Slab" pitchFamily="2" charset="0"/>
              </a:rPr>
              <a:t>TO 6 MONTHS MAX</a:t>
            </a:r>
          </a:p>
        </p:txBody>
      </p:sp>
      <p:sp>
        <p:nvSpPr>
          <p:cNvPr id="8" name="Titolo 1">
            <a:extLst>
              <a:ext uri="{FF2B5EF4-FFF2-40B4-BE49-F238E27FC236}">
                <a16:creationId xmlns:a16="http://schemas.microsoft.com/office/drawing/2014/main" id="{9031BEA4-3C3E-A7A3-8A6B-F2CFAA88EC02}"/>
              </a:ext>
            </a:extLst>
          </p:cNvPr>
          <p:cNvSpPr>
            <a:spLocks noGrp="1"/>
          </p:cNvSpPr>
          <p:nvPr/>
        </p:nvSpPr>
        <p:spPr>
          <a:xfrm>
            <a:off x="593349" y="237208"/>
            <a:ext cx="11005301" cy="984614"/>
          </a:xfrm>
          <a:prstGeom prst="rect">
            <a:avLst/>
          </a:prstGeom>
          <a:noFill/>
          <a:ln>
            <a:noFill/>
          </a:ln>
        </p:spPr>
        <p:txBody>
          <a:bodyPr spcFirstLastPara="1" wrap="square" lIns="91425" tIns="45700" rIns="91425" bIns="45700" anchor="t" anchorCtr="0">
            <a:normAutofit fontScale="92500" lnSpcReduction="1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pPr>
            <a:r>
              <a:rPr lang="it-IT" sz="3600" b="1" dirty="0">
                <a:solidFill>
                  <a:srgbClr val="B2284B"/>
                </a:solidFill>
                <a:latin typeface="Roboto Slab"/>
                <a:ea typeface="Roboto Slab"/>
                <a:cs typeface="Roboto Slab"/>
              </a:rPr>
              <a:t>FINANCIAL CONTRIBUTIONS</a:t>
            </a:r>
            <a:endParaRPr lang="it-IT" sz="3600" dirty="0">
              <a:solidFill>
                <a:srgbClr val="000000"/>
              </a:solidFill>
            </a:endParaRPr>
          </a:p>
          <a:p>
            <a:endParaRPr lang="en-GB" sz="1000" b="1" dirty="0">
              <a:solidFill>
                <a:srgbClr val="B2284B"/>
              </a:solidFill>
              <a:latin typeface="Roboto Slab"/>
              <a:ea typeface="Roboto Slab"/>
              <a:cs typeface="Roboto Slab"/>
            </a:endParaRPr>
          </a:p>
          <a:p>
            <a:r>
              <a:rPr lang="en-GB" sz="2400" b="1" dirty="0">
                <a:solidFill>
                  <a:srgbClr val="B2284B"/>
                </a:solidFill>
                <a:latin typeface="Roboto Slab"/>
                <a:ea typeface="Roboto Slab"/>
                <a:cs typeface="Roboto Slab"/>
              </a:rPr>
              <a:t>Monthly contribution based on the Country of destination</a:t>
            </a:r>
            <a:endParaRPr lang="it-IT" sz="2400" dirty="0"/>
          </a:p>
          <a:p>
            <a:endParaRPr lang="it-IT" sz="1000" b="1" dirty="0">
              <a:solidFill>
                <a:srgbClr val="B2284B"/>
              </a:solidFill>
              <a:latin typeface="Roboto Slab"/>
              <a:ea typeface="Roboto Slab"/>
              <a:cs typeface="Roboto Slab"/>
            </a:endParaRPr>
          </a:p>
        </p:txBody>
      </p:sp>
      <p:sp>
        <p:nvSpPr>
          <p:cNvPr id="9" name="Freccia a destra 8">
            <a:extLst>
              <a:ext uri="{FF2B5EF4-FFF2-40B4-BE49-F238E27FC236}">
                <a16:creationId xmlns:a16="http://schemas.microsoft.com/office/drawing/2014/main" id="{EF641358-C824-6110-2BF2-C9F99BBCDB5B}"/>
              </a:ext>
            </a:extLst>
          </p:cNvPr>
          <p:cNvSpPr/>
          <p:nvPr/>
        </p:nvSpPr>
        <p:spPr>
          <a:xfrm>
            <a:off x="5201166" y="2132122"/>
            <a:ext cx="978408" cy="484632"/>
          </a:xfrm>
          <a:prstGeom prst="right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1B8ED15C-29E1-7ADB-8178-6558F3FC77D2}"/>
              </a:ext>
            </a:extLst>
          </p:cNvPr>
          <p:cNvSpPr txBox="1"/>
          <p:nvPr/>
        </p:nvSpPr>
        <p:spPr>
          <a:xfrm>
            <a:off x="593349" y="2082051"/>
            <a:ext cx="4519387" cy="584775"/>
          </a:xfrm>
          <a:prstGeom prst="rect">
            <a:avLst/>
          </a:prstGeom>
          <a:noFill/>
        </p:spPr>
        <p:txBody>
          <a:bodyPr wrap="square" rtlCol="0">
            <a:spAutoFit/>
          </a:bodyPr>
          <a:lstStyle/>
          <a:p>
            <a:r>
              <a:rPr lang="en-US" sz="3200" b="1" dirty="0">
                <a:solidFill>
                  <a:srgbClr val="C00000"/>
                </a:solidFill>
                <a:latin typeface="Roboto Slab" pitchFamily="2" charset="0"/>
                <a:ea typeface="Roboto Slab" pitchFamily="2" charset="0"/>
                <a:cs typeface="Roboto Slab" pitchFamily="2" charset="0"/>
              </a:rPr>
              <a:t>FROM 4 MONTHS</a:t>
            </a:r>
          </a:p>
        </p:txBody>
      </p:sp>
      <p:sp>
        <p:nvSpPr>
          <p:cNvPr id="14" name="CasellaDiTesto 13">
            <a:extLst>
              <a:ext uri="{FF2B5EF4-FFF2-40B4-BE49-F238E27FC236}">
                <a16:creationId xmlns:a16="http://schemas.microsoft.com/office/drawing/2014/main" id="{B0F61A68-BD62-AE27-20C4-88EAAC582894}"/>
              </a:ext>
            </a:extLst>
          </p:cNvPr>
          <p:cNvSpPr txBox="1"/>
          <p:nvPr/>
        </p:nvSpPr>
        <p:spPr>
          <a:xfrm>
            <a:off x="518090" y="3047090"/>
            <a:ext cx="11080560" cy="2604624"/>
          </a:xfrm>
          <a:prstGeom prst="rect">
            <a:avLst/>
          </a:prstGeom>
          <a:noFill/>
        </p:spPr>
        <p:txBody>
          <a:bodyPr wrap="square" rtlCol="0">
            <a:spAutoFit/>
          </a:bodyPr>
          <a:lstStyle/>
          <a:p>
            <a:pPr>
              <a:lnSpc>
                <a:spcPct val="150000"/>
              </a:lnSpc>
            </a:pPr>
            <a:r>
              <a:rPr lang="en-US" sz="2800" b="1" dirty="0">
                <a:solidFill>
                  <a:schemeClr val="tx1"/>
                </a:solidFill>
                <a:latin typeface="Roboto Slab" pitchFamily="2" charset="0"/>
                <a:ea typeface="Roboto Slab" pitchFamily="2" charset="0"/>
                <a:cs typeface="Roboto Slab" pitchFamily="2" charset="0"/>
              </a:rPr>
              <a:t>Students who, at the time of application, indicated a mobility period lasting between 2 and 5 months may request an extension of their mobility and receive the Erasmus+ grant until the maximum total duration of 6 months is reached.</a:t>
            </a:r>
          </a:p>
        </p:txBody>
      </p:sp>
    </p:spTree>
    <p:extLst>
      <p:ext uri="{BB962C8B-B14F-4D97-AF65-F5344CB8AC3E}">
        <p14:creationId xmlns:p14="http://schemas.microsoft.com/office/powerpoint/2010/main" val="39181806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7D376-30E3-0B76-EF37-2A712DDC59AD}"/>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2AD52B2C-C76B-2385-0975-3534D8727A63}"/>
              </a:ext>
            </a:extLst>
          </p:cNvPr>
          <p:cNvSpPr txBox="1"/>
          <p:nvPr/>
        </p:nvSpPr>
        <p:spPr>
          <a:xfrm>
            <a:off x="907928" y="1774109"/>
            <a:ext cx="10082125" cy="583750"/>
          </a:xfrm>
          <a:prstGeom prst="rect">
            <a:avLst/>
          </a:prstGeom>
          <a:noFill/>
        </p:spPr>
        <p:txBody>
          <a:bodyPr wrap="square">
            <a:spAutoFit/>
          </a:bodyPr>
          <a:lstStyle/>
          <a:p>
            <a:pPr algn="ctr" rtl="0" fontAlgn="base">
              <a:lnSpc>
                <a:spcPct val="150000"/>
              </a:lnSpc>
              <a:buNone/>
            </a:pPr>
            <a:r>
              <a:rPr lang="en-US" sz="2400" b="1" dirty="0">
                <a:solidFill>
                  <a:schemeClr val="tx1"/>
                </a:solidFill>
                <a:latin typeface="Roboto Slab" pitchFamily="2" charset="0"/>
                <a:ea typeface="Roboto Slab" pitchFamily="2" charset="0"/>
                <a:cs typeface="Roboto Slab" pitchFamily="2" charset="0"/>
              </a:rPr>
              <a:t>Only FOR </a:t>
            </a:r>
            <a:r>
              <a:rPr lang="en-US" sz="2400" b="1" dirty="0" err="1">
                <a:solidFill>
                  <a:schemeClr val="tx1"/>
                </a:solidFill>
                <a:latin typeface="Roboto Slab" pitchFamily="2" charset="0"/>
                <a:ea typeface="Roboto Slab" pitchFamily="2" charset="0"/>
                <a:cs typeface="Roboto Slab" pitchFamily="2" charset="0"/>
              </a:rPr>
              <a:t>Ph.D</a:t>
            </a:r>
            <a:r>
              <a:rPr lang="en-US" sz="2400" b="1" dirty="0">
                <a:solidFill>
                  <a:schemeClr val="tx1"/>
                </a:solidFill>
                <a:latin typeface="Roboto Slab" pitchFamily="2" charset="0"/>
                <a:ea typeface="Roboto Slab" pitchFamily="2" charset="0"/>
                <a:cs typeface="Roboto Slab" pitchFamily="2" charset="0"/>
              </a:rPr>
              <a:t> STUDENTS and SPECIALIZATION STUDENTS</a:t>
            </a:r>
          </a:p>
        </p:txBody>
      </p:sp>
      <p:pic>
        <p:nvPicPr>
          <p:cNvPr id="16" name="Immagine 15">
            <a:extLst>
              <a:ext uri="{FF2B5EF4-FFF2-40B4-BE49-F238E27FC236}">
                <a16:creationId xmlns:a16="http://schemas.microsoft.com/office/drawing/2014/main" id="{A8748144-EFE8-5424-D6EC-13BB6549047F}"/>
              </a:ext>
            </a:extLst>
          </p:cNvPr>
          <p:cNvPicPr>
            <a:picLocks noChangeAspect="1"/>
          </p:cNvPicPr>
          <p:nvPr/>
        </p:nvPicPr>
        <p:blipFill>
          <a:blip r:embed="rId3"/>
          <a:stretch>
            <a:fillRect/>
          </a:stretch>
        </p:blipFill>
        <p:spPr>
          <a:xfrm>
            <a:off x="1367632" y="2827471"/>
            <a:ext cx="9313158" cy="1203058"/>
          </a:xfrm>
          <a:prstGeom prst="rect">
            <a:avLst/>
          </a:prstGeom>
        </p:spPr>
      </p:pic>
      <p:sp>
        <p:nvSpPr>
          <p:cNvPr id="3" name="Titolo 1">
            <a:extLst>
              <a:ext uri="{FF2B5EF4-FFF2-40B4-BE49-F238E27FC236}">
                <a16:creationId xmlns:a16="http://schemas.microsoft.com/office/drawing/2014/main" id="{CA9AF37C-7C47-A488-0F9F-42FA3CE0898E}"/>
              </a:ext>
            </a:extLst>
          </p:cNvPr>
          <p:cNvSpPr>
            <a:spLocks noGrp="1"/>
          </p:cNvSpPr>
          <p:nvPr/>
        </p:nvSpPr>
        <p:spPr>
          <a:xfrm>
            <a:off x="593349" y="346936"/>
            <a:ext cx="11005301" cy="984614"/>
          </a:xfrm>
          <a:prstGeom prst="rect">
            <a:avLst/>
          </a:prstGeom>
          <a:noFill/>
          <a:ln>
            <a:noFill/>
          </a:ln>
        </p:spPr>
        <p:txBody>
          <a:bodyPr spcFirstLastPara="1" wrap="square" lIns="91425" tIns="45700" rIns="91425" bIns="45700" anchor="t" anchorCtr="0">
            <a:normAutofit fontScale="92500" lnSpcReduction="1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pPr>
            <a:r>
              <a:rPr lang="it-IT" sz="3600" b="1" dirty="0">
                <a:solidFill>
                  <a:srgbClr val="B2284B"/>
                </a:solidFill>
                <a:latin typeface="Roboto Slab"/>
                <a:ea typeface="Roboto Slab"/>
                <a:cs typeface="Roboto Slab"/>
              </a:rPr>
              <a:t>FINANCIAL CONTRIBUTIONS</a:t>
            </a:r>
            <a:endParaRPr lang="it-IT" sz="3600" dirty="0">
              <a:solidFill>
                <a:srgbClr val="000000"/>
              </a:solidFill>
            </a:endParaRPr>
          </a:p>
          <a:p>
            <a:endParaRPr lang="en-GB" sz="1000" b="1" dirty="0">
              <a:solidFill>
                <a:srgbClr val="B2284B"/>
              </a:solidFill>
              <a:latin typeface="Roboto Slab"/>
              <a:ea typeface="Roboto Slab"/>
              <a:cs typeface="Roboto Slab"/>
            </a:endParaRPr>
          </a:p>
          <a:p>
            <a:r>
              <a:rPr lang="en-GB" sz="2400" b="1" dirty="0">
                <a:solidFill>
                  <a:srgbClr val="B2284B"/>
                </a:solidFill>
                <a:latin typeface="Roboto Slab"/>
                <a:ea typeface="Roboto Slab"/>
                <a:cs typeface="Roboto Slab"/>
              </a:rPr>
              <a:t>Monthly contribution based on the Country of destination: SHORT MOBILITIES </a:t>
            </a:r>
            <a:endParaRPr lang="it-IT" sz="2400" dirty="0"/>
          </a:p>
          <a:p>
            <a:endParaRPr lang="it-IT" sz="1000" b="1" dirty="0">
              <a:solidFill>
                <a:srgbClr val="B2284B"/>
              </a:solidFill>
              <a:latin typeface="Roboto Slab"/>
              <a:ea typeface="Roboto Slab"/>
              <a:cs typeface="Roboto Slab"/>
            </a:endParaRPr>
          </a:p>
        </p:txBody>
      </p:sp>
    </p:spTree>
    <p:extLst>
      <p:ext uri="{BB962C8B-B14F-4D97-AF65-F5344CB8AC3E}">
        <p14:creationId xmlns:p14="http://schemas.microsoft.com/office/powerpoint/2010/main" val="2573038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A04D5-83F2-1DB3-503B-056233F1826D}"/>
            </a:ext>
          </a:extLst>
        </p:cNvPr>
        <p:cNvGrpSpPr/>
        <p:nvPr/>
      </p:nvGrpSpPr>
      <p:grpSpPr>
        <a:xfrm>
          <a:off x="0" y="0"/>
          <a:ext cx="0" cy="0"/>
          <a:chOff x="0" y="0"/>
          <a:chExt cx="0" cy="0"/>
        </a:xfrm>
      </p:grpSpPr>
      <p:graphicFrame>
        <p:nvGraphicFramePr>
          <p:cNvPr id="5" name="Tabella 4">
            <a:extLst>
              <a:ext uri="{FF2B5EF4-FFF2-40B4-BE49-F238E27FC236}">
                <a16:creationId xmlns:a16="http://schemas.microsoft.com/office/drawing/2014/main" id="{D4378884-3BCA-21AE-7AF1-6FA2BCF02BC0}"/>
              </a:ext>
            </a:extLst>
          </p:cNvPr>
          <p:cNvGraphicFramePr>
            <a:graphicFrameLocks noGrp="1"/>
          </p:cNvGraphicFramePr>
          <p:nvPr>
            <p:extLst>
              <p:ext uri="{D42A27DB-BD31-4B8C-83A1-F6EECF244321}">
                <p14:modId xmlns:p14="http://schemas.microsoft.com/office/powerpoint/2010/main" val="1853779393"/>
              </p:ext>
            </p:extLst>
          </p:nvPr>
        </p:nvGraphicFramePr>
        <p:xfrm>
          <a:off x="1135811" y="1164566"/>
          <a:ext cx="9921181" cy="4641552"/>
        </p:xfrm>
        <a:graphic>
          <a:graphicData uri="http://schemas.openxmlformats.org/drawingml/2006/table">
            <a:tbl>
              <a:tblPr firstRow="1" bandRow="1">
                <a:tableStyleId>{70B1D1B5-FB32-4E79-AF21-EF3B7A6DD0B3}</a:tableStyleId>
              </a:tblPr>
              <a:tblGrid>
                <a:gridCol w="2464404">
                  <a:extLst>
                    <a:ext uri="{9D8B030D-6E8A-4147-A177-3AD203B41FA5}">
                      <a16:colId xmlns:a16="http://schemas.microsoft.com/office/drawing/2014/main" val="4086000339"/>
                    </a:ext>
                  </a:extLst>
                </a:gridCol>
                <a:gridCol w="7456777">
                  <a:extLst>
                    <a:ext uri="{9D8B030D-6E8A-4147-A177-3AD203B41FA5}">
                      <a16:colId xmlns:a16="http://schemas.microsoft.com/office/drawing/2014/main" val="3172590537"/>
                    </a:ext>
                  </a:extLst>
                </a:gridCol>
              </a:tblGrid>
              <a:tr h="680357">
                <a:tc>
                  <a:txBody>
                    <a:bodyPr/>
                    <a:lstStyle/>
                    <a:p>
                      <a:pPr lvl="0">
                        <a:buNone/>
                      </a:pPr>
                      <a:r>
                        <a:rPr lang="it-IT" sz="1400" b="1" i="0" u="none" strike="noStrike" noProof="0" dirty="0">
                          <a:solidFill>
                            <a:srgbClr val="FFFFFF"/>
                          </a:solidFill>
                          <a:latin typeface="Roboto Slab"/>
                        </a:rPr>
                        <a:t>TRAVEL CONTRIBUTIONS</a:t>
                      </a:r>
                      <a:endParaRPr lang="it-IT" dirty="0">
                        <a:latin typeface="Roboto Slab"/>
                      </a:endParaRPr>
                    </a:p>
                  </a:txBody>
                  <a:tcPr anchor="ctr">
                    <a:solidFill>
                      <a:srgbClr val="C00000"/>
                    </a:solidFill>
                  </a:tcPr>
                </a:tc>
                <a:tc>
                  <a:txBody>
                    <a:bodyPr/>
                    <a:lstStyle/>
                    <a:p>
                      <a:pPr algn="l"/>
                      <a:r>
                        <a:rPr lang="it-IT" dirty="0">
                          <a:latin typeface="Roboto Slab"/>
                        </a:rPr>
                        <a:t>     AMOUNTS</a:t>
                      </a:r>
                    </a:p>
                  </a:txBody>
                  <a:tcPr anchor="ctr">
                    <a:solidFill>
                      <a:srgbClr val="C00000"/>
                    </a:solidFill>
                  </a:tcPr>
                </a:tc>
                <a:extLst>
                  <a:ext uri="{0D108BD9-81ED-4DB2-BD59-A6C34878D82A}">
                    <a16:rowId xmlns:a16="http://schemas.microsoft.com/office/drawing/2014/main" val="2972334301"/>
                  </a:ext>
                </a:extLst>
              </a:tr>
              <a:tr h="983122">
                <a:tc>
                  <a:txBody>
                    <a:bodyPr/>
                    <a:lstStyle/>
                    <a:p>
                      <a:pPr algn="ctr"/>
                      <a:r>
                        <a:rPr lang="it-IT" sz="2000" b="1" dirty="0">
                          <a:latin typeface="Roboto Slab"/>
                        </a:rPr>
                        <a:t>DAILY ALLOWANCE</a:t>
                      </a:r>
                    </a:p>
                  </a:txBody>
                  <a:tcPr anchor="ctr">
                    <a:solidFill>
                      <a:srgbClr val="F0D5D1"/>
                    </a:solidFill>
                  </a:tcPr>
                </a:tc>
                <a:tc>
                  <a:txBody>
                    <a:bodyPr/>
                    <a:lstStyle/>
                    <a:p>
                      <a:pPr lvl="0" algn="l">
                        <a:buNone/>
                      </a:pPr>
                      <a:endParaRPr lang="it-IT" sz="1600" b="0" i="0" u="none" strike="noStrike" noProof="0" dirty="0">
                        <a:latin typeface="Roboto Slab" pitchFamily="2" charset="0"/>
                        <a:ea typeface="Roboto Slab" pitchFamily="2" charset="0"/>
                        <a:cs typeface="Roboto Slab" pitchFamily="2" charset="0"/>
                      </a:endParaRPr>
                    </a:p>
                    <a:p>
                      <a:pPr lvl="0" algn="l">
                        <a:buNone/>
                      </a:pPr>
                      <a:r>
                        <a:rPr lang="it-IT" sz="1600" b="1" i="0" u="none" strike="noStrike" noProof="0" dirty="0" err="1">
                          <a:solidFill>
                            <a:srgbClr val="000000"/>
                          </a:solidFill>
                          <a:latin typeface="Roboto Slab" pitchFamily="2" charset="0"/>
                          <a:ea typeface="Roboto Slab" pitchFamily="2" charset="0"/>
                          <a:cs typeface="Roboto Slab" pitchFamily="2" charset="0"/>
                        </a:rPr>
                        <a:t>Monthly</a:t>
                      </a:r>
                      <a:r>
                        <a:rPr lang="it-IT" sz="1600" b="1" i="0" u="none" strike="noStrike" noProof="0" dirty="0">
                          <a:solidFill>
                            <a:srgbClr val="000000"/>
                          </a:solidFill>
                          <a:latin typeface="Roboto Slab" pitchFamily="2" charset="0"/>
                          <a:ea typeface="Roboto Slab" pitchFamily="2" charset="0"/>
                          <a:cs typeface="Roboto Slab" pitchFamily="2" charset="0"/>
                        </a:rPr>
                        <a:t> </a:t>
                      </a:r>
                      <a:r>
                        <a:rPr lang="it-IT" sz="1600" b="1" i="0" u="none" strike="noStrike" noProof="0" dirty="0" err="1">
                          <a:solidFill>
                            <a:srgbClr val="000000"/>
                          </a:solidFill>
                          <a:latin typeface="Roboto Slab" pitchFamily="2" charset="0"/>
                          <a:ea typeface="Roboto Slab" pitchFamily="2" charset="0"/>
                          <a:cs typeface="Roboto Slab" pitchFamily="2" charset="0"/>
                        </a:rPr>
                        <a:t>grant</a:t>
                      </a:r>
                      <a:r>
                        <a:rPr lang="it-IT" sz="1600" b="1" i="0" u="none" strike="noStrike" noProof="0" dirty="0">
                          <a:solidFill>
                            <a:srgbClr val="000000"/>
                          </a:solidFill>
                          <a:latin typeface="Roboto Slab" pitchFamily="2" charset="0"/>
                          <a:ea typeface="Roboto Slab" pitchFamily="2" charset="0"/>
                          <a:cs typeface="Roboto Slab" pitchFamily="2" charset="0"/>
                        </a:rPr>
                        <a:t> / 30 days =  </a:t>
                      </a:r>
                      <a:r>
                        <a:rPr lang="it-IT" sz="1600" b="1" i="0" u="none" strike="noStrike" noProof="0" dirty="0" err="1">
                          <a:solidFill>
                            <a:srgbClr val="000000"/>
                          </a:solidFill>
                          <a:latin typeface="Roboto Slab" pitchFamily="2" charset="0"/>
                          <a:ea typeface="Roboto Slab" pitchFamily="2" charset="0"/>
                          <a:cs typeface="Roboto Slab" pitchFamily="2" charset="0"/>
                        </a:rPr>
                        <a:t>about</a:t>
                      </a:r>
                      <a:r>
                        <a:rPr lang="it-IT" sz="1600" b="1" i="0" u="none" strike="noStrike" noProof="0" dirty="0">
                          <a:solidFill>
                            <a:srgbClr val="000000"/>
                          </a:solidFill>
                          <a:latin typeface="Roboto Slab" pitchFamily="2" charset="0"/>
                          <a:ea typeface="Roboto Slab" pitchFamily="2" charset="0"/>
                          <a:cs typeface="Roboto Slab" pitchFamily="2" charset="0"/>
                        </a:rPr>
                        <a:t> 15-20 Euro/day</a:t>
                      </a:r>
                    </a:p>
                    <a:p>
                      <a:pPr lvl="0" algn="l">
                        <a:buNone/>
                      </a:pPr>
                      <a:endParaRPr lang="it-IT" sz="1600" b="1" i="0" u="none" strike="noStrike" noProof="0" dirty="0">
                        <a:latin typeface="Roboto Slab" pitchFamily="2" charset="0"/>
                        <a:ea typeface="Roboto Slab" pitchFamily="2" charset="0"/>
                        <a:cs typeface="Roboto Slab" pitchFamily="2" charset="0"/>
                      </a:endParaRPr>
                    </a:p>
                    <a:p>
                      <a:pPr marL="285750" indent="-285750" rtl="0" fontAlgn="base">
                        <a:lnSpc>
                          <a:spcPct val="150000"/>
                        </a:lnSpc>
                        <a:buFont typeface="Arial" panose="020B0604020202020204" pitchFamily="34" charset="0"/>
                        <a:buChar char="•"/>
                      </a:pPr>
                      <a:r>
                        <a:rPr lang="en-US" sz="1400" b="0" i="0" u="none" strike="noStrike" cap="none" dirty="0">
                          <a:solidFill>
                            <a:schemeClr val="dk1"/>
                          </a:solidFill>
                          <a:effectLst/>
                          <a:latin typeface="Roboto Slab" pitchFamily="2" charset="0"/>
                          <a:ea typeface="Roboto Slab" pitchFamily="2" charset="0"/>
                          <a:cs typeface="Roboto Slab" pitchFamily="2" charset="0"/>
                          <a:sym typeface="Arial"/>
                        </a:rPr>
                        <a:t>Max. </a:t>
                      </a:r>
                      <a:r>
                        <a:rPr lang="en-US" sz="1400" b="1" i="0" u="none" strike="noStrike" cap="none" dirty="0">
                          <a:solidFill>
                            <a:schemeClr val="dk1"/>
                          </a:solidFill>
                          <a:effectLst/>
                          <a:latin typeface="Roboto Slab" pitchFamily="2" charset="0"/>
                          <a:ea typeface="Roboto Slab" pitchFamily="2" charset="0"/>
                          <a:cs typeface="Roboto Slab" pitchFamily="2" charset="0"/>
                          <a:sym typeface="Arial"/>
                        </a:rPr>
                        <a:t>2 days </a:t>
                      </a:r>
                      <a:r>
                        <a:rPr lang="en-US" sz="1400" b="0" i="0" u="none" strike="noStrike" cap="none" dirty="0">
                          <a:solidFill>
                            <a:schemeClr val="dk1"/>
                          </a:solidFill>
                          <a:effectLst/>
                          <a:latin typeface="Roboto Slab" pitchFamily="2" charset="0"/>
                          <a:ea typeface="Roboto Slab" pitchFamily="2" charset="0"/>
                          <a:cs typeface="Roboto Slab" pitchFamily="2" charset="0"/>
                          <a:sym typeface="Arial"/>
                        </a:rPr>
                        <a:t>for non-green travel </a:t>
                      </a:r>
                    </a:p>
                    <a:p>
                      <a:pPr marL="285750" indent="-285750" rtl="0" fontAlgn="base">
                        <a:lnSpc>
                          <a:spcPct val="150000"/>
                        </a:lnSpc>
                        <a:buFont typeface="Arial" panose="020B0604020202020204" pitchFamily="34" charset="0"/>
                        <a:buChar char="•"/>
                      </a:pPr>
                      <a:r>
                        <a:rPr lang="en-US" sz="1400" b="0" i="0" u="none" strike="noStrike" cap="none" dirty="0">
                          <a:solidFill>
                            <a:schemeClr val="dk1"/>
                          </a:solidFill>
                          <a:effectLst/>
                          <a:latin typeface="Roboto Slab" pitchFamily="2" charset="0"/>
                          <a:ea typeface="Roboto Slab" pitchFamily="2" charset="0"/>
                          <a:cs typeface="Roboto Slab" pitchFamily="2" charset="0"/>
                          <a:sym typeface="Arial"/>
                        </a:rPr>
                        <a:t>Max. </a:t>
                      </a:r>
                      <a:r>
                        <a:rPr lang="en-US" sz="1400" b="1" i="0" u="none" strike="noStrike" cap="none" dirty="0">
                          <a:solidFill>
                            <a:schemeClr val="dk1"/>
                          </a:solidFill>
                          <a:effectLst/>
                          <a:latin typeface="Roboto Slab" pitchFamily="2" charset="0"/>
                          <a:ea typeface="Roboto Slab" pitchFamily="2" charset="0"/>
                          <a:cs typeface="Roboto Slab" pitchFamily="2" charset="0"/>
                          <a:sym typeface="Arial"/>
                        </a:rPr>
                        <a:t>6 days </a:t>
                      </a:r>
                      <a:r>
                        <a:rPr lang="en-US" sz="1400" b="0" i="0" u="none" strike="noStrike" cap="none" dirty="0">
                          <a:solidFill>
                            <a:schemeClr val="dk1"/>
                          </a:solidFill>
                          <a:effectLst/>
                          <a:latin typeface="Roboto Slab" pitchFamily="2" charset="0"/>
                          <a:ea typeface="Roboto Slab" pitchFamily="2" charset="0"/>
                          <a:cs typeface="Roboto Slab" pitchFamily="2" charset="0"/>
                          <a:sym typeface="Arial"/>
                        </a:rPr>
                        <a:t>for </a:t>
                      </a:r>
                      <a:r>
                        <a:rPr lang="en-US" sz="1400" b="1" i="0" u="none" strike="noStrike" cap="none" dirty="0">
                          <a:solidFill>
                            <a:schemeClr val="dk1"/>
                          </a:solidFill>
                          <a:effectLst/>
                          <a:latin typeface="Roboto Slab" pitchFamily="2" charset="0"/>
                          <a:ea typeface="Roboto Slab" pitchFamily="2" charset="0"/>
                          <a:cs typeface="Roboto Slab" pitchFamily="2" charset="0"/>
                          <a:sym typeface="Arial"/>
                        </a:rPr>
                        <a:t>green travel </a:t>
                      </a:r>
                      <a:br>
                        <a:rPr lang="en-US" sz="1400" b="0" i="0" u="none" strike="noStrike" cap="none" dirty="0">
                          <a:solidFill>
                            <a:schemeClr val="dk1"/>
                          </a:solidFill>
                          <a:effectLst/>
                          <a:latin typeface="Roboto Slab" pitchFamily="2" charset="0"/>
                          <a:ea typeface="Roboto Slab" pitchFamily="2" charset="0"/>
                          <a:cs typeface="Roboto Slab" pitchFamily="2" charset="0"/>
                          <a:sym typeface="Arial"/>
                        </a:rPr>
                      </a:br>
                      <a:endParaRPr lang="en-US" sz="1400" b="0" i="0" u="none" strike="noStrike" cap="none" dirty="0">
                        <a:solidFill>
                          <a:schemeClr val="dk1"/>
                        </a:solidFill>
                        <a:effectLst/>
                        <a:latin typeface="Roboto Slab" pitchFamily="2" charset="0"/>
                        <a:ea typeface="Roboto Slab" pitchFamily="2" charset="0"/>
                        <a:cs typeface="Roboto Slab" pitchFamily="2" charset="0"/>
                        <a:sym typeface="Arial"/>
                      </a:endParaRPr>
                    </a:p>
                    <a:p>
                      <a:pPr lvl="0" algn="l">
                        <a:buNone/>
                      </a:pPr>
                      <a:r>
                        <a:rPr lang="it-IT" sz="1600" b="0" i="0" u="none" strike="noStrike" noProof="0" dirty="0">
                          <a:latin typeface="Roboto Slab" pitchFamily="2" charset="0"/>
                          <a:ea typeface="Roboto Slab" pitchFamily="2" charset="0"/>
                          <a:cs typeface="Roboto Slab" pitchFamily="2" charset="0"/>
                        </a:rPr>
                        <a:t>TRAVEL DAYS ARE NOT PART OF THE PERIODO INDICATED IN THE TRAINEESHIP CERTIFICATE</a:t>
                      </a:r>
                      <a:endParaRPr lang="it-IT" b="0" dirty="0">
                        <a:latin typeface="Roboto Slab" pitchFamily="2" charset="0"/>
                        <a:ea typeface="Roboto Slab" pitchFamily="2" charset="0"/>
                        <a:cs typeface="Roboto Slab" pitchFamily="2" charset="0"/>
                      </a:endParaRPr>
                    </a:p>
                    <a:p>
                      <a:pPr lvl="0" algn="l">
                        <a:buNone/>
                      </a:pPr>
                      <a:endParaRPr lang="it-IT" sz="1600" b="0" i="0" u="none" strike="noStrike" noProof="0" dirty="0">
                        <a:latin typeface="Roboto Slab" pitchFamily="2" charset="0"/>
                        <a:ea typeface="Roboto Slab" pitchFamily="2" charset="0"/>
                        <a:cs typeface="Roboto Slab" pitchFamily="2" charset="0"/>
                      </a:endParaRPr>
                    </a:p>
                  </a:txBody>
                  <a:tcPr anchor="ctr">
                    <a:solidFill>
                      <a:srgbClr val="F0D5D1"/>
                    </a:solidFill>
                  </a:tcPr>
                </a:tc>
                <a:extLst>
                  <a:ext uri="{0D108BD9-81ED-4DB2-BD59-A6C34878D82A}">
                    <a16:rowId xmlns:a16="http://schemas.microsoft.com/office/drawing/2014/main" val="2983397553"/>
                  </a:ext>
                </a:extLst>
              </a:tr>
              <a:tr h="1446595">
                <a:tc>
                  <a:txBody>
                    <a:bodyPr/>
                    <a:lstStyle/>
                    <a:p>
                      <a:pPr algn="ctr"/>
                      <a:r>
                        <a:rPr lang="it-IT" sz="2000" b="1" dirty="0">
                          <a:latin typeface="Roboto Slab"/>
                        </a:rPr>
                        <a:t>TRAVEL GRANT</a:t>
                      </a:r>
                      <a:endParaRPr lang="it-IT" sz="1400" b="1" dirty="0">
                        <a:latin typeface="Roboto Slab"/>
                      </a:endParaRPr>
                    </a:p>
                  </a:txBody>
                  <a:tcPr anchor="ctr">
                    <a:solidFill>
                      <a:schemeClr val="accent2">
                        <a:lumMod val="20000"/>
                        <a:lumOff val="80000"/>
                      </a:schemeClr>
                    </a:solidFill>
                  </a:tcPr>
                </a:tc>
                <a:tc>
                  <a:txBody>
                    <a:bodyPr/>
                    <a:lstStyle/>
                    <a:p>
                      <a:pPr algn="l"/>
                      <a:r>
                        <a:rPr lang="it-IT" sz="1600" b="1" i="0" u="none" strike="noStrike" noProof="0" dirty="0">
                          <a:solidFill>
                            <a:srgbClr val="000000"/>
                          </a:solidFill>
                          <a:latin typeface="Roboto Slab" pitchFamily="2" charset="0"/>
                          <a:ea typeface="Roboto Slab" pitchFamily="2" charset="0"/>
                          <a:cs typeface="Roboto Slab" pitchFamily="2" charset="0"/>
                        </a:rPr>
                        <a:t>LUMP SUM BASED ON TRAVEL DISTANCES &gt; </a:t>
                      </a:r>
                      <a:r>
                        <a:rPr lang="en-GB" sz="1400" b="1" i="0" u="none" strike="noStrike" cap="none" dirty="0">
                          <a:solidFill>
                            <a:schemeClr val="dk1"/>
                          </a:solidFill>
                          <a:effectLst/>
                          <a:latin typeface="Roboto Slab" pitchFamily="2" charset="0"/>
                          <a:ea typeface="Roboto Slab" pitchFamily="2" charset="0"/>
                          <a:cs typeface="Roboto Slab" pitchFamily="2" charset="0"/>
                          <a:sym typeface="Arial"/>
                        </a:rPr>
                        <a:t>European Commission's distance calculator</a:t>
                      </a:r>
                      <a:endParaRPr lang="it-IT" sz="1600" b="1" i="0" u="none" strike="noStrike" noProof="0" dirty="0">
                        <a:solidFill>
                          <a:srgbClr val="000000"/>
                        </a:solidFill>
                        <a:latin typeface="Roboto Slab" pitchFamily="2" charset="0"/>
                        <a:ea typeface="Roboto Slab" pitchFamily="2" charset="0"/>
                        <a:cs typeface="Roboto Slab" pitchFamily="2" charset="0"/>
                      </a:endParaRPr>
                    </a:p>
                    <a:p>
                      <a:pPr lvl="0" algn="l">
                        <a:buNone/>
                      </a:pPr>
                      <a:endParaRPr lang="it-IT" sz="1600" b="1" i="0" u="none" strike="noStrike" noProof="0" dirty="0">
                        <a:solidFill>
                          <a:srgbClr val="000000"/>
                        </a:solidFill>
                        <a:latin typeface="Roboto Slab" pitchFamily="2" charset="0"/>
                        <a:ea typeface="Roboto Slab" pitchFamily="2" charset="0"/>
                        <a:cs typeface="Roboto Slab" pitchFamily="2" charset="0"/>
                      </a:endParaRPr>
                    </a:p>
                    <a:p>
                      <a:pPr lvl="0" algn="l">
                        <a:lnSpc>
                          <a:spcPct val="100000"/>
                        </a:lnSpc>
                        <a:spcBef>
                          <a:spcPts val="0"/>
                        </a:spcBef>
                        <a:spcAft>
                          <a:spcPts val="0"/>
                        </a:spcAft>
                        <a:buNone/>
                      </a:pPr>
                      <a:r>
                        <a:rPr lang="it-IT" sz="1600" b="1" i="0" u="none" strike="noStrike" noProof="0" dirty="0">
                          <a:solidFill>
                            <a:srgbClr val="000000"/>
                          </a:solidFill>
                          <a:latin typeface="Roboto Slab" pitchFamily="2" charset="0"/>
                          <a:ea typeface="Roboto Slab" pitchFamily="2" charset="0"/>
                          <a:cs typeface="Roboto Slab" pitchFamily="2" charset="0"/>
                        </a:rPr>
                        <a:t>ONLY 1 TRIP </a:t>
                      </a:r>
                      <a:endParaRPr lang="it-IT" sz="1600" b="0" i="0" u="none" strike="noStrike" noProof="0" dirty="0">
                        <a:solidFill>
                          <a:srgbClr val="000000"/>
                        </a:solidFill>
                        <a:latin typeface="Roboto Slab" pitchFamily="2" charset="0"/>
                        <a:ea typeface="Roboto Slab" pitchFamily="2" charset="0"/>
                        <a:cs typeface="Roboto Slab" pitchFamily="2" charset="0"/>
                      </a:endParaRPr>
                    </a:p>
                  </a:txBody>
                  <a:tcPr anchor="ctr">
                    <a:solidFill>
                      <a:schemeClr val="accent2">
                        <a:lumMod val="20000"/>
                        <a:lumOff val="80000"/>
                      </a:schemeClr>
                    </a:solidFill>
                  </a:tcPr>
                </a:tc>
                <a:extLst>
                  <a:ext uri="{0D108BD9-81ED-4DB2-BD59-A6C34878D82A}">
                    <a16:rowId xmlns:a16="http://schemas.microsoft.com/office/drawing/2014/main" val="893851701"/>
                  </a:ext>
                </a:extLst>
              </a:tr>
            </a:tbl>
          </a:graphicData>
        </a:graphic>
      </p:graphicFrame>
      <p:sp>
        <p:nvSpPr>
          <p:cNvPr id="3" name="Titolo 1">
            <a:extLst>
              <a:ext uri="{FF2B5EF4-FFF2-40B4-BE49-F238E27FC236}">
                <a16:creationId xmlns:a16="http://schemas.microsoft.com/office/drawing/2014/main" id="{0266B04C-8856-D58C-6426-C9B45AF03948}"/>
              </a:ext>
            </a:extLst>
          </p:cNvPr>
          <p:cNvSpPr>
            <a:spLocks noGrp="1"/>
          </p:cNvSpPr>
          <p:nvPr/>
        </p:nvSpPr>
        <p:spPr>
          <a:xfrm>
            <a:off x="614516" y="417867"/>
            <a:ext cx="10962968" cy="770348"/>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it-IT" sz="4400" b="1" dirty="0">
                <a:solidFill>
                  <a:srgbClr val="B2284B"/>
                </a:solidFill>
                <a:latin typeface="Roboto Slab"/>
                <a:ea typeface="Roboto Slab"/>
                <a:cs typeface="Roboto Slab"/>
              </a:rPr>
              <a:t>FINANCIAL CONTRIBUTIONS: ITEM D - UE</a:t>
            </a:r>
          </a:p>
        </p:txBody>
      </p:sp>
    </p:spTree>
    <p:extLst>
      <p:ext uri="{BB962C8B-B14F-4D97-AF65-F5344CB8AC3E}">
        <p14:creationId xmlns:p14="http://schemas.microsoft.com/office/powerpoint/2010/main" val="1398335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260921F9-079D-E5ED-A7E8-FB5CE3034F83}"/>
              </a:ext>
            </a:extLst>
          </p:cNvPr>
          <p:cNvSpPr>
            <a:spLocks noGrp="1"/>
          </p:cNvSpPr>
          <p:nvPr/>
        </p:nvSpPr>
        <p:spPr>
          <a:xfrm>
            <a:off x="614516" y="417867"/>
            <a:ext cx="10962968" cy="7703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RPr/>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it-IT" sz="3600" b="1">
                <a:solidFill>
                  <a:srgbClr val="B2284B"/>
                </a:solidFill>
                <a:latin typeface="Roboto Slab"/>
                <a:ea typeface="Roboto Slab"/>
                <a:cs typeface="Roboto Slab"/>
              </a:rPr>
              <a:t>FINANCIAL CONTRIBUTION – TRAVEL</a:t>
            </a:r>
          </a:p>
        </p:txBody>
      </p:sp>
      <p:sp>
        <p:nvSpPr>
          <p:cNvPr id="6" name="CasellaDiTesto 4">
            <a:extLst>
              <a:ext uri="{FF2B5EF4-FFF2-40B4-BE49-F238E27FC236}">
                <a16:creationId xmlns:a16="http://schemas.microsoft.com/office/drawing/2014/main" id="{B381CFBA-F264-0603-6C58-DEDE4F955E6D}"/>
              </a:ext>
            </a:extLst>
          </p:cNvPr>
          <p:cNvSpPr txBox="1"/>
          <p:nvPr/>
        </p:nvSpPr>
        <p:spPr>
          <a:xfrm>
            <a:off x="1119389" y="1683225"/>
            <a:ext cx="10103229" cy="2862322"/>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it-IT" sz="2400" b="1" dirty="0" err="1">
                <a:solidFill>
                  <a:srgbClr val="B2284B"/>
                </a:solidFill>
                <a:latin typeface="Roboto Slab"/>
                <a:ea typeface="Roboto Slab"/>
                <a:cs typeface="Roboto Slab"/>
              </a:rPr>
              <a:t>Flat</a:t>
            </a:r>
            <a:r>
              <a:rPr lang="it-IT" sz="2400" b="1" dirty="0">
                <a:solidFill>
                  <a:srgbClr val="B2284B"/>
                </a:solidFill>
                <a:latin typeface="Roboto Slab"/>
                <a:ea typeface="Roboto Slab"/>
                <a:cs typeface="Roboto Slab"/>
              </a:rPr>
              <a:t> rate </a:t>
            </a:r>
            <a:r>
              <a:rPr lang="it-IT" sz="2400" b="1" dirty="0" err="1">
                <a:solidFill>
                  <a:schemeClr val="tx1"/>
                </a:solidFill>
                <a:latin typeface="Roboto Slab"/>
                <a:ea typeface="Roboto Slab"/>
                <a:cs typeface="Roboto Slab"/>
              </a:rPr>
              <a:t>based</a:t>
            </a:r>
            <a:r>
              <a:rPr lang="it-IT" sz="2400" b="1" dirty="0">
                <a:solidFill>
                  <a:schemeClr val="tx1"/>
                </a:solidFill>
                <a:latin typeface="Roboto Slab"/>
                <a:ea typeface="Roboto Slab"/>
                <a:cs typeface="Roboto Slab"/>
              </a:rPr>
              <a:t> on the km </a:t>
            </a:r>
            <a:r>
              <a:rPr lang="it-IT" sz="2400" b="1" dirty="0" err="1">
                <a:solidFill>
                  <a:schemeClr val="tx1"/>
                </a:solidFill>
                <a:latin typeface="Roboto Slab"/>
                <a:ea typeface="Roboto Slab"/>
                <a:cs typeface="Roboto Slab"/>
              </a:rPr>
              <a:t>distance</a:t>
            </a:r>
            <a:r>
              <a:rPr lang="it-IT" sz="2400" b="1" dirty="0">
                <a:solidFill>
                  <a:schemeClr val="tx1"/>
                </a:solidFill>
                <a:latin typeface="Roboto Slab"/>
                <a:ea typeface="Roboto Slab"/>
                <a:cs typeface="Roboto Slab"/>
              </a:rPr>
              <a:t>. No </a:t>
            </a:r>
            <a:r>
              <a:rPr lang="it-IT" sz="2400" b="1" dirty="0" err="1">
                <a:solidFill>
                  <a:schemeClr val="tx1"/>
                </a:solidFill>
                <a:latin typeface="Roboto Slab"/>
                <a:ea typeface="Roboto Slab"/>
                <a:cs typeface="Roboto Slab"/>
              </a:rPr>
              <a:t>need</a:t>
            </a:r>
            <a:r>
              <a:rPr lang="it-IT" sz="2400" b="1" dirty="0">
                <a:solidFill>
                  <a:schemeClr val="tx1"/>
                </a:solidFill>
                <a:latin typeface="Roboto Slab"/>
                <a:ea typeface="Roboto Slab"/>
                <a:cs typeface="Roboto Slab"/>
              </a:rPr>
              <a:t> to </a:t>
            </a:r>
            <a:r>
              <a:rPr lang="it-IT" sz="2400" b="1" dirty="0" err="1">
                <a:solidFill>
                  <a:schemeClr val="tx1"/>
                </a:solidFill>
                <a:latin typeface="Roboto Slab"/>
                <a:ea typeface="Roboto Slab"/>
                <a:cs typeface="Roboto Slab"/>
              </a:rPr>
              <a:t>send</a:t>
            </a:r>
            <a:r>
              <a:rPr lang="it-IT" sz="2400" b="1" dirty="0">
                <a:solidFill>
                  <a:schemeClr val="tx1"/>
                </a:solidFill>
                <a:latin typeface="Roboto Slab"/>
                <a:ea typeface="Roboto Slab"/>
                <a:cs typeface="Roboto Slab"/>
              </a:rPr>
              <a:t> travel tickets</a:t>
            </a:r>
          </a:p>
          <a:p>
            <a:endParaRPr lang="it-IT" sz="2400" b="1" dirty="0">
              <a:solidFill>
                <a:schemeClr val="tx1"/>
              </a:solidFill>
              <a:latin typeface="Roboto Slab"/>
              <a:ea typeface="Roboto Slab"/>
              <a:cs typeface="Roboto Slab"/>
            </a:endParaRPr>
          </a:p>
          <a:p>
            <a:pPr>
              <a:lnSpc>
                <a:spcPct val="150000"/>
              </a:lnSpc>
            </a:pPr>
            <a:r>
              <a:rPr lang="it-IT" sz="2400" b="1" dirty="0">
                <a:latin typeface="Roboto Slab"/>
                <a:ea typeface="Roboto Slab"/>
                <a:cs typeface="Roboto Slab"/>
              </a:rPr>
              <a:t>The </a:t>
            </a:r>
            <a:r>
              <a:rPr lang="it-IT" sz="2400" b="1" dirty="0">
                <a:latin typeface="Roboto Slab"/>
                <a:ea typeface="Roboto Slab"/>
                <a:cs typeface="Roboto Slab"/>
                <a:hlinkClick r:id="rId2"/>
              </a:rPr>
              <a:t>Distance </a:t>
            </a:r>
            <a:r>
              <a:rPr lang="it-IT" sz="2400" b="1" dirty="0" err="1">
                <a:latin typeface="Roboto Slab"/>
                <a:ea typeface="Roboto Slab"/>
                <a:cs typeface="Roboto Slab"/>
                <a:hlinkClick r:id="rId2"/>
              </a:rPr>
              <a:t>calculator</a:t>
            </a:r>
            <a:r>
              <a:rPr lang="it-IT" sz="2400" b="1" dirty="0">
                <a:latin typeface="Roboto Slab"/>
                <a:ea typeface="Roboto Slab"/>
                <a:cs typeface="Roboto Slab"/>
              </a:rPr>
              <a:t> </a:t>
            </a:r>
            <a:r>
              <a:rPr lang="it-IT" sz="2400" b="1" dirty="0" err="1">
                <a:latin typeface="Roboto Slab"/>
                <a:ea typeface="Roboto Slab"/>
                <a:cs typeface="Roboto Slab"/>
              </a:rPr>
              <a:t>is</a:t>
            </a:r>
            <a:r>
              <a:rPr lang="it-IT" sz="2400" b="1" dirty="0">
                <a:latin typeface="Roboto Slab"/>
                <a:ea typeface="Roboto Slab"/>
                <a:cs typeface="Roboto Slab"/>
              </a:rPr>
              <a:t> </a:t>
            </a:r>
            <a:r>
              <a:rPr lang="it-IT" sz="2400" b="1" dirty="0" err="1">
                <a:latin typeface="Roboto Slab"/>
                <a:ea typeface="Roboto Slab"/>
                <a:cs typeface="Roboto Slab"/>
              </a:rPr>
              <a:t>provided</a:t>
            </a:r>
            <a:r>
              <a:rPr lang="it-IT" sz="2400" b="1" dirty="0">
                <a:latin typeface="Roboto Slab"/>
                <a:ea typeface="Roboto Slab"/>
                <a:cs typeface="Roboto Slab"/>
              </a:rPr>
              <a:t> by the </a:t>
            </a:r>
            <a:r>
              <a:rPr lang="it-IT" sz="2400" b="1" dirty="0" err="1">
                <a:latin typeface="Roboto Slab"/>
                <a:ea typeface="Roboto Slab"/>
                <a:cs typeface="Roboto Slab"/>
              </a:rPr>
              <a:t>European</a:t>
            </a:r>
            <a:r>
              <a:rPr lang="it-IT" sz="2400" b="1" dirty="0">
                <a:latin typeface="Roboto Slab"/>
                <a:ea typeface="Roboto Slab"/>
                <a:cs typeface="Roboto Slab"/>
              </a:rPr>
              <a:t> Commission </a:t>
            </a:r>
            <a:br>
              <a:rPr lang="it-IT" sz="2400" b="1" dirty="0">
                <a:latin typeface="Roboto Slab"/>
                <a:ea typeface="Roboto Slab"/>
                <a:cs typeface="Roboto Slab"/>
              </a:rPr>
            </a:br>
            <a:r>
              <a:rPr lang="it-IT" sz="2400" b="1" dirty="0">
                <a:latin typeface="Roboto Slab"/>
                <a:ea typeface="Roboto Slab"/>
                <a:cs typeface="Roboto Slab"/>
              </a:rPr>
              <a:t>&gt; Distance </a:t>
            </a:r>
            <a:r>
              <a:rPr lang="it-IT" sz="2400" b="1" dirty="0" err="1">
                <a:latin typeface="Roboto Slab"/>
                <a:ea typeface="Roboto Slab"/>
                <a:cs typeface="Roboto Slab"/>
              </a:rPr>
              <a:t>between</a:t>
            </a:r>
            <a:r>
              <a:rPr lang="it-IT" sz="2400" b="1" dirty="0">
                <a:latin typeface="Roboto Slab"/>
                <a:ea typeface="Roboto Slab"/>
                <a:cs typeface="Roboto Slab"/>
              </a:rPr>
              <a:t> Pavia and the location of the </a:t>
            </a:r>
            <a:r>
              <a:rPr lang="it-IT" sz="2400" b="1" dirty="0" err="1">
                <a:latin typeface="Roboto Slab"/>
                <a:ea typeface="Roboto Slab"/>
                <a:cs typeface="Roboto Slab"/>
              </a:rPr>
              <a:t>host</a:t>
            </a:r>
            <a:r>
              <a:rPr lang="it-IT" sz="2400" b="1" dirty="0">
                <a:latin typeface="Roboto Slab"/>
                <a:ea typeface="Roboto Slab"/>
                <a:cs typeface="Roboto Slab"/>
              </a:rPr>
              <a:t> </a:t>
            </a:r>
            <a:r>
              <a:rPr lang="it-IT" sz="2400" b="1" dirty="0" err="1">
                <a:latin typeface="Roboto Slab"/>
                <a:ea typeface="Roboto Slab"/>
                <a:cs typeface="Roboto Slab"/>
              </a:rPr>
              <a:t>instituion</a:t>
            </a:r>
            <a:r>
              <a:rPr lang="it-IT" sz="2400" b="1" dirty="0">
                <a:latin typeface="Roboto Slab"/>
                <a:ea typeface="Roboto Slab"/>
                <a:cs typeface="Roboto Slab"/>
              </a:rPr>
              <a:t>.</a:t>
            </a:r>
            <a:br>
              <a:rPr lang="it-IT" sz="2400" b="1" dirty="0">
                <a:latin typeface="Roboto Slab"/>
                <a:ea typeface="Roboto Slab"/>
                <a:cs typeface="Roboto Slab"/>
              </a:rPr>
            </a:br>
            <a:endParaRPr lang="it-IT" sz="2400" b="1" dirty="0">
              <a:solidFill>
                <a:schemeClr val="tx1"/>
              </a:solidFill>
              <a:latin typeface="Roboto Slab"/>
              <a:ea typeface="Roboto Slab"/>
              <a:cs typeface="Roboto Slab"/>
            </a:endParaRPr>
          </a:p>
          <a:p>
            <a:endParaRPr lang="it-IT" sz="2400" b="1" dirty="0">
              <a:solidFill>
                <a:schemeClr val="tx1"/>
              </a:solidFill>
              <a:latin typeface="Roboto Slab"/>
              <a:ea typeface="Roboto Slab"/>
              <a:cs typeface="Roboto Slab"/>
            </a:endParaRPr>
          </a:p>
        </p:txBody>
      </p:sp>
    </p:spTree>
    <p:extLst>
      <p:ext uri="{BB962C8B-B14F-4D97-AF65-F5344CB8AC3E}">
        <p14:creationId xmlns:p14="http://schemas.microsoft.com/office/powerpoint/2010/main" val="24258149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DD7D1B26-F5A6-51F1-79A1-39FC3A0794F8}"/>
              </a:ext>
            </a:extLst>
          </p:cNvPr>
          <p:cNvSpPr>
            <a:spLocks noGrp="1"/>
          </p:cNvSpPr>
          <p:nvPr/>
        </p:nvSpPr>
        <p:spPr>
          <a:xfrm>
            <a:off x="614516" y="417867"/>
            <a:ext cx="10962968" cy="770348"/>
          </a:xfrm>
          <a:prstGeom prst="rect">
            <a:avLst/>
          </a:prstGeom>
          <a:noFill/>
          <a:ln>
            <a:noFill/>
          </a:ln>
        </p:spPr>
        <p:txBody>
          <a:bodyPr spcFirstLastPara="1" wrap="square" lIns="91425" tIns="45700" rIns="91425" bIns="45700" anchor="t" anchorCtr="0">
            <a:normAutofit fontScale="85000" lnSpcReduction="1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it-IT" sz="4400" b="1" dirty="0">
                <a:solidFill>
                  <a:srgbClr val="B2284B"/>
                </a:solidFill>
                <a:latin typeface="Roboto Slab"/>
                <a:ea typeface="Roboto Slab"/>
                <a:cs typeface="Roboto Slab"/>
              </a:rPr>
              <a:t>FINANCIAL CONTRIBUTION - TRAVEL GRANT</a:t>
            </a:r>
          </a:p>
        </p:txBody>
      </p:sp>
      <p:pic>
        <p:nvPicPr>
          <p:cNvPr id="2" name="Immagine 1" descr="Immagine che contiene testo, schermata, Carattere, numero&#10;&#10;Descrizione generata automaticamente">
            <a:extLst>
              <a:ext uri="{FF2B5EF4-FFF2-40B4-BE49-F238E27FC236}">
                <a16:creationId xmlns:a16="http://schemas.microsoft.com/office/drawing/2014/main" id="{EFB05358-9DAD-7351-45A1-9859F36F1B34}"/>
              </a:ext>
            </a:extLst>
          </p:cNvPr>
          <p:cNvPicPr>
            <a:picLocks noChangeAspect="1"/>
          </p:cNvPicPr>
          <p:nvPr/>
        </p:nvPicPr>
        <p:blipFill>
          <a:blip r:embed="rId3"/>
          <a:stretch>
            <a:fillRect/>
          </a:stretch>
        </p:blipFill>
        <p:spPr>
          <a:xfrm>
            <a:off x="1624732" y="1498072"/>
            <a:ext cx="8928159" cy="2493392"/>
          </a:xfrm>
          <a:prstGeom prst="rect">
            <a:avLst/>
          </a:prstGeom>
        </p:spPr>
      </p:pic>
      <p:sp>
        <p:nvSpPr>
          <p:cNvPr id="5" name="CasellaDiTesto 4">
            <a:extLst>
              <a:ext uri="{FF2B5EF4-FFF2-40B4-BE49-F238E27FC236}">
                <a16:creationId xmlns:a16="http://schemas.microsoft.com/office/drawing/2014/main" id="{BCE613C3-1838-C168-6A08-BDFCC46A34CC}"/>
              </a:ext>
            </a:extLst>
          </p:cNvPr>
          <p:cNvSpPr txBox="1"/>
          <p:nvPr/>
        </p:nvSpPr>
        <p:spPr>
          <a:xfrm>
            <a:off x="1756027" y="4301321"/>
            <a:ext cx="8928159" cy="2225674"/>
          </a:xfrm>
          <a:prstGeom prst="rect">
            <a:avLst/>
          </a:prstGeom>
          <a:noFill/>
        </p:spPr>
        <p:txBody>
          <a:bodyPr wrap="square">
            <a:spAutoFit/>
          </a:bodyPr>
          <a:lstStyle/>
          <a:p>
            <a:pPr>
              <a:lnSpc>
                <a:spcPct val="150000"/>
              </a:lnSpc>
            </a:pPr>
            <a:r>
              <a:rPr lang="it-IT" sz="2000" b="1" dirty="0">
                <a:solidFill>
                  <a:schemeClr val="tx1"/>
                </a:solidFill>
                <a:latin typeface="Roboto Slab"/>
                <a:ea typeface="Roboto Slab"/>
                <a:cs typeface="Roboto Slab"/>
              </a:rPr>
              <a:t>Green travel / </a:t>
            </a:r>
            <a:r>
              <a:rPr lang="it-IT" sz="2000" b="1" dirty="0" err="1">
                <a:solidFill>
                  <a:schemeClr val="tx1"/>
                </a:solidFill>
                <a:latin typeface="Roboto Slab"/>
                <a:ea typeface="Roboto Slab"/>
                <a:cs typeface="Roboto Slab"/>
              </a:rPr>
              <a:t>sustainable</a:t>
            </a:r>
            <a:r>
              <a:rPr lang="it-IT" sz="2000" b="1" dirty="0">
                <a:solidFill>
                  <a:schemeClr val="tx1"/>
                </a:solidFill>
                <a:latin typeface="Roboto Slab"/>
                <a:ea typeface="Roboto Slab"/>
                <a:cs typeface="Roboto Slab"/>
              </a:rPr>
              <a:t> travel: </a:t>
            </a:r>
            <a:r>
              <a:rPr lang="it-IT" sz="2000" b="1" dirty="0" err="1">
                <a:latin typeface="Roboto Slab"/>
                <a:ea typeface="Roboto Slab"/>
                <a:cs typeface="Roboto Slab"/>
              </a:rPr>
              <a:t>main</a:t>
            </a:r>
            <a:r>
              <a:rPr lang="it-IT" sz="2000" b="1" dirty="0">
                <a:latin typeface="Roboto Slab"/>
                <a:ea typeface="Roboto Slab"/>
                <a:cs typeface="Roboto Slab"/>
              </a:rPr>
              <a:t> part of the trip </a:t>
            </a:r>
            <a:r>
              <a:rPr lang="it-IT" sz="2000" b="1" dirty="0" err="1">
                <a:latin typeface="Roboto Slab"/>
                <a:ea typeface="Roboto Slab"/>
                <a:cs typeface="Roboto Slab"/>
              </a:rPr>
              <a:t>done</a:t>
            </a:r>
            <a:r>
              <a:rPr lang="it-IT" sz="2000" b="1" dirty="0">
                <a:latin typeface="Roboto Slab"/>
                <a:ea typeface="Roboto Slab"/>
                <a:cs typeface="Roboto Slab"/>
              </a:rPr>
              <a:t> by GREEN </a:t>
            </a:r>
            <a:r>
              <a:rPr lang="it-IT" sz="2000" b="1" dirty="0" err="1">
                <a:latin typeface="Roboto Slab"/>
                <a:ea typeface="Roboto Slab"/>
                <a:cs typeface="Roboto Slab"/>
              </a:rPr>
              <a:t>means</a:t>
            </a:r>
            <a:r>
              <a:rPr lang="it-IT" sz="2000" b="1" dirty="0">
                <a:latin typeface="Roboto Slab"/>
                <a:ea typeface="Roboto Slab"/>
                <a:cs typeface="Roboto Slab"/>
              </a:rPr>
              <a:t> of </a:t>
            </a:r>
            <a:r>
              <a:rPr lang="it-IT" sz="2000" b="1" dirty="0" err="1">
                <a:latin typeface="Roboto Slab"/>
                <a:ea typeface="Roboto Slab"/>
                <a:cs typeface="Roboto Slab"/>
              </a:rPr>
              <a:t>transport</a:t>
            </a:r>
            <a:r>
              <a:rPr lang="it-IT" sz="2000" b="1" dirty="0">
                <a:latin typeface="Roboto Slab"/>
                <a:ea typeface="Roboto Slab"/>
                <a:cs typeface="Roboto Slab"/>
              </a:rPr>
              <a:t> (</a:t>
            </a:r>
            <a:r>
              <a:rPr lang="it-IT" sz="2000" b="1" dirty="0" err="1">
                <a:latin typeface="Roboto Slab"/>
                <a:ea typeface="Roboto Slab"/>
                <a:cs typeface="Roboto Slab"/>
              </a:rPr>
              <a:t>train</a:t>
            </a:r>
            <a:r>
              <a:rPr lang="it-IT" sz="2000" b="1" dirty="0">
                <a:latin typeface="Roboto Slab"/>
                <a:ea typeface="Roboto Slab"/>
                <a:cs typeface="Roboto Slab"/>
              </a:rPr>
              <a:t>, bus). </a:t>
            </a:r>
            <a:r>
              <a:rPr lang="en-US" sz="2000" dirty="0">
                <a:solidFill>
                  <a:schemeClr val="tx1"/>
                </a:solidFill>
                <a:latin typeface="Roboto Slab"/>
                <a:ea typeface="Roboto Slab"/>
                <a:cs typeface="Roboto Slab"/>
              </a:rPr>
              <a:t>You are required to provide tickets or proof of travel for one journey only</a:t>
            </a:r>
            <a:r>
              <a:rPr lang="it-IT" sz="2000" dirty="0">
                <a:solidFill>
                  <a:schemeClr val="tx1"/>
                </a:solidFill>
                <a:latin typeface="Roboto Slab"/>
                <a:ea typeface="Roboto Slab"/>
                <a:cs typeface="Roboto Slab"/>
              </a:rPr>
              <a:t> </a:t>
            </a:r>
            <a:r>
              <a:rPr lang="en-US" sz="2000" dirty="0">
                <a:solidFill>
                  <a:schemeClr val="tx1"/>
                </a:solidFill>
                <a:latin typeface="Roboto Slab"/>
                <a:ea typeface="Roboto Slab"/>
                <a:cs typeface="Roboto Slab"/>
              </a:rPr>
              <a:t>(to or from)</a:t>
            </a:r>
          </a:p>
          <a:p>
            <a:pPr>
              <a:lnSpc>
                <a:spcPct val="150000"/>
              </a:lnSpc>
            </a:pPr>
            <a:endParaRPr lang="it-IT" sz="2000" b="1" dirty="0"/>
          </a:p>
          <a:p>
            <a:pPr>
              <a:lnSpc>
                <a:spcPct val="150000"/>
              </a:lnSpc>
            </a:pPr>
            <a:endParaRPr lang="en-US" sz="1400" dirty="0">
              <a:solidFill>
                <a:schemeClr val="tx1"/>
              </a:solidFill>
              <a:latin typeface="Roboto Slab"/>
              <a:ea typeface="Roboto Slab"/>
              <a:cs typeface="Roboto Slab"/>
            </a:endParaRPr>
          </a:p>
        </p:txBody>
      </p:sp>
    </p:spTree>
    <p:extLst>
      <p:ext uri="{BB962C8B-B14F-4D97-AF65-F5344CB8AC3E}">
        <p14:creationId xmlns:p14="http://schemas.microsoft.com/office/powerpoint/2010/main" val="18874329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815CD-C9AA-A385-1735-9C60BD972821}"/>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19DF027F-B957-1757-DB52-0996E9BBD21B}"/>
              </a:ext>
            </a:extLst>
          </p:cNvPr>
          <p:cNvSpPr txBox="1"/>
          <p:nvPr/>
        </p:nvSpPr>
        <p:spPr>
          <a:xfrm>
            <a:off x="882049" y="1234929"/>
            <a:ext cx="10082125" cy="4461734"/>
          </a:xfrm>
          <a:prstGeom prst="rect">
            <a:avLst/>
          </a:prstGeom>
          <a:noFill/>
        </p:spPr>
        <p:txBody>
          <a:bodyPr wrap="square">
            <a:spAutoFit/>
          </a:bodyPr>
          <a:lstStyle/>
          <a:p>
            <a:pPr algn="just" rtl="0" fontAlgn="base">
              <a:lnSpc>
                <a:spcPct val="150000"/>
              </a:lnSpc>
              <a:buNone/>
            </a:pPr>
            <a:r>
              <a:rPr lang="en-US" sz="2400" b="1" dirty="0">
                <a:solidFill>
                  <a:schemeClr val="tx1"/>
                </a:solidFill>
                <a:latin typeface="Roboto Slab" pitchFamily="2" charset="0"/>
                <a:ea typeface="Roboto Slab" pitchFamily="2" charset="0"/>
                <a:cs typeface="Roboto Slab" pitchFamily="2" charset="0"/>
              </a:rPr>
              <a:t>ISEE CONTRIBUTION</a:t>
            </a:r>
            <a:r>
              <a:rPr lang="en-US" sz="2400" dirty="0">
                <a:solidFill>
                  <a:schemeClr val="tx1"/>
                </a:solidFill>
                <a:latin typeface="Roboto Slab" pitchFamily="2" charset="0"/>
                <a:ea typeface="Roboto Slab" pitchFamily="2" charset="0"/>
                <a:cs typeface="Roboto Slab" pitchFamily="2" charset="0"/>
              </a:rPr>
              <a:t>: </a:t>
            </a:r>
            <a:r>
              <a:rPr lang="en-US" sz="2400" i="0" dirty="0">
                <a:solidFill>
                  <a:schemeClr val="tx1"/>
                </a:solidFill>
                <a:effectLst/>
                <a:latin typeface="Roboto Slab" pitchFamily="2" charset="0"/>
                <a:ea typeface="Roboto Slab" pitchFamily="2" charset="0"/>
                <a:cs typeface="Roboto Slab" pitchFamily="2" charset="0"/>
              </a:rPr>
              <a:t>Monthly contribution based on personal financial situation (ISEE), is currently NOT available and can only be awarded after the University of Pavia has received the funds from the Ministry of University and Research (MUR). </a:t>
            </a:r>
          </a:p>
          <a:p>
            <a:pPr algn="just" rtl="0" fontAlgn="base">
              <a:lnSpc>
                <a:spcPct val="150000"/>
              </a:lnSpc>
              <a:buNone/>
            </a:pPr>
            <a:r>
              <a:rPr lang="en-US" sz="2400" b="0" i="0" dirty="0">
                <a:solidFill>
                  <a:srgbClr val="000000"/>
                </a:solidFill>
                <a:effectLst/>
                <a:latin typeface="Roboto Slab" pitchFamily="2" charset="0"/>
                <a:ea typeface="Roboto Slab" pitchFamily="2" charset="0"/>
                <a:cs typeface="Roboto Slab" pitchFamily="2" charset="0"/>
              </a:rPr>
              <a:t> </a:t>
            </a:r>
          </a:p>
          <a:p>
            <a:pPr algn="just" rtl="0" fontAlgn="base">
              <a:lnSpc>
                <a:spcPct val="150000"/>
              </a:lnSpc>
            </a:pPr>
            <a:r>
              <a:rPr lang="en-US" sz="2400" b="0" i="0" dirty="0">
                <a:solidFill>
                  <a:srgbClr val="000000"/>
                </a:solidFill>
                <a:effectLst/>
                <a:latin typeface="Roboto Slab" pitchFamily="2" charset="0"/>
                <a:ea typeface="Roboto Slab" pitchFamily="2" charset="0"/>
                <a:cs typeface="Roboto Slab" pitchFamily="2" charset="0"/>
              </a:rPr>
              <a:t>Moreover, the contribution amounts published in Annex I of the Call are INDICATIVE. The amounts may be adjusted based on any new ministerial or university regulations. </a:t>
            </a:r>
          </a:p>
        </p:txBody>
      </p:sp>
      <p:sp>
        <p:nvSpPr>
          <p:cNvPr id="4" name="Titolo 1">
            <a:extLst>
              <a:ext uri="{FF2B5EF4-FFF2-40B4-BE49-F238E27FC236}">
                <a16:creationId xmlns:a16="http://schemas.microsoft.com/office/drawing/2014/main" id="{4817525F-E910-A1A1-28F3-950B84150235}"/>
              </a:ext>
            </a:extLst>
          </p:cNvPr>
          <p:cNvSpPr>
            <a:spLocks noGrp="1"/>
          </p:cNvSpPr>
          <p:nvPr/>
        </p:nvSpPr>
        <p:spPr>
          <a:xfrm>
            <a:off x="92546" y="365626"/>
            <a:ext cx="11574290" cy="77034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it-IT" sz="3600" b="1" dirty="0">
                <a:solidFill>
                  <a:srgbClr val="B2284B"/>
                </a:solidFill>
                <a:latin typeface="Roboto Slab"/>
                <a:ea typeface="Roboto Slab"/>
                <a:cs typeface="Roboto Slab"/>
              </a:rPr>
              <a:t>FINANCIAL CONTRIBUTIONS </a:t>
            </a:r>
            <a:r>
              <a:rPr lang="it-IT" sz="3600" b="1" dirty="0" err="1">
                <a:solidFill>
                  <a:srgbClr val="B2284B"/>
                </a:solidFill>
                <a:latin typeface="Roboto Slab"/>
                <a:ea typeface="Roboto Slab"/>
                <a:cs typeface="Roboto Slab"/>
              </a:rPr>
              <a:t>based</a:t>
            </a:r>
            <a:r>
              <a:rPr lang="it-IT" sz="3600" b="1" dirty="0">
                <a:solidFill>
                  <a:srgbClr val="B2284B"/>
                </a:solidFill>
                <a:latin typeface="Roboto Slab"/>
                <a:ea typeface="Roboto Slab"/>
                <a:cs typeface="Roboto Slab"/>
              </a:rPr>
              <a:t> on ISEE</a:t>
            </a:r>
            <a:endParaRPr lang="en-US" sz="3600" dirty="0"/>
          </a:p>
        </p:txBody>
      </p:sp>
    </p:spTree>
    <p:extLst>
      <p:ext uri="{BB962C8B-B14F-4D97-AF65-F5344CB8AC3E}">
        <p14:creationId xmlns:p14="http://schemas.microsoft.com/office/powerpoint/2010/main" val="2927017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4"/>
          <p:cNvSpPr txBox="1"/>
          <p:nvPr/>
        </p:nvSpPr>
        <p:spPr>
          <a:xfrm>
            <a:off x="1056953" y="455082"/>
            <a:ext cx="10628700" cy="769401"/>
          </a:xfrm>
          <a:prstGeom prst="rect">
            <a:avLst/>
          </a:prstGeom>
          <a:noFill/>
          <a:ln>
            <a:noFill/>
          </a:ln>
        </p:spPr>
        <p:txBody>
          <a:bodyPr spcFirstLastPara="1" wrap="square" lIns="91425" tIns="45700" rIns="91425" bIns="45700" anchor="t" anchorCtr="0">
            <a:spAutoFit/>
          </a:bodyPr>
          <a:lstStyle/>
          <a:p>
            <a:pPr algn="ctr">
              <a:buSzPts val="3600"/>
            </a:pPr>
            <a:r>
              <a:rPr lang="en-US" sz="4400" b="1" i="0" u="none" strike="noStrike" cap="none">
                <a:solidFill>
                  <a:srgbClr val="B2284B"/>
                </a:solidFill>
                <a:latin typeface="Roboto Slab"/>
                <a:ea typeface="Roboto Slab"/>
                <a:cs typeface="Roboto Slab"/>
                <a:sym typeface="Roboto Slab"/>
              </a:rPr>
              <a:t>WHAT’S ON </a:t>
            </a:r>
            <a:r>
              <a:rPr lang="en-US" sz="4400" b="1">
                <a:solidFill>
                  <a:srgbClr val="B2284B"/>
                </a:solidFill>
                <a:latin typeface="Roboto Slab"/>
                <a:ea typeface="Roboto Slab"/>
                <a:cs typeface="Roboto Slab"/>
                <a:sym typeface="Roboto Slab"/>
              </a:rPr>
              <a:t>THE AGENDA</a:t>
            </a:r>
            <a:r>
              <a:rPr lang="en-US" sz="4400" b="1" i="0" u="none" strike="noStrike" cap="none">
                <a:solidFill>
                  <a:srgbClr val="B2284B"/>
                </a:solidFill>
                <a:latin typeface="Roboto Slab"/>
                <a:ea typeface="Roboto Slab"/>
                <a:cs typeface="Roboto Slab"/>
                <a:sym typeface="Roboto Slab"/>
              </a:rPr>
              <a:t> TODAY…</a:t>
            </a:r>
          </a:p>
        </p:txBody>
      </p:sp>
      <p:sp>
        <p:nvSpPr>
          <p:cNvPr id="106" name="Google Shape;106;p14"/>
          <p:cNvSpPr txBox="1"/>
          <p:nvPr/>
        </p:nvSpPr>
        <p:spPr>
          <a:xfrm>
            <a:off x="1715416" y="1340162"/>
            <a:ext cx="9623143" cy="5078273"/>
          </a:xfrm>
          <a:prstGeom prst="rect">
            <a:avLst/>
          </a:prstGeom>
          <a:noFill/>
          <a:ln>
            <a:noFill/>
          </a:ln>
        </p:spPr>
        <p:txBody>
          <a:bodyPr spcFirstLastPara="1" wrap="square" lIns="91425" tIns="45700" rIns="91425" bIns="45700" anchor="t" anchorCtr="0">
            <a:spAutoFit/>
          </a:bodyPr>
          <a:lstStyle/>
          <a:p>
            <a:pPr marL="6350" lvl="3" algn="ctr">
              <a:lnSpc>
                <a:spcPct val="150000"/>
              </a:lnSpc>
              <a:buClr>
                <a:schemeClr val="dk1"/>
              </a:buClr>
              <a:buSzPts val="2300"/>
            </a:pPr>
            <a:r>
              <a:rPr lang="it-IT" sz="2800" b="1" dirty="0" err="1">
                <a:solidFill>
                  <a:schemeClr val="dk1"/>
                </a:solidFill>
                <a:latin typeface="Roboto Slab"/>
                <a:ea typeface="Roboto Slab"/>
                <a:cs typeface="Roboto Slab"/>
              </a:rPr>
              <a:t>Before</a:t>
            </a:r>
            <a:r>
              <a:rPr lang="it-IT" sz="3000" b="1" dirty="0">
                <a:solidFill>
                  <a:schemeClr val="dk1"/>
                </a:solidFill>
                <a:latin typeface="Roboto Slab"/>
                <a:ea typeface="Roboto Slab"/>
                <a:cs typeface="Roboto Slab"/>
              </a:rPr>
              <a:t> </a:t>
            </a:r>
            <a:r>
              <a:rPr lang="it-IT" sz="3000" b="1" dirty="0" err="1">
                <a:solidFill>
                  <a:schemeClr val="dk1"/>
                </a:solidFill>
                <a:latin typeface="Roboto Slab"/>
                <a:ea typeface="Roboto Slab"/>
                <a:cs typeface="Roboto Slab"/>
              </a:rPr>
              <a:t>departure</a:t>
            </a:r>
            <a:endParaRPr lang="it-IT" sz="3000" b="1" dirty="0">
              <a:solidFill>
                <a:schemeClr val="dk1"/>
              </a:solidFill>
              <a:latin typeface="Roboto Slab"/>
              <a:ea typeface="Roboto Slab"/>
              <a:cs typeface="Roboto Slab"/>
            </a:endParaRPr>
          </a:p>
          <a:p>
            <a:pPr marL="349250" indent="-342900">
              <a:lnSpc>
                <a:spcPct val="150000"/>
              </a:lnSpc>
              <a:buClr>
                <a:srgbClr val="C00000"/>
              </a:buClr>
              <a:buSzPts val="2300"/>
              <a:buFont typeface="Arial" panose="020B0604020202020204" pitchFamily="34" charset="0"/>
              <a:buChar char="•"/>
            </a:pPr>
            <a:r>
              <a:rPr lang="it-IT" sz="2600" dirty="0">
                <a:solidFill>
                  <a:schemeClr val="dk1"/>
                </a:solidFill>
                <a:latin typeface="Roboto Slab"/>
                <a:ea typeface="Roboto Slab"/>
                <a:cs typeface="Roboto Slab"/>
              </a:rPr>
              <a:t>Checking entry rules: Visa?</a:t>
            </a:r>
            <a:endParaRPr lang="it-IT" sz="2600" dirty="0">
              <a:solidFill>
                <a:schemeClr val="dk1"/>
              </a:solidFill>
              <a:latin typeface="Roboto Slab"/>
              <a:ea typeface="Roboto Slab"/>
              <a:cs typeface="Roboto Slab"/>
              <a:sym typeface="Roboto Slab"/>
            </a:endParaRPr>
          </a:p>
          <a:p>
            <a:pPr marL="349250" marR="0" lvl="0" indent="-342900" algn="l" rtl="0">
              <a:lnSpc>
                <a:spcPct val="150000"/>
              </a:lnSpc>
              <a:spcBef>
                <a:spcPts val="0"/>
              </a:spcBef>
              <a:spcAft>
                <a:spcPts val="0"/>
              </a:spcAft>
              <a:buClr>
                <a:srgbClr val="C00000"/>
              </a:buClr>
              <a:buSzPts val="2300"/>
              <a:buFont typeface="Arial" panose="020B0604020202020204" pitchFamily="34" charset="0"/>
              <a:buChar char="•"/>
            </a:pPr>
            <a:r>
              <a:rPr lang="it-IT" sz="2600" dirty="0">
                <a:solidFill>
                  <a:schemeClr val="dk1"/>
                </a:solidFill>
                <a:latin typeface="Roboto Slab"/>
                <a:ea typeface="Roboto Slab"/>
                <a:cs typeface="Roboto Slab"/>
                <a:sym typeface="Roboto Slab"/>
              </a:rPr>
              <a:t>Learning Agreement</a:t>
            </a:r>
            <a:r>
              <a:rPr lang="it-IT" sz="2600" dirty="0">
                <a:solidFill>
                  <a:schemeClr val="dk1"/>
                </a:solidFill>
                <a:latin typeface="Roboto Slab"/>
                <a:ea typeface="Roboto Slab"/>
                <a:cs typeface="Roboto Slab"/>
              </a:rPr>
              <a:t> - </a:t>
            </a:r>
            <a:r>
              <a:rPr lang="it-IT" sz="2600" b="0" i="0" u="none" strike="noStrike" cap="none" dirty="0">
                <a:solidFill>
                  <a:schemeClr val="dk1"/>
                </a:solidFill>
                <a:latin typeface="Roboto Slab"/>
                <a:ea typeface="Roboto Slab"/>
                <a:cs typeface="Roboto Slab"/>
                <a:sym typeface="Roboto Slab"/>
              </a:rPr>
              <a:t>International </a:t>
            </a:r>
            <a:r>
              <a:rPr lang="it-IT" sz="2600" b="0" i="0" u="none" strike="noStrike" cap="none" dirty="0" err="1">
                <a:solidFill>
                  <a:schemeClr val="dk1"/>
                </a:solidFill>
                <a:latin typeface="Roboto Slab"/>
                <a:ea typeface="Roboto Slab"/>
                <a:cs typeface="Roboto Slab"/>
                <a:sym typeface="Roboto Slab"/>
              </a:rPr>
              <a:t>Mobility</a:t>
            </a:r>
            <a:r>
              <a:rPr lang="it-IT" sz="2600" b="0" i="0" u="none" strike="noStrike" cap="none" dirty="0">
                <a:solidFill>
                  <a:schemeClr val="dk1"/>
                </a:solidFill>
                <a:latin typeface="Roboto Slab"/>
                <a:ea typeface="Roboto Slab"/>
                <a:cs typeface="Roboto Slab"/>
                <a:sym typeface="Roboto Slab"/>
              </a:rPr>
              <a:t> </a:t>
            </a:r>
            <a:r>
              <a:rPr lang="it-IT" sz="2600" b="0" i="0" u="none" strike="noStrike" cap="none" dirty="0" err="1">
                <a:solidFill>
                  <a:schemeClr val="dk1"/>
                </a:solidFill>
                <a:latin typeface="Roboto Slab"/>
                <a:ea typeface="Roboto Slab"/>
                <a:cs typeface="Roboto Slab"/>
                <a:sym typeface="Roboto Slab"/>
              </a:rPr>
              <a:t>Coordinators</a:t>
            </a:r>
            <a:endParaRPr lang="it-IT" sz="2600" b="0" i="0" u="none" strike="noStrike" cap="none" dirty="0">
              <a:solidFill>
                <a:schemeClr val="dk1"/>
              </a:solidFill>
              <a:latin typeface="Roboto Slab"/>
              <a:ea typeface="Roboto Slab"/>
              <a:cs typeface="Roboto Slab"/>
              <a:sym typeface="Roboto Slab"/>
            </a:endParaRPr>
          </a:p>
          <a:p>
            <a:pPr marL="349250" indent="-342900">
              <a:lnSpc>
                <a:spcPct val="150000"/>
              </a:lnSpc>
              <a:buClr>
                <a:srgbClr val="C00000"/>
              </a:buClr>
              <a:buSzPts val="2300"/>
              <a:buFont typeface="Arial" panose="020B0604020202020204" pitchFamily="34" charset="0"/>
              <a:buChar char="•"/>
            </a:pPr>
            <a:r>
              <a:rPr lang="it-IT" sz="2600" dirty="0" err="1">
                <a:solidFill>
                  <a:schemeClr val="dk1"/>
                </a:solidFill>
                <a:latin typeface="Roboto Slab"/>
                <a:ea typeface="Roboto Slab"/>
                <a:cs typeface="Roboto Slab"/>
              </a:rPr>
              <a:t>Mobility</a:t>
            </a:r>
            <a:r>
              <a:rPr lang="it-IT" sz="2600" dirty="0">
                <a:solidFill>
                  <a:schemeClr val="dk1"/>
                </a:solidFill>
                <a:latin typeface="Roboto Slab"/>
                <a:ea typeface="Roboto Slab"/>
                <a:cs typeface="Roboto Slab"/>
              </a:rPr>
              <a:t> Agreement</a:t>
            </a:r>
            <a:endParaRPr lang="it-IT" sz="2600" dirty="0">
              <a:solidFill>
                <a:schemeClr val="dk1"/>
              </a:solidFill>
            </a:endParaRPr>
          </a:p>
          <a:p>
            <a:pPr marL="349250" indent="-342900">
              <a:lnSpc>
                <a:spcPct val="150000"/>
              </a:lnSpc>
              <a:buClr>
                <a:srgbClr val="C00000"/>
              </a:buClr>
              <a:buSzPts val="2300"/>
              <a:buFont typeface="Arial" panose="020B0604020202020204" pitchFamily="34" charset="0"/>
              <a:buChar char="•"/>
            </a:pPr>
            <a:r>
              <a:rPr lang="it-IT" sz="2600" dirty="0">
                <a:solidFill>
                  <a:schemeClr val="dk1"/>
                </a:solidFill>
                <a:latin typeface="Roboto Slab"/>
                <a:ea typeface="Roboto Slab"/>
              </a:rPr>
              <a:t>Financial </a:t>
            </a:r>
            <a:r>
              <a:rPr lang="it-IT" sz="2600" dirty="0" err="1">
                <a:solidFill>
                  <a:schemeClr val="dk1"/>
                </a:solidFill>
                <a:latin typeface="Roboto Slab"/>
                <a:ea typeface="Roboto Slab"/>
              </a:rPr>
              <a:t>contributions</a:t>
            </a:r>
            <a:endParaRPr lang="it-IT" sz="2600" dirty="0">
              <a:solidFill>
                <a:schemeClr val="dk1"/>
              </a:solidFill>
              <a:latin typeface="Roboto Slab"/>
              <a:ea typeface="Roboto Slab"/>
            </a:endParaRPr>
          </a:p>
          <a:p>
            <a:pPr marL="349250" indent="-342900">
              <a:lnSpc>
                <a:spcPct val="150000"/>
              </a:lnSpc>
              <a:buClr>
                <a:srgbClr val="C00000"/>
              </a:buClr>
              <a:buSzPts val="2300"/>
              <a:buFont typeface="Arial" panose="020B0604020202020204" pitchFamily="34" charset="0"/>
              <a:buChar char="•"/>
            </a:pPr>
            <a:r>
              <a:rPr lang="it-IT" sz="2600" dirty="0">
                <a:solidFill>
                  <a:schemeClr val="dk1"/>
                </a:solidFill>
                <a:latin typeface="Roboto Slab"/>
                <a:ea typeface="Roboto Slab"/>
                <a:cs typeface="Roboto Slab"/>
              </a:rPr>
              <a:t>Bank </a:t>
            </a:r>
            <a:r>
              <a:rPr lang="it-IT" sz="2600" dirty="0" err="1">
                <a:solidFill>
                  <a:schemeClr val="dk1"/>
                </a:solidFill>
                <a:latin typeface="Roboto Slab"/>
                <a:ea typeface="Roboto Slab"/>
                <a:cs typeface="Roboto Slab"/>
              </a:rPr>
              <a:t>details</a:t>
            </a:r>
            <a:endParaRPr lang="it-IT" sz="2600" dirty="0">
              <a:solidFill>
                <a:schemeClr val="dk1"/>
              </a:solidFill>
              <a:latin typeface="Roboto Slab"/>
              <a:ea typeface="Roboto Slab"/>
              <a:cs typeface="Roboto Slab"/>
            </a:endParaRPr>
          </a:p>
          <a:p>
            <a:pPr marL="349250" indent="-342900">
              <a:lnSpc>
                <a:spcPct val="150000"/>
              </a:lnSpc>
              <a:buClr>
                <a:srgbClr val="C00000"/>
              </a:buClr>
              <a:buSzPts val="2300"/>
              <a:buFont typeface="Arial" panose="020B0604020202020204" pitchFamily="34" charset="0"/>
              <a:buChar char="•"/>
            </a:pPr>
            <a:r>
              <a:rPr lang="it-IT" sz="2600" dirty="0">
                <a:solidFill>
                  <a:schemeClr val="dk1"/>
                </a:solidFill>
                <a:latin typeface="Roboto Slab"/>
                <a:ea typeface="Roboto Slab"/>
                <a:cs typeface="Roboto Slab"/>
              </a:rPr>
              <a:t>OLS Test</a:t>
            </a:r>
            <a:endParaRPr lang="it-IT" sz="2600" dirty="0">
              <a:latin typeface="Roboto Slab"/>
              <a:ea typeface="Roboto Slab"/>
              <a:cs typeface="Roboto Slab"/>
            </a:endParaRPr>
          </a:p>
          <a:p>
            <a:pPr marL="6350" lvl="3">
              <a:lnSpc>
                <a:spcPct val="150000"/>
              </a:lnSpc>
              <a:buClr>
                <a:schemeClr val="dk1"/>
              </a:buClr>
              <a:buSzPts val="2300"/>
            </a:pPr>
            <a:endParaRPr lang="it-IT" sz="3000" b="0" i="0" u="none" strike="noStrike" cap="none" dirty="0">
              <a:solidFill>
                <a:schemeClr val="dk1"/>
              </a:solidFill>
              <a:latin typeface="Roboto Slab"/>
              <a:ea typeface="Roboto Slab"/>
              <a:cs typeface="Roboto Slab"/>
              <a:sym typeface="Roboto Slab"/>
            </a:endParaRPr>
          </a:p>
        </p:txBody>
      </p:sp>
    </p:spTree>
    <p:extLst>
      <p:ext uri="{BB962C8B-B14F-4D97-AF65-F5344CB8AC3E}">
        <p14:creationId xmlns:p14="http://schemas.microsoft.com/office/powerpoint/2010/main" val="4203592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C5E406C0-FD91-333F-254A-6C930ADF1983}"/>
              </a:ext>
            </a:extLst>
          </p:cNvPr>
          <p:cNvSpPr>
            <a:spLocks noGrp="1"/>
          </p:cNvSpPr>
          <p:nvPr/>
        </p:nvSpPr>
        <p:spPr>
          <a:xfrm>
            <a:off x="92546" y="237610"/>
            <a:ext cx="11574290" cy="77034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it-IT" sz="3600" b="1" dirty="0">
                <a:solidFill>
                  <a:srgbClr val="B2284B"/>
                </a:solidFill>
                <a:latin typeface="Roboto Slab"/>
                <a:ea typeface="Roboto Slab"/>
                <a:cs typeface="Roboto Slab"/>
              </a:rPr>
              <a:t>FINANCIAL CONTRIBUTIONS </a:t>
            </a:r>
            <a:r>
              <a:rPr lang="it-IT" sz="3600" b="1" dirty="0" err="1">
                <a:solidFill>
                  <a:srgbClr val="B2284B"/>
                </a:solidFill>
                <a:latin typeface="Roboto Slab"/>
                <a:ea typeface="Roboto Slab"/>
                <a:cs typeface="Roboto Slab"/>
              </a:rPr>
              <a:t>based</a:t>
            </a:r>
            <a:r>
              <a:rPr lang="it-IT" sz="3600" b="1" dirty="0">
                <a:solidFill>
                  <a:srgbClr val="B2284B"/>
                </a:solidFill>
                <a:latin typeface="Roboto Slab"/>
                <a:ea typeface="Roboto Slab"/>
                <a:cs typeface="Roboto Slab"/>
              </a:rPr>
              <a:t> on ISEE</a:t>
            </a:r>
            <a:endParaRPr lang="en-US" sz="3600" dirty="0"/>
          </a:p>
        </p:txBody>
      </p:sp>
      <p:graphicFrame>
        <p:nvGraphicFramePr>
          <p:cNvPr id="12" name="Tabella 11">
            <a:extLst>
              <a:ext uri="{FF2B5EF4-FFF2-40B4-BE49-F238E27FC236}">
                <a16:creationId xmlns:a16="http://schemas.microsoft.com/office/drawing/2014/main" id="{E772657E-1659-CFE2-6BB1-38F43F433009}"/>
              </a:ext>
            </a:extLst>
          </p:cNvPr>
          <p:cNvGraphicFramePr>
            <a:graphicFrameLocks noGrp="1"/>
          </p:cNvGraphicFramePr>
          <p:nvPr>
            <p:extLst>
              <p:ext uri="{D42A27DB-BD31-4B8C-83A1-F6EECF244321}">
                <p14:modId xmlns:p14="http://schemas.microsoft.com/office/powerpoint/2010/main" val="3032668990"/>
              </p:ext>
            </p:extLst>
          </p:nvPr>
        </p:nvGraphicFramePr>
        <p:xfrm>
          <a:off x="976019" y="962359"/>
          <a:ext cx="5308936" cy="3640582"/>
        </p:xfrm>
        <a:graphic>
          <a:graphicData uri="http://schemas.openxmlformats.org/drawingml/2006/table">
            <a:tbl>
              <a:tblPr firstRow="1" bandRow="1">
                <a:tableStyleId>{70B1D1B5-FB32-4E79-AF21-EF3B7A6DD0B3}</a:tableStyleId>
              </a:tblPr>
              <a:tblGrid>
                <a:gridCol w="3662792">
                  <a:extLst>
                    <a:ext uri="{9D8B030D-6E8A-4147-A177-3AD203B41FA5}">
                      <a16:colId xmlns:a16="http://schemas.microsoft.com/office/drawing/2014/main" val="2486892906"/>
                    </a:ext>
                  </a:extLst>
                </a:gridCol>
                <a:gridCol w="1646144">
                  <a:extLst>
                    <a:ext uri="{9D8B030D-6E8A-4147-A177-3AD203B41FA5}">
                      <a16:colId xmlns:a16="http://schemas.microsoft.com/office/drawing/2014/main" val="268327426"/>
                    </a:ext>
                  </a:extLst>
                </a:gridCol>
              </a:tblGrid>
              <a:tr h="654658">
                <a:tc>
                  <a:txBody>
                    <a:bodyPr/>
                    <a:lstStyle/>
                    <a:p>
                      <a:pPr lvl="0" algn="ctr">
                        <a:buNone/>
                      </a:pPr>
                      <a:r>
                        <a:rPr lang="it-IT" sz="2000" dirty="0">
                          <a:latin typeface="Roboto Slab"/>
                        </a:rPr>
                        <a:t>ISEE</a:t>
                      </a:r>
                    </a:p>
                  </a:txBody>
                  <a:tcPr anchor="ctr">
                    <a:solidFill>
                      <a:srgbClr val="B2284B"/>
                    </a:solidFill>
                  </a:tcPr>
                </a:tc>
                <a:tc>
                  <a:txBody>
                    <a:bodyPr/>
                    <a:lstStyle/>
                    <a:p>
                      <a:pPr algn="ctr"/>
                      <a:r>
                        <a:rPr lang="it-IT" sz="2000">
                          <a:latin typeface="Roboto Slab"/>
                        </a:rPr>
                        <a:t>MONTHLY GRANT</a:t>
                      </a:r>
                    </a:p>
                  </a:txBody>
                  <a:tcPr anchor="ctr">
                    <a:solidFill>
                      <a:srgbClr val="B2284B"/>
                    </a:solidFill>
                  </a:tcPr>
                </a:tc>
                <a:extLst>
                  <a:ext uri="{0D108BD9-81ED-4DB2-BD59-A6C34878D82A}">
                    <a16:rowId xmlns:a16="http://schemas.microsoft.com/office/drawing/2014/main" val="1385828353"/>
                  </a:ext>
                </a:extLst>
              </a:tr>
              <a:tr h="423602">
                <a:tc>
                  <a:txBody>
                    <a:bodyPr/>
                    <a:lstStyle/>
                    <a:p>
                      <a:pPr algn="ctr"/>
                      <a:r>
                        <a:rPr lang="it-IT" sz="2000" b="0">
                          <a:latin typeface="Roboto Slab"/>
                        </a:rPr>
                        <a:t>ISEE ≤ 13.000</a:t>
                      </a:r>
                    </a:p>
                  </a:txBody>
                  <a:tcPr anchor="ctr">
                    <a:solidFill>
                      <a:srgbClr val="F0D5D1"/>
                    </a:solidFill>
                  </a:tcPr>
                </a:tc>
                <a:tc>
                  <a:txBody>
                    <a:bodyPr/>
                    <a:lstStyle/>
                    <a:p>
                      <a:pPr algn="ctr"/>
                      <a:r>
                        <a:rPr lang="it-IT" sz="2000" b="1">
                          <a:latin typeface="Roboto Slab"/>
                        </a:rPr>
                        <a:t>400</a:t>
                      </a:r>
                    </a:p>
                  </a:txBody>
                  <a:tcPr anchor="ctr">
                    <a:solidFill>
                      <a:srgbClr val="F0D5D1"/>
                    </a:solidFill>
                  </a:tcPr>
                </a:tc>
                <a:extLst>
                  <a:ext uri="{0D108BD9-81ED-4DB2-BD59-A6C34878D82A}">
                    <a16:rowId xmlns:a16="http://schemas.microsoft.com/office/drawing/2014/main" val="473323562"/>
                  </a:ext>
                </a:extLst>
              </a:tr>
              <a:tr h="423602">
                <a:tc>
                  <a:txBody>
                    <a:bodyPr/>
                    <a:lstStyle/>
                    <a:p>
                      <a:pPr lvl="0" algn="ctr">
                        <a:buNone/>
                      </a:pPr>
                      <a:r>
                        <a:rPr lang="it-IT" sz="2000" b="0" i="0" u="none" strike="noStrike" noProof="0">
                          <a:solidFill>
                            <a:srgbClr val="000000"/>
                          </a:solidFill>
                          <a:latin typeface="Roboto Slab"/>
                        </a:rPr>
                        <a:t> 13.000 &lt; ISEE ≤ 21.000</a:t>
                      </a:r>
                      <a:endParaRPr lang="it-IT" sz="2000" b="0">
                        <a:latin typeface="Roboto Slab"/>
                      </a:endParaRPr>
                    </a:p>
                  </a:txBody>
                  <a:tcPr anchor="ctr">
                    <a:solidFill>
                      <a:schemeClr val="accent2">
                        <a:lumMod val="20000"/>
                        <a:lumOff val="80000"/>
                      </a:schemeClr>
                    </a:solidFill>
                  </a:tcPr>
                </a:tc>
                <a:tc>
                  <a:txBody>
                    <a:bodyPr/>
                    <a:lstStyle/>
                    <a:p>
                      <a:pPr algn="ctr"/>
                      <a:r>
                        <a:rPr lang="it-IT" sz="2000" b="1">
                          <a:latin typeface="Roboto Slab"/>
                        </a:rPr>
                        <a:t>350</a:t>
                      </a:r>
                    </a:p>
                  </a:txBody>
                  <a:tcPr anchor="ctr">
                    <a:solidFill>
                      <a:schemeClr val="accent2">
                        <a:lumMod val="20000"/>
                        <a:lumOff val="80000"/>
                      </a:schemeClr>
                    </a:solidFill>
                  </a:tcPr>
                </a:tc>
                <a:extLst>
                  <a:ext uri="{0D108BD9-81ED-4DB2-BD59-A6C34878D82A}">
                    <a16:rowId xmlns:a16="http://schemas.microsoft.com/office/drawing/2014/main" val="1594583338"/>
                  </a:ext>
                </a:extLst>
              </a:tr>
              <a:tr h="423602">
                <a:tc>
                  <a:txBody>
                    <a:bodyPr/>
                    <a:lstStyle/>
                    <a:p>
                      <a:pPr lvl="0" algn="ctr">
                        <a:buNone/>
                      </a:pPr>
                      <a:r>
                        <a:rPr lang="it-IT" sz="2000" b="0" i="0" u="none" strike="noStrike" noProof="0">
                          <a:solidFill>
                            <a:srgbClr val="000000"/>
                          </a:solidFill>
                          <a:latin typeface="Roboto Slab"/>
                        </a:rPr>
                        <a:t> 21.000 &lt; ISEE ≤ 26.000</a:t>
                      </a:r>
                      <a:endParaRPr lang="it-IT" sz="2000" b="0">
                        <a:latin typeface="Roboto Slab"/>
                      </a:endParaRPr>
                    </a:p>
                  </a:txBody>
                  <a:tcPr anchor="ctr">
                    <a:solidFill>
                      <a:srgbClr val="F0D5D1"/>
                    </a:solidFill>
                  </a:tcPr>
                </a:tc>
                <a:tc>
                  <a:txBody>
                    <a:bodyPr/>
                    <a:lstStyle/>
                    <a:p>
                      <a:pPr algn="ctr"/>
                      <a:r>
                        <a:rPr lang="it-IT" sz="2000" b="1">
                          <a:latin typeface="Roboto Slab"/>
                        </a:rPr>
                        <a:t>300</a:t>
                      </a:r>
                    </a:p>
                  </a:txBody>
                  <a:tcPr anchor="ctr">
                    <a:solidFill>
                      <a:srgbClr val="F0D5D1"/>
                    </a:solidFill>
                  </a:tcPr>
                </a:tc>
                <a:extLst>
                  <a:ext uri="{0D108BD9-81ED-4DB2-BD59-A6C34878D82A}">
                    <a16:rowId xmlns:a16="http://schemas.microsoft.com/office/drawing/2014/main" val="3049714250"/>
                  </a:ext>
                </a:extLst>
              </a:tr>
              <a:tr h="423602">
                <a:tc>
                  <a:txBody>
                    <a:bodyPr/>
                    <a:lstStyle/>
                    <a:p>
                      <a:pPr lvl="0" algn="ctr">
                        <a:buNone/>
                      </a:pPr>
                      <a:r>
                        <a:rPr lang="it-IT" sz="2000" b="0" i="0" u="none" strike="noStrike" noProof="0">
                          <a:solidFill>
                            <a:srgbClr val="000000"/>
                          </a:solidFill>
                          <a:latin typeface="Roboto Slab"/>
                        </a:rPr>
                        <a:t> 26.000 &lt; ISEE ≤ 30.000</a:t>
                      </a:r>
                      <a:endParaRPr lang="it-IT" sz="2000" b="0">
                        <a:latin typeface="Roboto Slab"/>
                      </a:endParaRPr>
                    </a:p>
                  </a:txBody>
                  <a:tcPr anchor="ctr">
                    <a:solidFill>
                      <a:schemeClr val="accent2">
                        <a:lumMod val="20000"/>
                        <a:lumOff val="80000"/>
                      </a:schemeClr>
                    </a:solidFill>
                  </a:tcPr>
                </a:tc>
                <a:tc>
                  <a:txBody>
                    <a:bodyPr/>
                    <a:lstStyle/>
                    <a:p>
                      <a:pPr algn="ctr"/>
                      <a:r>
                        <a:rPr lang="it-IT" sz="2000" b="1">
                          <a:latin typeface="Roboto Slab"/>
                        </a:rPr>
                        <a:t>250</a:t>
                      </a:r>
                    </a:p>
                  </a:txBody>
                  <a:tcPr anchor="ctr">
                    <a:solidFill>
                      <a:schemeClr val="accent2">
                        <a:lumMod val="20000"/>
                        <a:lumOff val="80000"/>
                      </a:schemeClr>
                    </a:solidFill>
                  </a:tcPr>
                </a:tc>
                <a:extLst>
                  <a:ext uri="{0D108BD9-81ED-4DB2-BD59-A6C34878D82A}">
                    <a16:rowId xmlns:a16="http://schemas.microsoft.com/office/drawing/2014/main" val="2917533489"/>
                  </a:ext>
                </a:extLst>
              </a:tr>
              <a:tr h="821532">
                <a:tc>
                  <a:txBody>
                    <a:bodyPr/>
                    <a:lstStyle/>
                    <a:p>
                      <a:pPr lvl="0" algn="ctr">
                        <a:buNone/>
                      </a:pPr>
                      <a:r>
                        <a:rPr lang="it-IT" sz="2000" b="0" i="0" u="none" strike="noStrike" noProof="0">
                          <a:solidFill>
                            <a:srgbClr val="000000"/>
                          </a:solidFill>
                          <a:latin typeface="Roboto Slab"/>
                        </a:rPr>
                        <a:t>30.000 &lt; ISEE ≤ 40.000 </a:t>
                      </a:r>
                    </a:p>
                  </a:txBody>
                  <a:tcPr anchor="ctr">
                    <a:solidFill>
                      <a:srgbClr val="F0D5D1"/>
                    </a:solidFill>
                  </a:tcPr>
                </a:tc>
                <a:tc>
                  <a:txBody>
                    <a:bodyPr/>
                    <a:lstStyle/>
                    <a:p>
                      <a:pPr algn="ctr"/>
                      <a:r>
                        <a:rPr lang="it-IT" sz="2000" b="1">
                          <a:latin typeface="Roboto Slab"/>
                        </a:rPr>
                        <a:t>200</a:t>
                      </a:r>
                    </a:p>
                  </a:txBody>
                  <a:tcPr anchor="ctr">
                    <a:solidFill>
                      <a:srgbClr val="F0D5D1"/>
                    </a:solidFill>
                  </a:tcPr>
                </a:tc>
                <a:extLst>
                  <a:ext uri="{0D108BD9-81ED-4DB2-BD59-A6C34878D82A}">
                    <a16:rowId xmlns:a16="http://schemas.microsoft.com/office/drawing/2014/main" val="1397009449"/>
                  </a:ext>
                </a:extLst>
              </a:tr>
              <a:tr h="423602">
                <a:tc>
                  <a:txBody>
                    <a:bodyPr/>
                    <a:lstStyle/>
                    <a:p>
                      <a:pPr algn="ctr"/>
                      <a:r>
                        <a:rPr lang="it-IT" sz="2000" b="0" dirty="0">
                          <a:latin typeface="Roboto Slab"/>
                        </a:rPr>
                        <a:t>40.000 </a:t>
                      </a:r>
                      <a:r>
                        <a:rPr lang="it-IT" sz="2000" b="0" i="0" u="none" strike="noStrike" noProof="0" dirty="0">
                          <a:solidFill>
                            <a:srgbClr val="000000"/>
                          </a:solidFill>
                          <a:latin typeface="Roboto Slab"/>
                        </a:rPr>
                        <a:t>&lt; ISEE ≤ 50.000</a:t>
                      </a:r>
                    </a:p>
                  </a:txBody>
                  <a:tcPr anchor="ctr">
                    <a:solidFill>
                      <a:schemeClr val="accent2">
                        <a:lumMod val="20000"/>
                        <a:lumOff val="80000"/>
                      </a:schemeClr>
                    </a:solidFill>
                  </a:tcPr>
                </a:tc>
                <a:tc>
                  <a:txBody>
                    <a:bodyPr/>
                    <a:lstStyle/>
                    <a:p>
                      <a:pPr algn="ctr"/>
                      <a:r>
                        <a:rPr lang="it-IT" sz="2000" b="1" dirty="0">
                          <a:latin typeface="Roboto Slab"/>
                        </a:rPr>
                        <a:t>150</a:t>
                      </a:r>
                    </a:p>
                  </a:txBody>
                  <a:tcPr anchor="ctr">
                    <a:solidFill>
                      <a:schemeClr val="accent2">
                        <a:lumMod val="20000"/>
                        <a:lumOff val="80000"/>
                      </a:schemeClr>
                    </a:solidFill>
                  </a:tcPr>
                </a:tc>
                <a:extLst>
                  <a:ext uri="{0D108BD9-81ED-4DB2-BD59-A6C34878D82A}">
                    <a16:rowId xmlns:a16="http://schemas.microsoft.com/office/drawing/2014/main" val="3823982868"/>
                  </a:ext>
                </a:extLst>
              </a:tr>
            </a:tbl>
          </a:graphicData>
        </a:graphic>
      </p:graphicFrame>
      <p:sp>
        <p:nvSpPr>
          <p:cNvPr id="14" name="Sottotitolo 2">
            <a:extLst>
              <a:ext uri="{FF2B5EF4-FFF2-40B4-BE49-F238E27FC236}">
                <a16:creationId xmlns:a16="http://schemas.microsoft.com/office/drawing/2014/main" id="{4470B4FB-B36B-4C24-E590-2D28BF603E14}"/>
              </a:ext>
            </a:extLst>
          </p:cNvPr>
          <p:cNvSpPr>
            <a:spLocks noGrp="1"/>
          </p:cNvSpPr>
          <p:nvPr>
            <p:ph type="subTitle" idx="1"/>
          </p:nvPr>
        </p:nvSpPr>
        <p:spPr>
          <a:xfrm>
            <a:off x="2079416" y="5476488"/>
            <a:ext cx="2814869" cy="625081"/>
          </a:xfrm>
        </p:spPr>
        <p:txBody>
          <a:bodyPr>
            <a:noAutofit/>
          </a:bodyPr>
          <a:lstStyle/>
          <a:p>
            <a:pPr algn="l"/>
            <a:r>
              <a:rPr lang="it-IT" sz="1600" dirty="0">
                <a:latin typeface="Roboto Slab"/>
                <a:ea typeface="Roboto Slab"/>
                <a:cs typeface="Roboto Slab"/>
              </a:rPr>
              <a:t>Table </a:t>
            </a:r>
            <a:r>
              <a:rPr lang="it-IT" sz="1600" dirty="0" err="1">
                <a:latin typeface="Roboto Slab"/>
                <a:ea typeface="Roboto Slab"/>
                <a:cs typeface="Roboto Slab"/>
              </a:rPr>
              <a:t>available</a:t>
            </a:r>
            <a:r>
              <a:rPr lang="it-IT" sz="1600" dirty="0">
                <a:latin typeface="Roboto Slab"/>
                <a:ea typeface="Roboto Slab"/>
                <a:cs typeface="Roboto Slab"/>
              </a:rPr>
              <a:t> </a:t>
            </a:r>
            <a:r>
              <a:rPr lang="it-IT" sz="1600" dirty="0" err="1">
                <a:latin typeface="Roboto Slab"/>
                <a:ea typeface="Roboto Slab"/>
                <a:cs typeface="Roboto Slab"/>
              </a:rPr>
              <a:t>at</a:t>
            </a:r>
            <a:r>
              <a:rPr lang="it-IT" sz="1600" dirty="0">
                <a:latin typeface="Roboto Slab"/>
                <a:ea typeface="Roboto Slab"/>
                <a:cs typeface="Roboto Slab"/>
              </a:rPr>
              <a:t> </a:t>
            </a:r>
            <a:r>
              <a:rPr lang="it-IT" sz="1600" dirty="0" err="1">
                <a:latin typeface="Roboto Slab"/>
                <a:ea typeface="Roboto Slab"/>
                <a:cs typeface="Roboto Slab"/>
              </a:rPr>
              <a:t>Annex</a:t>
            </a:r>
            <a:r>
              <a:rPr lang="it-IT" sz="1600" dirty="0">
                <a:latin typeface="Roboto Slab"/>
                <a:ea typeface="Roboto Slab"/>
                <a:cs typeface="Roboto Slab"/>
              </a:rPr>
              <a:t> I</a:t>
            </a:r>
          </a:p>
        </p:txBody>
      </p:sp>
      <p:graphicFrame>
        <p:nvGraphicFramePr>
          <p:cNvPr id="5" name="Tabella 4">
            <a:extLst>
              <a:ext uri="{FF2B5EF4-FFF2-40B4-BE49-F238E27FC236}">
                <a16:creationId xmlns:a16="http://schemas.microsoft.com/office/drawing/2014/main" id="{96B38AF8-A56A-7C46-7608-717312A44EA4}"/>
              </a:ext>
            </a:extLst>
          </p:cNvPr>
          <p:cNvGraphicFramePr>
            <a:graphicFrameLocks noGrp="1"/>
          </p:cNvGraphicFramePr>
          <p:nvPr>
            <p:extLst>
              <p:ext uri="{D42A27DB-BD31-4B8C-83A1-F6EECF244321}">
                <p14:modId xmlns:p14="http://schemas.microsoft.com/office/powerpoint/2010/main" val="701716575"/>
              </p:ext>
            </p:extLst>
          </p:nvPr>
        </p:nvGraphicFramePr>
        <p:xfrm>
          <a:off x="981559" y="4604215"/>
          <a:ext cx="5286262" cy="859024"/>
        </p:xfrm>
        <a:graphic>
          <a:graphicData uri="http://schemas.openxmlformats.org/drawingml/2006/table">
            <a:tbl>
              <a:tblPr bandRow="1">
                <a:tableStyleId>{70B1D1B5-FB32-4E79-AF21-EF3B7A6DD0B3}</a:tableStyleId>
              </a:tblPr>
              <a:tblGrid>
                <a:gridCol w="3647150">
                  <a:extLst>
                    <a:ext uri="{9D8B030D-6E8A-4147-A177-3AD203B41FA5}">
                      <a16:colId xmlns:a16="http://schemas.microsoft.com/office/drawing/2014/main" val="1740305538"/>
                    </a:ext>
                  </a:extLst>
                </a:gridCol>
                <a:gridCol w="1639112">
                  <a:extLst>
                    <a:ext uri="{9D8B030D-6E8A-4147-A177-3AD203B41FA5}">
                      <a16:colId xmlns:a16="http://schemas.microsoft.com/office/drawing/2014/main" val="2607812989"/>
                    </a:ext>
                  </a:extLst>
                </a:gridCol>
              </a:tblGrid>
              <a:tr h="859024">
                <a:tc>
                  <a:txBody>
                    <a:bodyPr/>
                    <a:lstStyle/>
                    <a:p>
                      <a:pPr algn="ctr" rtl="0" fontAlgn="base"/>
                      <a:r>
                        <a:rPr lang="it-IT" sz="2000">
                          <a:effectLst/>
                          <a:highlight>
                            <a:srgbClr val="FBE5D6"/>
                          </a:highlight>
                          <a:latin typeface="Roboto Slab"/>
                        </a:rPr>
                        <a:t>ISEE &gt; 50.000 or </a:t>
                      </a:r>
                      <a:r>
                        <a:rPr lang="it-IT" sz="2000" err="1">
                          <a:effectLst/>
                          <a:highlight>
                            <a:srgbClr val="FBE5D6"/>
                          </a:highlight>
                          <a:latin typeface="Roboto Slab"/>
                        </a:rPr>
                        <a:t>not</a:t>
                      </a:r>
                      <a:r>
                        <a:rPr lang="it-IT" sz="2000">
                          <a:effectLst/>
                          <a:highlight>
                            <a:srgbClr val="FBE5D6"/>
                          </a:highlight>
                          <a:latin typeface="Roboto Slab"/>
                        </a:rPr>
                        <a:t> </a:t>
                      </a:r>
                      <a:r>
                        <a:rPr lang="it-IT" sz="2000" err="1">
                          <a:effectLst/>
                          <a:highlight>
                            <a:srgbClr val="FBE5D6"/>
                          </a:highlight>
                          <a:latin typeface="Roboto Slab"/>
                        </a:rPr>
                        <a:t>declared</a:t>
                      </a:r>
                      <a:endParaRPr lang="it-IT" err="1">
                        <a:effectLst/>
                        <a:highlight>
                          <a:srgbClr val="FBE5D6"/>
                        </a:highlight>
                        <a:latin typeface="Roboto Slab"/>
                      </a:endParaRPr>
                    </a:p>
                  </a:txBody>
                  <a:tcPr marL="64008" marR="64008" marT="32004" marB="32004"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BE5D6"/>
                    </a:solidFill>
                  </a:tcPr>
                </a:tc>
                <a:tc>
                  <a:txBody>
                    <a:bodyPr/>
                    <a:lstStyle/>
                    <a:p>
                      <a:pPr algn="ctr" rtl="0" fontAlgn="base"/>
                      <a:r>
                        <a:rPr lang="it-IT" sz="2000" b="1">
                          <a:effectLst/>
                          <a:highlight>
                            <a:srgbClr val="FBE5D6"/>
                          </a:highlight>
                          <a:latin typeface="Roboto Slab"/>
                        </a:rPr>
                        <a:t>0</a:t>
                      </a:r>
                      <a:endParaRPr lang="it-IT">
                        <a:effectLst/>
                        <a:highlight>
                          <a:srgbClr val="FBE5D6"/>
                        </a:highlight>
                      </a:endParaRPr>
                    </a:p>
                  </a:txBody>
                  <a:tcPr marL="64008" marR="64008" marT="32004" marB="32004" anchor="ctr">
                    <a:lnL w="9525" cap="flat" cmpd="sng" algn="ctr">
                      <a:solidFill>
                        <a:srgbClr val="FFFFFF"/>
                      </a:solidFill>
                      <a:prstDash val="solid"/>
                      <a:round/>
                      <a:headEnd type="none" w="med" len="med"/>
                      <a:tailEnd type="none" w="med" len="med"/>
                    </a:lnL>
                    <a:lnR w="9525" cap="flat" cmpd="sng" algn="ctr">
                      <a:solidFill>
                        <a:srgbClr val="FFFFFF"/>
                      </a:solidFill>
                      <a:prstDash val="solid"/>
                      <a:round/>
                      <a:headEnd type="none" w="med" len="med"/>
                      <a:tailEnd type="none" w="med" len="med"/>
                    </a:lnR>
                    <a:lnT w="9525" cap="flat" cmpd="sng" algn="ctr">
                      <a:solidFill>
                        <a:srgbClr val="FFFFFF"/>
                      </a:solidFill>
                      <a:prstDash val="solid"/>
                      <a:round/>
                      <a:headEnd type="none" w="med" len="med"/>
                      <a:tailEnd type="none" w="med" len="med"/>
                    </a:lnT>
                    <a:lnB w="9525" cap="flat" cmpd="sng" algn="ctr">
                      <a:solidFill>
                        <a:srgbClr val="FFFFFF"/>
                      </a:solidFill>
                      <a:prstDash val="solid"/>
                      <a:round/>
                      <a:headEnd type="none" w="med" len="med"/>
                      <a:tailEnd type="none" w="med" len="med"/>
                    </a:lnB>
                    <a:solidFill>
                      <a:srgbClr val="FBE5D6"/>
                    </a:solidFill>
                  </a:tcPr>
                </a:tc>
                <a:extLst>
                  <a:ext uri="{0D108BD9-81ED-4DB2-BD59-A6C34878D82A}">
                    <a16:rowId xmlns:a16="http://schemas.microsoft.com/office/drawing/2014/main" val="363806978"/>
                  </a:ext>
                </a:extLst>
              </a:tr>
            </a:tbl>
          </a:graphicData>
        </a:graphic>
      </p:graphicFrame>
      <p:sp>
        <p:nvSpPr>
          <p:cNvPr id="4" name="TextBox 3">
            <a:extLst>
              <a:ext uri="{FF2B5EF4-FFF2-40B4-BE49-F238E27FC236}">
                <a16:creationId xmlns:a16="http://schemas.microsoft.com/office/drawing/2014/main" id="{1C810547-369A-59F3-E52D-A012DB2CB738}"/>
              </a:ext>
            </a:extLst>
          </p:cNvPr>
          <p:cNvSpPr txBox="1"/>
          <p:nvPr/>
        </p:nvSpPr>
        <p:spPr>
          <a:xfrm>
            <a:off x="6584261" y="1179974"/>
            <a:ext cx="209762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rtl="0"/>
            <a:r>
              <a:rPr lang="it-IT" sz="2000" b="1" i="0" dirty="0">
                <a:solidFill>
                  <a:srgbClr val="000000"/>
                </a:solidFill>
                <a:latin typeface="Roboto Slab"/>
                <a:ea typeface="Roboto Slab"/>
                <a:cs typeface="Roboto Slab"/>
              </a:rPr>
              <a:t>Maximum </a:t>
            </a:r>
          </a:p>
          <a:p>
            <a:pPr algn="just" rtl="0"/>
            <a:r>
              <a:rPr lang="it-IT" sz="2000" b="1" i="0" dirty="0">
                <a:solidFill>
                  <a:srgbClr val="000000"/>
                </a:solidFill>
                <a:latin typeface="Roboto Slab"/>
                <a:ea typeface="Roboto Slab"/>
                <a:cs typeface="Roboto Slab"/>
              </a:rPr>
              <a:t>6 </a:t>
            </a:r>
            <a:r>
              <a:rPr lang="it-IT" sz="2000" b="1" i="0" dirty="0" err="1">
                <a:solidFill>
                  <a:srgbClr val="000000"/>
                </a:solidFill>
                <a:latin typeface="Roboto Slab"/>
                <a:ea typeface="Roboto Slab"/>
                <a:cs typeface="Roboto Slab"/>
              </a:rPr>
              <a:t>months</a:t>
            </a:r>
            <a:endParaRPr lang="it-IT" sz="2000" b="1" i="0" dirty="0">
              <a:solidFill>
                <a:srgbClr val="000000"/>
              </a:solidFill>
              <a:latin typeface="Roboto Slab"/>
              <a:ea typeface="Roboto Slab"/>
              <a:cs typeface="Roboto Slab"/>
            </a:endParaRPr>
          </a:p>
        </p:txBody>
      </p:sp>
      <p:sp>
        <p:nvSpPr>
          <p:cNvPr id="7" name="TextBox 6">
            <a:extLst>
              <a:ext uri="{FF2B5EF4-FFF2-40B4-BE49-F238E27FC236}">
                <a16:creationId xmlns:a16="http://schemas.microsoft.com/office/drawing/2014/main" id="{50EA7191-5546-28BE-95A6-58A36E07B854}"/>
              </a:ext>
            </a:extLst>
          </p:cNvPr>
          <p:cNvSpPr txBox="1"/>
          <p:nvPr/>
        </p:nvSpPr>
        <p:spPr>
          <a:xfrm>
            <a:off x="6338455" y="2277399"/>
            <a:ext cx="6096000" cy="21544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lnSpc>
                <a:spcPct val="150000"/>
              </a:lnSpc>
            </a:pPr>
            <a:r>
              <a:rPr lang="it-IT" sz="2000" b="0" i="0">
                <a:solidFill>
                  <a:srgbClr val="000000"/>
                </a:solidFill>
                <a:latin typeface="Roboto Slab"/>
                <a:ea typeface="Roboto Slab"/>
                <a:cs typeface="Roboto Slab"/>
              </a:rPr>
              <a:t>NOTE: </a:t>
            </a:r>
            <a:r>
              <a:rPr lang="it-IT" sz="2000" b="0" i="0" err="1">
                <a:solidFill>
                  <a:srgbClr val="000000"/>
                </a:solidFill>
                <a:latin typeface="Roboto Slab"/>
                <a:ea typeface="Roboto Slab"/>
                <a:cs typeface="Roboto Slab"/>
              </a:rPr>
              <a:t>your</a:t>
            </a:r>
            <a:r>
              <a:rPr lang="it-IT" sz="2000" b="0" i="0">
                <a:solidFill>
                  <a:srgbClr val="000000"/>
                </a:solidFill>
                <a:latin typeface="Roboto Slab"/>
                <a:ea typeface="Roboto Slab"/>
                <a:cs typeface="Roboto Slab"/>
              </a:rPr>
              <a:t> </a:t>
            </a:r>
            <a:r>
              <a:rPr lang="it-IT" sz="2000" b="1" i="0">
                <a:solidFill>
                  <a:srgbClr val="000000"/>
                </a:solidFill>
                <a:latin typeface="Roboto Slab"/>
                <a:ea typeface="Roboto Slab"/>
                <a:cs typeface="Roboto Slab"/>
              </a:rPr>
              <a:t>ISEE</a:t>
            </a:r>
            <a:r>
              <a:rPr lang="it-IT" sz="2000" b="0" i="0">
                <a:solidFill>
                  <a:srgbClr val="000000"/>
                </a:solidFill>
                <a:latin typeface="Roboto Slab"/>
                <a:ea typeface="Roboto Slab"/>
                <a:cs typeface="Roboto Slab"/>
              </a:rPr>
              <a:t> </a:t>
            </a:r>
            <a:r>
              <a:rPr lang="it-IT" sz="2000" b="0" i="0" err="1">
                <a:solidFill>
                  <a:srgbClr val="000000"/>
                </a:solidFill>
                <a:latin typeface="Roboto Slab"/>
                <a:ea typeface="Roboto Slab"/>
                <a:cs typeface="Roboto Slab"/>
              </a:rPr>
              <a:t>is</a:t>
            </a:r>
            <a:r>
              <a:rPr lang="it-IT" sz="2000" b="0" i="0">
                <a:solidFill>
                  <a:srgbClr val="000000"/>
                </a:solidFill>
                <a:latin typeface="Roboto Slab"/>
                <a:ea typeface="Roboto Slab"/>
                <a:cs typeface="Roboto Slab"/>
              </a:rPr>
              <a:t> </a:t>
            </a:r>
            <a:r>
              <a:rPr lang="it-IT" sz="2000" b="0" i="0" err="1">
                <a:solidFill>
                  <a:srgbClr val="000000"/>
                </a:solidFill>
                <a:latin typeface="Roboto Slab"/>
                <a:ea typeface="Roboto Slab"/>
                <a:cs typeface="Roboto Slab"/>
              </a:rPr>
              <a:t>collected</a:t>
            </a:r>
            <a:r>
              <a:rPr lang="it-IT" sz="2000" b="0" i="0">
                <a:solidFill>
                  <a:srgbClr val="000000"/>
                </a:solidFill>
                <a:latin typeface="Roboto Slab"/>
                <a:ea typeface="Roboto Slab"/>
                <a:cs typeface="Roboto Slab"/>
              </a:rPr>
              <a:t> </a:t>
            </a:r>
            <a:r>
              <a:rPr lang="it-IT" sz="2000" b="0" i="0" err="1">
                <a:solidFill>
                  <a:srgbClr val="000000"/>
                </a:solidFill>
                <a:latin typeface="Roboto Slab"/>
                <a:ea typeface="Roboto Slab"/>
                <a:cs typeface="Roboto Slab"/>
              </a:rPr>
              <a:t>authomatically</a:t>
            </a:r>
            <a:r>
              <a:rPr lang="it-IT" sz="2000" b="0" i="0">
                <a:solidFill>
                  <a:srgbClr val="000000"/>
                </a:solidFill>
                <a:latin typeface="Roboto Slab"/>
                <a:ea typeface="Roboto Slab"/>
                <a:cs typeface="Roboto Slab"/>
              </a:rPr>
              <a:t> from </a:t>
            </a:r>
            <a:r>
              <a:rPr lang="it-IT" sz="2000" b="0" i="0" err="1">
                <a:solidFill>
                  <a:srgbClr val="000000"/>
                </a:solidFill>
                <a:latin typeface="Roboto Slab"/>
                <a:ea typeface="Roboto Slab"/>
                <a:cs typeface="Roboto Slab"/>
              </a:rPr>
              <a:t>your</a:t>
            </a:r>
            <a:r>
              <a:rPr lang="it-IT" sz="2000" b="0" i="0">
                <a:solidFill>
                  <a:srgbClr val="000000"/>
                </a:solidFill>
                <a:latin typeface="Roboto Slab"/>
                <a:ea typeface="Roboto Slab"/>
                <a:cs typeface="Roboto Slab"/>
              </a:rPr>
              <a:t> Esse3 </a:t>
            </a:r>
            <a:r>
              <a:rPr lang="it-IT" sz="2000" b="0" i="0" err="1">
                <a:solidFill>
                  <a:srgbClr val="000000"/>
                </a:solidFill>
                <a:latin typeface="Roboto Slab"/>
                <a:ea typeface="Roboto Slab"/>
                <a:cs typeface="Roboto Slab"/>
              </a:rPr>
              <a:t>reserved</a:t>
            </a:r>
            <a:r>
              <a:rPr lang="it-IT" sz="2000" b="0" i="0">
                <a:solidFill>
                  <a:srgbClr val="000000"/>
                </a:solidFill>
                <a:latin typeface="Roboto Slab"/>
                <a:ea typeface="Roboto Slab"/>
                <a:cs typeface="Roboto Slab"/>
              </a:rPr>
              <a:t> area and </a:t>
            </a:r>
            <a:r>
              <a:rPr lang="it-IT" sz="2000" b="0" i="0" err="1">
                <a:solidFill>
                  <a:srgbClr val="000000"/>
                </a:solidFill>
                <a:latin typeface="Roboto Slab"/>
                <a:ea typeface="Roboto Slab"/>
                <a:cs typeface="Roboto Slab"/>
              </a:rPr>
              <a:t>corresponds</a:t>
            </a:r>
            <a:r>
              <a:rPr lang="it-IT" sz="2000" b="0" i="0">
                <a:solidFill>
                  <a:srgbClr val="000000"/>
                </a:solidFill>
                <a:latin typeface="Roboto Slab"/>
                <a:ea typeface="Roboto Slab"/>
                <a:cs typeface="Roboto Slab"/>
              </a:rPr>
              <a:t> to the ISEE </a:t>
            </a:r>
            <a:r>
              <a:rPr lang="it-IT" sz="2000" b="0" i="0" err="1">
                <a:solidFill>
                  <a:srgbClr val="000000"/>
                </a:solidFill>
                <a:latin typeface="Roboto Slab"/>
                <a:ea typeface="Roboto Slab"/>
                <a:cs typeface="Roboto Slab"/>
              </a:rPr>
              <a:t>presented</a:t>
            </a:r>
            <a:r>
              <a:rPr lang="it-IT" sz="2000" b="0" i="0">
                <a:solidFill>
                  <a:srgbClr val="000000"/>
                </a:solidFill>
                <a:latin typeface="Roboto Slab"/>
                <a:ea typeface="Roboto Slab"/>
                <a:cs typeface="Roboto Slab"/>
              </a:rPr>
              <a:t> for the </a:t>
            </a:r>
            <a:r>
              <a:rPr lang="it-IT" sz="2000" b="0" i="0" err="1">
                <a:solidFill>
                  <a:srgbClr val="000000"/>
                </a:solidFill>
                <a:latin typeface="Roboto Slab"/>
                <a:ea typeface="Roboto Slab"/>
                <a:cs typeface="Roboto Slab"/>
              </a:rPr>
              <a:t>enrollment</a:t>
            </a:r>
            <a:r>
              <a:rPr lang="it-IT" sz="2000" b="0" i="0">
                <a:solidFill>
                  <a:srgbClr val="000000"/>
                </a:solidFill>
                <a:latin typeface="Roboto Slab"/>
                <a:ea typeface="Roboto Slab"/>
                <a:cs typeface="Roboto Slab"/>
              </a:rPr>
              <a:t> </a:t>
            </a:r>
            <a:r>
              <a:rPr lang="it-IT" sz="2000" b="0" i="0" err="1">
                <a:solidFill>
                  <a:srgbClr val="000000"/>
                </a:solidFill>
                <a:latin typeface="Roboto Slab"/>
                <a:ea typeface="Roboto Slab"/>
                <a:cs typeface="Roboto Slab"/>
              </a:rPr>
              <a:t>at</a:t>
            </a:r>
            <a:r>
              <a:rPr lang="it-IT" sz="2000" b="0" i="0">
                <a:solidFill>
                  <a:srgbClr val="000000"/>
                </a:solidFill>
                <a:latin typeface="Roboto Slab"/>
                <a:ea typeface="Roboto Slab"/>
                <a:cs typeface="Roboto Slab"/>
              </a:rPr>
              <a:t> the 2025/26 </a:t>
            </a:r>
            <a:r>
              <a:rPr lang="it-IT" sz="2000" b="0" i="0" err="1">
                <a:solidFill>
                  <a:srgbClr val="000000"/>
                </a:solidFill>
                <a:latin typeface="Roboto Slab"/>
                <a:ea typeface="Roboto Slab"/>
                <a:cs typeface="Roboto Slab"/>
              </a:rPr>
              <a:t>academic</a:t>
            </a:r>
            <a:r>
              <a:rPr lang="it-IT" sz="2000" b="0" i="0">
                <a:solidFill>
                  <a:srgbClr val="000000"/>
                </a:solidFill>
                <a:latin typeface="Roboto Slab"/>
                <a:ea typeface="Roboto Slab"/>
                <a:cs typeface="Roboto Slab"/>
              </a:rPr>
              <a:t> </a:t>
            </a:r>
            <a:r>
              <a:rPr lang="it-IT" sz="2000" b="0" i="0" err="1">
                <a:solidFill>
                  <a:srgbClr val="000000"/>
                </a:solidFill>
                <a:latin typeface="Roboto Slab"/>
                <a:ea typeface="Roboto Slab"/>
                <a:cs typeface="Roboto Slab"/>
              </a:rPr>
              <a:t>year</a:t>
            </a:r>
            <a:endParaRPr lang="it-IT" sz="2000" b="0" i="0">
              <a:solidFill>
                <a:srgbClr val="000000"/>
              </a:solidFill>
              <a:latin typeface="Roboto Slab"/>
              <a:ea typeface="Roboto Slab"/>
              <a:cs typeface="Roboto Slab"/>
            </a:endParaRPr>
          </a:p>
          <a:p>
            <a:pPr algn="ctr"/>
            <a:endParaRPr lang="en-US"/>
          </a:p>
        </p:txBody>
      </p:sp>
    </p:spTree>
    <p:extLst>
      <p:ext uri="{BB962C8B-B14F-4D97-AF65-F5344CB8AC3E}">
        <p14:creationId xmlns:p14="http://schemas.microsoft.com/office/powerpoint/2010/main" val="1192361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9B82CB-A2F5-CC0E-3629-6EB0B33A5D61}"/>
              </a:ext>
            </a:extLst>
          </p:cNvPr>
          <p:cNvSpPr>
            <a:spLocks noGrp="1"/>
          </p:cNvSpPr>
          <p:nvPr>
            <p:ph type="ctrTitle"/>
          </p:nvPr>
        </p:nvSpPr>
        <p:spPr>
          <a:xfrm>
            <a:off x="1524000" y="106363"/>
            <a:ext cx="9144000" cy="842434"/>
          </a:xfrm>
        </p:spPr>
        <p:txBody>
          <a:bodyPr spcFirstLastPara="1" wrap="square" lIns="91425" tIns="45700" rIns="91425" bIns="45700" anchor="ctr" anchorCtr="0">
            <a:normAutofit fontScale="90000"/>
          </a:bodyPr>
          <a:lstStyle/>
          <a:p>
            <a:r>
              <a:rPr lang="it-IT" b="1">
                <a:solidFill>
                  <a:srgbClr val="B2284B"/>
                </a:solidFill>
                <a:latin typeface="Roboto Slab"/>
              </a:rPr>
              <a:t>OLS TEST</a:t>
            </a:r>
          </a:p>
        </p:txBody>
      </p:sp>
      <p:sp>
        <p:nvSpPr>
          <p:cNvPr id="3" name="Sottotitolo 2">
            <a:extLst>
              <a:ext uri="{FF2B5EF4-FFF2-40B4-BE49-F238E27FC236}">
                <a16:creationId xmlns:a16="http://schemas.microsoft.com/office/drawing/2014/main" id="{DA2D5E5E-852C-AED1-A26E-55B8D184508B}"/>
              </a:ext>
            </a:extLst>
          </p:cNvPr>
          <p:cNvSpPr>
            <a:spLocks noGrp="1"/>
          </p:cNvSpPr>
          <p:nvPr>
            <p:ph type="subTitle" idx="1"/>
          </p:nvPr>
        </p:nvSpPr>
        <p:spPr>
          <a:xfrm>
            <a:off x="1576917" y="860954"/>
            <a:ext cx="9144000" cy="481013"/>
          </a:xfrm>
        </p:spPr>
        <p:txBody>
          <a:bodyPr spcFirstLastPara="1" wrap="square" lIns="91425" tIns="45700" rIns="91425" bIns="45700" anchor="ctr" anchorCtr="0">
            <a:normAutofit fontScale="92500" lnSpcReduction="20000"/>
          </a:bodyPr>
          <a:lstStyle/>
          <a:p>
            <a:r>
              <a:rPr lang="it-IT">
                <a:latin typeface="Roboto Slab"/>
              </a:rPr>
              <a:t>Online Language Support</a:t>
            </a:r>
          </a:p>
        </p:txBody>
      </p:sp>
      <p:sp>
        <p:nvSpPr>
          <p:cNvPr id="4" name="CasellaDiTesto 3">
            <a:extLst>
              <a:ext uri="{FF2B5EF4-FFF2-40B4-BE49-F238E27FC236}">
                <a16:creationId xmlns:a16="http://schemas.microsoft.com/office/drawing/2014/main" id="{7FF49EA1-30DF-29CF-FD99-6629AA5A7959}"/>
              </a:ext>
            </a:extLst>
          </p:cNvPr>
          <p:cNvSpPr txBox="1"/>
          <p:nvPr/>
        </p:nvSpPr>
        <p:spPr>
          <a:xfrm>
            <a:off x="1015999" y="3735917"/>
            <a:ext cx="434974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it-IT" sz="2000" b="1">
                <a:solidFill>
                  <a:srgbClr val="B2284B"/>
                </a:solidFill>
                <a:latin typeface="Roboto Slab"/>
                <a:ea typeface="Roboto Slab"/>
                <a:cs typeface="Roboto Slab"/>
              </a:rPr>
              <a:t>BEFORE DEPARTURE</a:t>
            </a:r>
          </a:p>
          <a:p>
            <a:pPr algn="ctr"/>
            <a:r>
              <a:rPr lang="it-IT" sz="2000">
                <a:latin typeface="Roboto Slab"/>
                <a:ea typeface="Roboto Slab"/>
                <a:cs typeface="Roboto Slab"/>
              </a:rPr>
              <a:t>To </a:t>
            </a:r>
            <a:r>
              <a:rPr lang="it-IT" sz="2000" err="1">
                <a:latin typeface="Roboto Slab"/>
                <a:ea typeface="Roboto Slab"/>
                <a:cs typeface="Roboto Slab"/>
              </a:rPr>
              <a:t>assess</a:t>
            </a:r>
            <a:r>
              <a:rPr lang="it-IT" sz="2000">
                <a:latin typeface="Roboto Slab"/>
                <a:ea typeface="Roboto Slab"/>
                <a:cs typeface="Roboto Slab"/>
              </a:rPr>
              <a:t> </a:t>
            </a:r>
            <a:r>
              <a:rPr lang="it-IT" sz="2000" err="1">
                <a:latin typeface="Roboto Slab"/>
                <a:ea typeface="Roboto Slab"/>
                <a:cs typeface="Roboto Slab"/>
              </a:rPr>
              <a:t>your</a:t>
            </a:r>
            <a:r>
              <a:rPr lang="it-IT" sz="2000">
                <a:latin typeface="Roboto Slab"/>
                <a:ea typeface="Roboto Slab"/>
                <a:cs typeface="Roboto Slab"/>
              </a:rPr>
              <a:t> </a:t>
            </a:r>
            <a:r>
              <a:rPr lang="it-IT" sz="2000" err="1">
                <a:latin typeface="Roboto Slab"/>
                <a:ea typeface="Roboto Slab"/>
                <a:cs typeface="Roboto Slab"/>
              </a:rPr>
              <a:t>language</a:t>
            </a:r>
            <a:r>
              <a:rPr lang="it-IT" sz="2000">
                <a:latin typeface="Roboto Slab"/>
                <a:ea typeface="Roboto Slab"/>
                <a:cs typeface="Roboto Slab"/>
              </a:rPr>
              <a:t> skill </a:t>
            </a:r>
            <a:r>
              <a:rPr lang="it-IT" sz="2000" err="1">
                <a:latin typeface="Roboto Slab"/>
                <a:ea typeface="Roboto Slab"/>
                <a:cs typeface="Roboto Slab"/>
              </a:rPr>
              <a:t>level</a:t>
            </a:r>
            <a:endParaRPr lang="it-IT" sz="2000">
              <a:latin typeface="Roboto Slab"/>
              <a:ea typeface="Roboto Slab"/>
              <a:cs typeface="Roboto Slab"/>
            </a:endParaRPr>
          </a:p>
        </p:txBody>
      </p:sp>
      <p:sp>
        <p:nvSpPr>
          <p:cNvPr id="5" name="CasellaDiTesto 4">
            <a:extLst>
              <a:ext uri="{FF2B5EF4-FFF2-40B4-BE49-F238E27FC236}">
                <a16:creationId xmlns:a16="http://schemas.microsoft.com/office/drawing/2014/main" id="{28D29A27-9C6A-6139-A0B3-D120297BCC98}"/>
              </a:ext>
            </a:extLst>
          </p:cNvPr>
          <p:cNvSpPr txBox="1"/>
          <p:nvPr/>
        </p:nvSpPr>
        <p:spPr>
          <a:xfrm>
            <a:off x="6942666" y="3735916"/>
            <a:ext cx="434974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it-IT" sz="2000" b="1">
                <a:solidFill>
                  <a:srgbClr val="B2284B"/>
                </a:solidFill>
                <a:latin typeface="Roboto Slab"/>
                <a:ea typeface="Roboto Slab"/>
                <a:cs typeface="Roboto Slab"/>
              </a:rPr>
              <a:t>AFTER YOUR RETURN</a:t>
            </a:r>
          </a:p>
          <a:p>
            <a:pPr algn="ctr"/>
            <a:r>
              <a:rPr lang="it-IT" sz="2000">
                <a:latin typeface="Roboto Slab"/>
                <a:ea typeface="Roboto Slab"/>
                <a:cs typeface="Roboto Slab"/>
              </a:rPr>
              <a:t>To </a:t>
            </a:r>
            <a:r>
              <a:rPr lang="it-IT" sz="2000" err="1">
                <a:latin typeface="Roboto Slab"/>
                <a:ea typeface="Roboto Slab"/>
                <a:cs typeface="Roboto Slab"/>
              </a:rPr>
              <a:t>verify</a:t>
            </a:r>
            <a:r>
              <a:rPr lang="it-IT" sz="2000">
                <a:latin typeface="Roboto Slab"/>
                <a:ea typeface="Roboto Slab"/>
                <a:cs typeface="Roboto Slab"/>
              </a:rPr>
              <a:t> </a:t>
            </a:r>
            <a:r>
              <a:rPr lang="it-IT" sz="2000" err="1">
                <a:latin typeface="Roboto Slab"/>
                <a:ea typeface="Roboto Slab"/>
                <a:cs typeface="Roboto Slab"/>
              </a:rPr>
              <a:t>your</a:t>
            </a:r>
            <a:r>
              <a:rPr lang="it-IT" sz="2000">
                <a:latin typeface="Roboto Slab"/>
                <a:ea typeface="Roboto Slab"/>
                <a:cs typeface="Roboto Slab"/>
              </a:rPr>
              <a:t> </a:t>
            </a:r>
            <a:r>
              <a:rPr lang="it-IT" sz="2000" err="1">
                <a:latin typeface="Roboto Slab"/>
                <a:ea typeface="Roboto Slab"/>
                <a:cs typeface="Roboto Slab"/>
              </a:rPr>
              <a:t>improvements</a:t>
            </a:r>
            <a:endParaRPr lang="it-IT" sz="2000">
              <a:latin typeface="Roboto Slab"/>
              <a:ea typeface="Roboto Slab"/>
              <a:cs typeface="Roboto Slab"/>
            </a:endParaRPr>
          </a:p>
        </p:txBody>
      </p:sp>
      <p:sp>
        <p:nvSpPr>
          <p:cNvPr id="6" name="CasellaDiTesto 5">
            <a:extLst>
              <a:ext uri="{FF2B5EF4-FFF2-40B4-BE49-F238E27FC236}">
                <a16:creationId xmlns:a16="http://schemas.microsoft.com/office/drawing/2014/main" id="{D728AAB3-0802-F5F6-3389-213C1F4D43D7}"/>
              </a:ext>
            </a:extLst>
          </p:cNvPr>
          <p:cNvSpPr txBox="1"/>
          <p:nvPr/>
        </p:nvSpPr>
        <p:spPr>
          <a:xfrm>
            <a:off x="825499" y="1344084"/>
            <a:ext cx="10646833" cy="21544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Char char="•"/>
            </a:pPr>
            <a:r>
              <a:rPr lang="it-IT" sz="2000" dirty="0" err="1">
                <a:latin typeface="Roboto Slab"/>
                <a:ea typeface="Roboto Slab"/>
                <a:cs typeface="Roboto Slab"/>
              </a:rPr>
              <a:t>Created</a:t>
            </a:r>
            <a:r>
              <a:rPr lang="it-IT" sz="2000" dirty="0">
                <a:latin typeface="Roboto Slab"/>
                <a:ea typeface="Roboto Slab"/>
                <a:cs typeface="Roboto Slab"/>
              </a:rPr>
              <a:t> by the </a:t>
            </a:r>
            <a:r>
              <a:rPr lang="it-IT" sz="2000" dirty="0" err="1">
                <a:latin typeface="Roboto Slab"/>
                <a:ea typeface="Roboto Slab"/>
                <a:cs typeface="Roboto Slab"/>
              </a:rPr>
              <a:t>European</a:t>
            </a:r>
            <a:r>
              <a:rPr lang="it-IT" sz="2000" dirty="0">
                <a:latin typeface="Roboto Slab"/>
                <a:ea typeface="Roboto Slab"/>
                <a:cs typeface="Roboto Slab"/>
              </a:rPr>
              <a:t> Commission</a:t>
            </a:r>
            <a:endParaRPr lang="it-IT" dirty="0"/>
          </a:p>
          <a:p>
            <a:pPr marL="342900" indent="-342900">
              <a:buChar char="•"/>
            </a:pPr>
            <a:r>
              <a:rPr lang="it-IT" sz="2000" b="1" dirty="0">
                <a:solidFill>
                  <a:srgbClr val="B2284B"/>
                </a:solidFill>
                <a:latin typeface="Roboto Slab"/>
                <a:ea typeface="Roboto Slab"/>
                <a:cs typeface="Roboto Slab"/>
              </a:rPr>
              <a:t>Goal: </a:t>
            </a:r>
            <a:r>
              <a:rPr lang="it-IT" sz="2000" dirty="0">
                <a:latin typeface="Roboto Slab"/>
                <a:ea typeface="Roboto Slab"/>
                <a:cs typeface="Roboto Slab"/>
              </a:rPr>
              <a:t>to </a:t>
            </a:r>
            <a:r>
              <a:rPr lang="it-IT" sz="2000" dirty="0" err="1">
                <a:latin typeface="Roboto Slab"/>
                <a:ea typeface="Roboto Slab"/>
                <a:cs typeface="Roboto Slab"/>
              </a:rPr>
              <a:t>improve</a:t>
            </a:r>
            <a:r>
              <a:rPr lang="it-IT" sz="2000" dirty="0">
                <a:latin typeface="Roboto Slab"/>
                <a:ea typeface="Roboto Slab"/>
                <a:cs typeface="Roboto Slab"/>
              </a:rPr>
              <a:t> the </a:t>
            </a:r>
            <a:r>
              <a:rPr lang="it-IT" sz="2000" dirty="0" err="1">
                <a:latin typeface="Roboto Slab"/>
                <a:ea typeface="Roboto Slab"/>
                <a:cs typeface="Roboto Slab"/>
              </a:rPr>
              <a:t>language</a:t>
            </a:r>
            <a:r>
              <a:rPr lang="it-IT" sz="2000" dirty="0">
                <a:latin typeface="Roboto Slab"/>
                <a:ea typeface="Roboto Slab"/>
                <a:cs typeface="Roboto Slab"/>
              </a:rPr>
              <a:t> skills of the </a:t>
            </a:r>
            <a:r>
              <a:rPr lang="it-IT" sz="2000" dirty="0" err="1">
                <a:latin typeface="Roboto Slab"/>
                <a:ea typeface="Roboto Slab"/>
                <a:cs typeface="Roboto Slab"/>
              </a:rPr>
              <a:t>mobility</a:t>
            </a:r>
            <a:r>
              <a:rPr lang="it-IT" sz="2000" dirty="0">
                <a:latin typeface="Roboto Slab"/>
                <a:ea typeface="Roboto Slab"/>
                <a:cs typeface="Roboto Slab"/>
              </a:rPr>
              <a:t> </a:t>
            </a:r>
            <a:r>
              <a:rPr lang="it-IT" sz="2000" dirty="0" err="1">
                <a:latin typeface="Roboto Slab"/>
                <a:ea typeface="Roboto Slab"/>
                <a:cs typeface="Roboto Slab"/>
              </a:rPr>
              <a:t>programme</a:t>
            </a:r>
            <a:r>
              <a:rPr lang="it-IT" sz="2000" dirty="0">
                <a:latin typeface="Roboto Slab"/>
                <a:ea typeface="Roboto Slab"/>
                <a:cs typeface="Roboto Slab"/>
              </a:rPr>
              <a:t> </a:t>
            </a:r>
            <a:r>
              <a:rPr lang="it-IT" sz="2000" dirty="0" err="1">
                <a:latin typeface="Roboto Slab"/>
                <a:ea typeface="Roboto Slab"/>
                <a:cs typeface="Roboto Slab"/>
              </a:rPr>
              <a:t>participants</a:t>
            </a:r>
            <a:endParaRPr lang="it-IT" sz="2000" dirty="0">
              <a:latin typeface="Roboto Slab"/>
              <a:ea typeface="Roboto Slab"/>
              <a:cs typeface="Roboto Slab"/>
            </a:endParaRPr>
          </a:p>
          <a:p>
            <a:pPr marL="342900" indent="-342900">
              <a:buChar char="•"/>
            </a:pPr>
            <a:r>
              <a:rPr lang="it-IT" sz="2000" dirty="0" err="1">
                <a:latin typeface="Roboto Slab"/>
                <a:ea typeface="Roboto Slab"/>
                <a:cs typeface="Roboto Slab"/>
              </a:rPr>
              <a:t>Higher</a:t>
            </a:r>
            <a:r>
              <a:rPr lang="it-IT" sz="2000" dirty="0">
                <a:latin typeface="Roboto Slab"/>
                <a:ea typeface="Roboto Slab"/>
                <a:cs typeface="Roboto Slab"/>
              </a:rPr>
              <a:t> </a:t>
            </a:r>
            <a:r>
              <a:rPr lang="it-IT" sz="2000" dirty="0" err="1">
                <a:latin typeface="Roboto Slab"/>
                <a:ea typeface="Roboto Slab"/>
                <a:cs typeface="Roboto Slab"/>
              </a:rPr>
              <a:t>education</a:t>
            </a:r>
            <a:r>
              <a:rPr lang="it-IT" sz="2000" dirty="0">
                <a:latin typeface="Roboto Slab"/>
                <a:ea typeface="Roboto Slab"/>
                <a:cs typeface="Roboto Slab"/>
              </a:rPr>
              <a:t> </a:t>
            </a:r>
            <a:r>
              <a:rPr lang="it-IT" sz="2000" dirty="0" err="1">
                <a:latin typeface="Roboto Slab"/>
                <a:ea typeface="Roboto Slab"/>
                <a:cs typeface="Roboto Slab"/>
              </a:rPr>
              <a:t>students</a:t>
            </a:r>
            <a:r>
              <a:rPr lang="it-IT" sz="2000" dirty="0">
                <a:latin typeface="Roboto Slab"/>
                <a:ea typeface="Roboto Slab"/>
                <a:cs typeface="Roboto Slab"/>
              </a:rPr>
              <a:t> </a:t>
            </a:r>
            <a:r>
              <a:rPr lang="it-IT" sz="2000" dirty="0" err="1">
                <a:latin typeface="Roboto Slab"/>
                <a:ea typeface="Roboto Slab"/>
                <a:cs typeface="Roboto Slab"/>
              </a:rPr>
              <a:t>participating</a:t>
            </a:r>
            <a:r>
              <a:rPr lang="it-IT" sz="2000" dirty="0">
                <a:latin typeface="Roboto Slab"/>
                <a:ea typeface="Roboto Slab"/>
                <a:cs typeface="Roboto Slab"/>
              </a:rPr>
              <a:t> in </a:t>
            </a:r>
            <a:r>
              <a:rPr lang="it-IT" sz="2000" dirty="0" err="1">
                <a:latin typeface="Roboto Slab"/>
                <a:ea typeface="Roboto Slab"/>
                <a:cs typeface="Roboto Slab"/>
              </a:rPr>
              <a:t>mobility</a:t>
            </a:r>
            <a:r>
              <a:rPr lang="it-IT" sz="2000" dirty="0">
                <a:latin typeface="Roboto Slab"/>
                <a:ea typeface="Roboto Slab"/>
                <a:cs typeface="Roboto Slab"/>
              </a:rPr>
              <a:t> for </a:t>
            </a:r>
            <a:r>
              <a:rPr lang="it-IT" sz="2000" dirty="0" err="1">
                <a:latin typeface="Roboto Slab"/>
                <a:ea typeface="Roboto Slab"/>
                <a:cs typeface="Roboto Slab"/>
              </a:rPr>
              <a:t>at</a:t>
            </a:r>
            <a:r>
              <a:rPr lang="it-IT" sz="2000" dirty="0">
                <a:latin typeface="Roboto Slab"/>
                <a:ea typeface="Roboto Slab"/>
                <a:cs typeface="Roboto Slab"/>
              </a:rPr>
              <a:t> </a:t>
            </a:r>
            <a:r>
              <a:rPr lang="it-IT" sz="2000" dirty="0" err="1">
                <a:latin typeface="Roboto Slab"/>
                <a:ea typeface="Roboto Slab"/>
                <a:cs typeface="Roboto Slab"/>
              </a:rPr>
              <a:t>least</a:t>
            </a:r>
            <a:r>
              <a:rPr lang="it-IT" sz="2000" dirty="0">
                <a:latin typeface="Roboto Slab"/>
                <a:ea typeface="Roboto Slab"/>
                <a:cs typeface="Roboto Slab"/>
              </a:rPr>
              <a:t> 14 days must </a:t>
            </a:r>
            <a:r>
              <a:rPr lang="it-IT" sz="2000" dirty="0" err="1">
                <a:latin typeface="Roboto Slab"/>
                <a:ea typeface="Roboto Slab"/>
                <a:cs typeface="Roboto Slab"/>
              </a:rPr>
              <a:t>assess</a:t>
            </a:r>
            <a:r>
              <a:rPr lang="it-IT" sz="2000" dirty="0">
                <a:latin typeface="Roboto Slab"/>
                <a:ea typeface="Roboto Slab"/>
                <a:cs typeface="Roboto Slab"/>
              </a:rPr>
              <a:t> </a:t>
            </a:r>
            <a:r>
              <a:rPr lang="it-IT" sz="2000" dirty="0" err="1">
                <a:latin typeface="Roboto Slab"/>
                <a:ea typeface="Roboto Slab"/>
                <a:cs typeface="Roboto Slab"/>
              </a:rPr>
              <a:t>their</a:t>
            </a:r>
            <a:r>
              <a:rPr lang="it-IT" sz="2000" dirty="0">
                <a:latin typeface="Roboto Slab"/>
                <a:ea typeface="Roboto Slab"/>
                <a:cs typeface="Roboto Slab"/>
              </a:rPr>
              <a:t> </a:t>
            </a:r>
            <a:r>
              <a:rPr lang="it-IT" sz="2000" dirty="0" err="1">
                <a:latin typeface="Roboto Slab"/>
                <a:ea typeface="Roboto Slab"/>
                <a:cs typeface="Roboto Slab"/>
              </a:rPr>
              <a:t>language</a:t>
            </a:r>
            <a:r>
              <a:rPr lang="it-IT" sz="2000" dirty="0">
                <a:latin typeface="Roboto Slab"/>
                <a:ea typeface="Roboto Slab"/>
                <a:cs typeface="Roboto Slab"/>
              </a:rPr>
              <a:t> skills </a:t>
            </a:r>
            <a:r>
              <a:rPr lang="it-IT" sz="2000" dirty="0" err="1">
                <a:latin typeface="Roboto Slab"/>
                <a:ea typeface="Roboto Slab"/>
                <a:cs typeface="Roboto Slab"/>
              </a:rPr>
              <a:t>before</a:t>
            </a:r>
            <a:r>
              <a:rPr lang="it-IT" sz="2000" dirty="0">
                <a:latin typeface="Roboto Slab"/>
                <a:ea typeface="Roboto Slab"/>
                <a:cs typeface="Roboto Slab"/>
              </a:rPr>
              <a:t> </a:t>
            </a:r>
            <a:r>
              <a:rPr lang="it-IT" sz="2000" dirty="0" err="1">
                <a:latin typeface="Roboto Slab"/>
                <a:ea typeface="Roboto Slab"/>
                <a:cs typeface="Roboto Slab"/>
              </a:rPr>
              <a:t>departure</a:t>
            </a:r>
            <a:endParaRPr lang="it-IT" sz="2000" dirty="0">
              <a:latin typeface="Roboto Slab"/>
              <a:ea typeface="Roboto Slab"/>
              <a:cs typeface="Roboto Slab"/>
            </a:endParaRPr>
          </a:p>
          <a:p>
            <a:endParaRPr lang="it-IT" sz="2000" dirty="0">
              <a:latin typeface="Roboto Slab"/>
              <a:ea typeface="Roboto Slab"/>
              <a:cs typeface="Roboto Slab"/>
            </a:endParaRPr>
          </a:p>
          <a:p>
            <a:r>
              <a:rPr lang="it-IT" sz="2000" dirty="0">
                <a:latin typeface="Roboto Slab"/>
                <a:ea typeface="Roboto Slab"/>
                <a:cs typeface="Roboto Slab"/>
              </a:rPr>
              <a:t>The </a:t>
            </a:r>
            <a:r>
              <a:rPr lang="it-IT" sz="2000" dirty="0" err="1">
                <a:latin typeface="Roboto Slab"/>
                <a:ea typeface="Roboto Slab"/>
                <a:cs typeface="Roboto Slab"/>
              </a:rPr>
              <a:t>results</a:t>
            </a:r>
            <a:r>
              <a:rPr lang="it-IT" sz="2000" dirty="0">
                <a:latin typeface="Roboto Slab"/>
                <a:ea typeface="Roboto Slab"/>
                <a:cs typeface="Roboto Slab"/>
              </a:rPr>
              <a:t> of the </a:t>
            </a:r>
            <a:r>
              <a:rPr lang="it-IT" sz="2000" dirty="0" err="1">
                <a:latin typeface="Roboto Slab"/>
                <a:ea typeface="Roboto Slab"/>
                <a:cs typeface="Roboto Slab"/>
              </a:rPr>
              <a:t>language</a:t>
            </a:r>
            <a:r>
              <a:rPr lang="it-IT" sz="2000" dirty="0">
                <a:latin typeface="Roboto Slab"/>
                <a:ea typeface="Roboto Slab"/>
                <a:cs typeface="Roboto Slab"/>
              </a:rPr>
              <a:t> </a:t>
            </a:r>
            <a:r>
              <a:rPr lang="it-IT" sz="2000" dirty="0" err="1">
                <a:latin typeface="Roboto Slab"/>
                <a:ea typeface="Roboto Slab"/>
                <a:cs typeface="Roboto Slab"/>
              </a:rPr>
              <a:t>assessment</a:t>
            </a:r>
            <a:r>
              <a:rPr lang="it-IT" sz="2000" dirty="0">
                <a:latin typeface="Roboto Slab"/>
                <a:ea typeface="Roboto Slab"/>
                <a:cs typeface="Roboto Slab"/>
              </a:rPr>
              <a:t> </a:t>
            </a:r>
            <a:r>
              <a:rPr lang="it-IT" sz="2000" b="1" dirty="0">
                <a:latin typeface="Roboto Slab"/>
                <a:ea typeface="Roboto Slab"/>
                <a:cs typeface="Roboto Slab"/>
              </a:rPr>
              <a:t>do </a:t>
            </a:r>
            <a:r>
              <a:rPr lang="it-IT" sz="2000" b="1" dirty="0" err="1">
                <a:latin typeface="Roboto Slab"/>
                <a:ea typeface="Roboto Slab"/>
                <a:cs typeface="Roboto Slab"/>
              </a:rPr>
              <a:t>not</a:t>
            </a:r>
            <a:r>
              <a:rPr lang="it-IT" sz="2000" dirty="0">
                <a:latin typeface="Roboto Slab"/>
                <a:ea typeface="Roboto Slab"/>
                <a:cs typeface="Roboto Slab"/>
              </a:rPr>
              <a:t> </a:t>
            </a:r>
            <a:r>
              <a:rPr lang="it-IT" sz="2000" dirty="0" err="1">
                <a:latin typeface="Roboto Slab"/>
                <a:ea typeface="Roboto Slab"/>
                <a:cs typeface="Roboto Slab"/>
              </a:rPr>
              <a:t>prevent</a:t>
            </a:r>
            <a:r>
              <a:rPr lang="it-IT" sz="2000" dirty="0">
                <a:latin typeface="Roboto Slab"/>
                <a:ea typeface="Roboto Slab"/>
                <a:cs typeface="Roboto Slab"/>
              </a:rPr>
              <a:t> </a:t>
            </a:r>
            <a:r>
              <a:rPr lang="it-IT" sz="2000" dirty="0" err="1">
                <a:latin typeface="Roboto Slab"/>
                <a:ea typeface="Roboto Slab"/>
                <a:cs typeface="Roboto Slab"/>
              </a:rPr>
              <a:t>participation</a:t>
            </a:r>
            <a:r>
              <a:rPr lang="it-IT" sz="2000" dirty="0">
                <a:latin typeface="Roboto Slab"/>
                <a:ea typeface="Roboto Slab"/>
                <a:cs typeface="Roboto Slab"/>
              </a:rPr>
              <a:t> in Erasmus+.</a:t>
            </a:r>
          </a:p>
          <a:p>
            <a:endParaRPr lang="it-IT" dirty="0">
              <a:latin typeface="Roboto Slab"/>
              <a:ea typeface="Roboto Slab"/>
              <a:cs typeface="Roboto Slab"/>
            </a:endParaRPr>
          </a:p>
        </p:txBody>
      </p:sp>
      <p:sp>
        <p:nvSpPr>
          <p:cNvPr id="7" name="CasellaDiTesto 6">
            <a:extLst>
              <a:ext uri="{FF2B5EF4-FFF2-40B4-BE49-F238E27FC236}">
                <a16:creationId xmlns:a16="http://schemas.microsoft.com/office/drawing/2014/main" id="{973037F8-A988-40D6-C0F0-4B75963BFB22}"/>
              </a:ext>
            </a:extLst>
          </p:cNvPr>
          <p:cNvSpPr txBox="1"/>
          <p:nvPr/>
        </p:nvSpPr>
        <p:spPr>
          <a:xfrm>
            <a:off x="1502832" y="3270250"/>
            <a:ext cx="916516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it-IT" sz="2400" b="1">
                <a:solidFill>
                  <a:srgbClr val="B2284B"/>
                </a:solidFill>
                <a:latin typeface="Roboto Slab"/>
              </a:rPr>
              <a:t>WHEN</a:t>
            </a:r>
          </a:p>
        </p:txBody>
      </p:sp>
      <p:sp>
        <p:nvSpPr>
          <p:cNvPr id="8" name="CasellaDiTesto 7">
            <a:extLst>
              <a:ext uri="{FF2B5EF4-FFF2-40B4-BE49-F238E27FC236}">
                <a16:creationId xmlns:a16="http://schemas.microsoft.com/office/drawing/2014/main" id="{9920AB4D-DEBF-55EC-DC5B-61B27AE88775}"/>
              </a:ext>
            </a:extLst>
          </p:cNvPr>
          <p:cNvSpPr txBox="1"/>
          <p:nvPr/>
        </p:nvSpPr>
        <p:spPr>
          <a:xfrm>
            <a:off x="1502831" y="4444999"/>
            <a:ext cx="916516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it-IT" sz="2400" b="1">
                <a:solidFill>
                  <a:srgbClr val="B2284B"/>
                </a:solidFill>
                <a:latin typeface="Roboto Slab"/>
              </a:rPr>
              <a:t>WHERE</a:t>
            </a:r>
          </a:p>
        </p:txBody>
      </p:sp>
      <p:sp>
        <p:nvSpPr>
          <p:cNvPr id="9" name="CasellaDiTesto 8">
            <a:extLst>
              <a:ext uri="{FF2B5EF4-FFF2-40B4-BE49-F238E27FC236}">
                <a16:creationId xmlns:a16="http://schemas.microsoft.com/office/drawing/2014/main" id="{3CA0E3D0-D479-666E-E66B-602659E9B112}"/>
              </a:ext>
            </a:extLst>
          </p:cNvPr>
          <p:cNvSpPr txBox="1"/>
          <p:nvPr/>
        </p:nvSpPr>
        <p:spPr>
          <a:xfrm>
            <a:off x="825498" y="4910666"/>
            <a:ext cx="10646832"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it-IT" sz="2000" b="1">
                <a:solidFill>
                  <a:srgbClr val="B2284B"/>
                </a:solidFill>
                <a:latin typeface="Roboto Slab"/>
                <a:ea typeface="Roboto Slab"/>
                <a:cs typeface="Roboto Slab"/>
              </a:rPr>
              <a:t>EU ACADEMY Learning Platform</a:t>
            </a:r>
          </a:p>
          <a:p>
            <a:pPr algn="ctr"/>
            <a:r>
              <a:rPr lang="it-IT" sz="2000">
                <a:latin typeface="Segoe UI"/>
                <a:ea typeface="Roboto Slab"/>
                <a:cs typeface="Segoe UI"/>
                <a:hlinkClick r:id="rId2"/>
              </a:rPr>
              <a:t>https://academy.europa.eu/</a:t>
            </a:r>
            <a:endParaRPr lang="it-IT"/>
          </a:p>
          <a:p>
            <a:pPr algn="ctr"/>
            <a:r>
              <a:rPr lang="it-IT" sz="2000">
                <a:latin typeface="Roboto Slab"/>
                <a:ea typeface="Roboto Slab"/>
                <a:hlinkClick r:id="rId3"/>
              </a:rPr>
              <a:t>https://academy.europa.eu/local/euacademy/pages/course/community-overview.php?title=learn-a-new-language</a:t>
            </a:r>
            <a:endParaRPr lang="it-IT">
              <a:ea typeface="Roboto Slab"/>
            </a:endParaRPr>
          </a:p>
          <a:p>
            <a:pPr algn="ctr"/>
            <a:endParaRPr lang="it-IT" sz="2000">
              <a:latin typeface="Roboto Slab"/>
              <a:ea typeface="Roboto Slab"/>
            </a:endParaRPr>
          </a:p>
        </p:txBody>
      </p:sp>
    </p:spTree>
    <p:extLst>
      <p:ext uri="{BB962C8B-B14F-4D97-AF65-F5344CB8AC3E}">
        <p14:creationId xmlns:p14="http://schemas.microsoft.com/office/powerpoint/2010/main" val="21318562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Immagine che contiene testo, schermata, schermo, software&#10;&#10;Descrizione generata automaticamente">
            <a:extLst>
              <a:ext uri="{FF2B5EF4-FFF2-40B4-BE49-F238E27FC236}">
                <a16:creationId xmlns:a16="http://schemas.microsoft.com/office/drawing/2014/main" id="{CB50AF77-5767-BE95-19E0-78EC0F0CEE32}"/>
              </a:ext>
            </a:extLst>
          </p:cNvPr>
          <p:cNvPicPr>
            <a:picLocks noChangeAspect="1"/>
          </p:cNvPicPr>
          <p:nvPr/>
        </p:nvPicPr>
        <p:blipFill>
          <a:blip r:embed="rId2"/>
          <a:stretch>
            <a:fillRect/>
          </a:stretch>
        </p:blipFill>
        <p:spPr>
          <a:xfrm>
            <a:off x="-370417" y="-1928"/>
            <a:ext cx="12192000" cy="2353357"/>
          </a:xfrm>
          <a:prstGeom prst="rect">
            <a:avLst/>
          </a:prstGeom>
        </p:spPr>
      </p:pic>
      <p:pic>
        <p:nvPicPr>
          <p:cNvPr id="5" name="Immagine 4" descr="Immagine che contiene testo, schermata, vestiti, donna&#10;&#10;Descrizione generata automaticamente">
            <a:extLst>
              <a:ext uri="{FF2B5EF4-FFF2-40B4-BE49-F238E27FC236}">
                <a16:creationId xmlns:a16="http://schemas.microsoft.com/office/drawing/2014/main" id="{6D0ACECD-30C2-05B5-9874-F4694628F473}"/>
              </a:ext>
            </a:extLst>
          </p:cNvPr>
          <p:cNvPicPr>
            <a:picLocks noChangeAspect="1"/>
          </p:cNvPicPr>
          <p:nvPr/>
        </p:nvPicPr>
        <p:blipFill>
          <a:blip r:embed="rId3"/>
          <a:stretch>
            <a:fillRect/>
          </a:stretch>
        </p:blipFill>
        <p:spPr>
          <a:xfrm>
            <a:off x="4232803" y="1666876"/>
            <a:ext cx="6044142" cy="1629834"/>
          </a:xfrm>
          <a:prstGeom prst="rect">
            <a:avLst/>
          </a:prstGeom>
        </p:spPr>
      </p:pic>
      <p:pic>
        <p:nvPicPr>
          <p:cNvPr id="6" name="Elemento grafico 5" descr="Freccia linea: curva oraria con riempimento a tinta unita">
            <a:extLst>
              <a:ext uri="{FF2B5EF4-FFF2-40B4-BE49-F238E27FC236}">
                <a16:creationId xmlns:a16="http://schemas.microsoft.com/office/drawing/2014/main" id="{41E267ED-6BB4-EB23-3074-D73BBA0ABFD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6020000" flipV="1">
            <a:off x="2942712" y="2055940"/>
            <a:ext cx="1115483" cy="853016"/>
          </a:xfrm>
          <a:prstGeom prst="rect">
            <a:avLst/>
          </a:prstGeom>
        </p:spPr>
      </p:pic>
      <p:pic>
        <p:nvPicPr>
          <p:cNvPr id="7" name="Immagine 6" descr="Immagine che contiene testo, schermata, grafica, Elementi grafici&#10;&#10;Descrizione generata automaticamente">
            <a:extLst>
              <a:ext uri="{FF2B5EF4-FFF2-40B4-BE49-F238E27FC236}">
                <a16:creationId xmlns:a16="http://schemas.microsoft.com/office/drawing/2014/main" id="{931CD55B-C7CA-0497-47FA-8F93C3F7F2B7}"/>
              </a:ext>
            </a:extLst>
          </p:cNvPr>
          <p:cNvPicPr>
            <a:picLocks noChangeAspect="1"/>
          </p:cNvPicPr>
          <p:nvPr/>
        </p:nvPicPr>
        <p:blipFill>
          <a:blip r:embed="rId5"/>
          <a:stretch>
            <a:fillRect/>
          </a:stretch>
        </p:blipFill>
        <p:spPr>
          <a:xfrm>
            <a:off x="359833" y="3298763"/>
            <a:ext cx="6762750" cy="3700058"/>
          </a:xfrm>
          <a:prstGeom prst="rect">
            <a:avLst/>
          </a:prstGeom>
        </p:spPr>
      </p:pic>
      <p:pic>
        <p:nvPicPr>
          <p:cNvPr id="8" name="Elemento grafico 7" descr="Freccia linea: curva oraria con riempimento a tinta unita">
            <a:extLst>
              <a:ext uri="{FF2B5EF4-FFF2-40B4-BE49-F238E27FC236}">
                <a16:creationId xmlns:a16="http://schemas.microsoft.com/office/drawing/2014/main" id="{AEC21017-1102-B134-DC07-7F1BEF5B674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5720000">
            <a:off x="7051863" y="3489242"/>
            <a:ext cx="1094316" cy="1115482"/>
          </a:xfrm>
          <a:prstGeom prst="rect">
            <a:avLst/>
          </a:prstGeom>
        </p:spPr>
      </p:pic>
      <p:sp>
        <p:nvSpPr>
          <p:cNvPr id="9" name="CasellaDiTesto 8">
            <a:extLst>
              <a:ext uri="{FF2B5EF4-FFF2-40B4-BE49-F238E27FC236}">
                <a16:creationId xmlns:a16="http://schemas.microsoft.com/office/drawing/2014/main" id="{144040B9-68EE-D8DE-0CBB-CDD6B67DEDB1}"/>
              </a:ext>
            </a:extLst>
          </p:cNvPr>
          <p:cNvSpPr txBox="1"/>
          <p:nvPr/>
        </p:nvSpPr>
        <p:spPr>
          <a:xfrm>
            <a:off x="8392582" y="4910667"/>
            <a:ext cx="2444749"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3000" b="1" err="1">
                <a:solidFill>
                  <a:srgbClr val="B2284B"/>
                </a:solidFill>
                <a:latin typeface="Roboto Slab"/>
              </a:rPr>
              <a:t>It's</a:t>
            </a:r>
            <a:r>
              <a:rPr lang="it-IT" sz="3000" b="1">
                <a:solidFill>
                  <a:srgbClr val="B2284B"/>
                </a:solidFill>
                <a:latin typeface="Roboto Slab"/>
              </a:rPr>
              <a:t> FREE!</a:t>
            </a:r>
          </a:p>
        </p:txBody>
      </p:sp>
    </p:spTree>
    <p:extLst>
      <p:ext uri="{BB962C8B-B14F-4D97-AF65-F5344CB8AC3E}">
        <p14:creationId xmlns:p14="http://schemas.microsoft.com/office/powerpoint/2010/main" val="10415847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C6F01543-A0B4-58D0-550E-8BE85A51B511}"/>
              </a:ext>
            </a:extLst>
          </p:cNvPr>
          <p:cNvSpPr>
            <a:spLocks noGrp="1"/>
          </p:cNvSpPr>
          <p:nvPr>
            <p:ph type="subTitle" idx="1"/>
          </p:nvPr>
        </p:nvSpPr>
        <p:spPr>
          <a:xfrm>
            <a:off x="776378" y="1352061"/>
            <a:ext cx="10596112" cy="3884252"/>
          </a:xfrm>
        </p:spPr>
        <p:txBody>
          <a:bodyPr>
            <a:noAutofit/>
          </a:bodyPr>
          <a:lstStyle/>
          <a:p>
            <a:pPr marL="622300" indent="-571500" algn="l">
              <a:lnSpc>
                <a:spcPct val="150000"/>
              </a:lnSpc>
              <a:buChar char="•"/>
            </a:pPr>
            <a:r>
              <a:rPr lang="it-IT" sz="3600" dirty="0" err="1">
                <a:latin typeface="Roboto Slab"/>
                <a:ea typeface="Roboto Slab"/>
                <a:cs typeface="Roboto Slab"/>
              </a:rPr>
              <a:t>Submit</a:t>
            </a:r>
            <a:r>
              <a:rPr lang="it-IT" sz="3600" dirty="0">
                <a:latin typeface="Roboto Slab"/>
                <a:ea typeface="Roboto Slab"/>
                <a:cs typeface="Roboto Slab"/>
              </a:rPr>
              <a:t> the </a:t>
            </a:r>
            <a:r>
              <a:rPr lang="it-IT" sz="3600" dirty="0" err="1">
                <a:latin typeface="Roboto Slab"/>
                <a:ea typeface="Roboto Slab"/>
                <a:cs typeface="Roboto Slab"/>
              </a:rPr>
              <a:t>arrival</a:t>
            </a:r>
            <a:r>
              <a:rPr lang="it-IT" sz="3600" dirty="0">
                <a:latin typeface="Roboto Slab"/>
                <a:ea typeface="Roboto Slab"/>
                <a:cs typeface="Roboto Slab"/>
              </a:rPr>
              <a:t> certificate by the first week after </a:t>
            </a:r>
            <a:r>
              <a:rPr lang="it-IT" sz="3600" dirty="0" err="1">
                <a:latin typeface="Roboto Slab"/>
                <a:ea typeface="Roboto Slab"/>
                <a:cs typeface="Roboto Slab"/>
              </a:rPr>
              <a:t>your</a:t>
            </a:r>
            <a:r>
              <a:rPr lang="it-IT" sz="3600" dirty="0">
                <a:latin typeface="Roboto Slab"/>
                <a:ea typeface="Roboto Slab"/>
                <a:cs typeface="Roboto Slab"/>
              </a:rPr>
              <a:t> </a:t>
            </a:r>
            <a:r>
              <a:rPr lang="it-IT" sz="3600" dirty="0" err="1">
                <a:latin typeface="Roboto Slab"/>
                <a:ea typeface="Roboto Slab"/>
                <a:cs typeface="Roboto Slab"/>
              </a:rPr>
              <a:t>arrival</a:t>
            </a:r>
            <a:endParaRPr lang="it-IT" sz="3600" dirty="0"/>
          </a:p>
          <a:p>
            <a:pPr marL="622300" indent="-571500" algn="l">
              <a:lnSpc>
                <a:spcPct val="150000"/>
              </a:lnSpc>
              <a:buChar char="•"/>
            </a:pPr>
            <a:r>
              <a:rPr lang="it-IT" sz="3600" dirty="0" err="1">
                <a:latin typeface="Roboto Slab"/>
                <a:ea typeface="Roboto Slab"/>
                <a:cs typeface="Roboto Slab"/>
              </a:rPr>
              <a:t>If</a:t>
            </a:r>
            <a:r>
              <a:rPr lang="it-IT" sz="3600" dirty="0">
                <a:latin typeface="Roboto Slab"/>
                <a:ea typeface="Roboto Slab"/>
                <a:cs typeface="Roboto Slab"/>
              </a:rPr>
              <a:t> </a:t>
            </a:r>
            <a:r>
              <a:rPr lang="it-IT" sz="3600" dirty="0" err="1">
                <a:latin typeface="Roboto Slab"/>
                <a:ea typeface="Roboto Slab"/>
                <a:cs typeface="Roboto Slab"/>
              </a:rPr>
              <a:t>necessary</a:t>
            </a:r>
            <a:r>
              <a:rPr lang="it-IT" sz="3600" dirty="0">
                <a:latin typeface="Roboto Slab"/>
                <a:ea typeface="Roboto Slab"/>
                <a:cs typeface="Roboto Slab"/>
              </a:rPr>
              <a:t>, </a:t>
            </a:r>
            <a:r>
              <a:rPr lang="it-IT" sz="3600" dirty="0" err="1">
                <a:latin typeface="Roboto Slab"/>
                <a:ea typeface="Roboto Slab"/>
                <a:cs typeface="Roboto Slab"/>
              </a:rPr>
              <a:t>ask</a:t>
            </a:r>
            <a:r>
              <a:rPr lang="it-IT" sz="3600" dirty="0">
                <a:latin typeface="Roboto Slab"/>
                <a:ea typeface="Roboto Slab"/>
                <a:cs typeface="Roboto Slab"/>
              </a:rPr>
              <a:t> for a </a:t>
            </a:r>
            <a:r>
              <a:rPr lang="it-IT" sz="3600" dirty="0" err="1">
                <a:latin typeface="Roboto Slab"/>
                <a:ea typeface="Roboto Slab"/>
                <a:cs typeface="Roboto Slab"/>
              </a:rPr>
              <a:t>mobility</a:t>
            </a:r>
            <a:r>
              <a:rPr lang="it-IT" sz="3600" dirty="0">
                <a:latin typeface="Roboto Slab"/>
                <a:ea typeface="Roboto Slab"/>
                <a:cs typeface="Roboto Slab"/>
              </a:rPr>
              <a:t> extension: </a:t>
            </a:r>
            <a:r>
              <a:rPr lang="it-IT" sz="3600" b="1" dirty="0">
                <a:latin typeface="Roboto Slab"/>
                <a:ea typeface="Roboto Slab"/>
                <a:cs typeface="Roboto Slab"/>
              </a:rPr>
              <a:t>extension </a:t>
            </a:r>
            <a:r>
              <a:rPr lang="it-IT" sz="3600" b="1" dirty="0" err="1">
                <a:latin typeface="Roboto Slab"/>
                <a:ea typeface="Roboto Slab"/>
                <a:cs typeface="Roboto Slab"/>
              </a:rPr>
              <a:t>periods</a:t>
            </a:r>
            <a:r>
              <a:rPr lang="it-IT" sz="3600" b="1" dirty="0">
                <a:latin typeface="Roboto Slab"/>
                <a:ea typeface="Roboto Slab"/>
                <a:cs typeface="Roboto Slab"/>
              </a:rPr>
              <a:t> are </a:t>
            </a:r>
            <a:r>
              <a:rPr lang="it-IT" sz="3600" b="1" dirty="0" err="1">
                <a:latin typeface="Roboto Slab"/>
                <a:ea typeface="Roboto Slab"/>
                <a:cs typeface="Roboto Slab"/>
              </a:rPr>
              <a:t>not</a:t>
            </a:r>
            <a:r>
              <a:rPr lang="it-IT" sz="3600" b="1" dirty="0">
                <a:latin typeface="Roboto Slab"/>
                <a:ea typeface="Roboto Slab"/>
                <a:cs typeface="Roboto Slab"/>
              </a:rPr>
              <a:t> </a:t>
            </a:r>
            <a:r>
              <a:rPr lang="it-IT" sz="3600" b="1" dirty="0" err="1">
                <a:latin typeface="Roboto Slab"/>
                <a:ea typeface="Roboto Slab"/>
                <a:cs typeface="Roboto Slab"/>
              </a:rPr>
              <a:t>covered</a:t>
            </a:r>
            <a:r>
              <a:rPr lang="it-IT" sz="3600" b="1" dirty="0">
                <a:latin typeface="Roboto Slab"/>
                <a:ea typeface="Roboto Slab"/>
                <a:cs typeface="Roboto Slab"/>
              </a:rPr>
              <a:t> by the </a:t>
            </a:r>
            <a:r>
              <a:rPr lang="it-IT" sz="3600" b="1" dirty="0" err="1">
                <a:latin typeface="Roboto Slab"/>
                <a:ea typeface="Roboto Slab"/>
                <a:cs typeface="Roboto Slab"/>
              </a:rPr>
              <a:t>grant</a:t>
            </a:r>
            <a:r>
              <a:rPr lang="it-IT" sz="3600" dirty="0">
                <a:latin typeface="Roboto Slab"/>
                <a:ea typeface="Roboto Slab"/>
                <a:cs typeface="Roboto Slab"/>
              </a:rPr>
              <a:t>!</a:t>
            </a:r>
          </a:p>
          <a:p>
            <a:pPr marL="622300" indent="-571500" algn="l">
              <a:lnSpc>
                <a:spcPct val="150000"/>
              </a:lnSpc>
              <a:buChar char="•"/>
            </a:pPr>
            <a:endParaRPr lang="it-IT" sz="3600" dirty="0">
              <a:latin typeface="Roboto Slab"/>
              <a:ea typeface="Roboto Slab"/>
              <a:cs typeface="Roboto Slab"/>
            </a:endParaRPr>
          </a:p>
          <a:p>
            <a:pPr algn="l">
              <a:lnSpc>
                <a:spcPct val="150000"/>
              </a:lnSpc>
            </a:pPr>
            <a:endParaRPr lang="it-IT" sz="4000" dirty="0">
              <a:latin typeface="Roboto Slab"/>
              <a:ea typeface="Roboto Slab"/>
              <a:cs typeface="Roboto Slab"/>
            </a:endParaRPr>
          </a:p>
          <a:p>
            <a:pPr algn="l">
              <a:lnSpc>
                <a:spcPct val="150000"/>
              </a:lnSpc>
            </a:pPr>
            <a:endParaRPr lang="it-IT" sz="4000" dirty="0">
              <a:latin typeface="Roboto Slab"/>
              <a:ea typeface="Roboto Slab"/>
              <a:cs typeface="Roboto Slab"/>
            </a:endParaRPr>
          </a:p>
        </p:txBody>
      </p:sp>
      <p:sp>
        <p:nvSpPr>
          <p:cNvPr id="11" name="Titolo 1">
            <a:extLst>
              <a:ext uri="{FF2B5EF4-FFF2-40B4-BE49-F238E27FC236}">
                <a16:creationId xmlns:a16="http://schemas.microsoft.com/office/drawing/2014/main" id="{10C66E6B-77A7-E3DB-C334-C6C1332F99F4}"/>
              </a:ext>
            </a:extLst>
          </p:cNvPr>
          <p:cNvSpPr txBox="1">
            <a:spLocks/>
          </p:cNvSpPr>
          <p:nvPr/>
        </p:nvSpPr>
        <p:spPr>
          <a:xfrm>
            <a:off x="1524000" y="129305"/>
            <a:ext cx="9144000" cy="971908"/>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it-IT" sz="4400" b="1">
                <a:solidFill>
                  <a:srgbClr val="B2284B"/>
                </a:solidFill>
                <a:latin typeface="Roboto Slab"/>
                <a:ea typeface="Roboto Slab"/>
                <a:cs typeface="Roboto Slab"/>
              </a:rPr>
              <a:t>DURING THE MOBILITY</a:t>
            </a:r>
            <a:endParaRPr lang="it-IT"/>
          </a:p>
        </p:txBody>
      </p:sp>
    </p:spTree>
    <p:extLst>
      <p:ext uri="{BB962C8B-B14F-4D97-AF65-F5344CB8AC3E}">
        <p14:creationId xmlns:p14="http://schemas.microsoft.com/office/powerpoint/2010/main" val="42629230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3A24D72-602A-BA0B-4523-EAD643B1442B}"/>
              </a:ext>
            </a:extLst>
          </p:cNvPr>
          <p:cNvSpPr>
            <a:spLocks noGrp="1"/>
          </p:cNvSpPr>
          <p:nvPr>
            <p:ph type="subTitle" idx="1"/>
          </p:nvPr>
        </p:nvSpPr>
        <p:spPr>
          <a:xfrm>
            <a:off x="933730" y="903698"/>
            <a:ext cx="10581735" cy="3010215"/>
          </a:xfrm>
        </p:spPr>
        <p:txBody>
          <a:bodyPr>
            <a:noAutofit/>
          </a:bodyPr>
          <a:lstStyle/>
          <a:p>
            <a:r>
              <a:rPr lang="it-IT" b="1" dirty="0">
                <a:solidFill>
                  <a:srgbClr val="FF0000"/>
                </a:solidFill>
                <a:latin typeface="Roboto Slab"/>
                <a:ea typeface="Roboto Slab"/>
                <a:cs typeface="Roboto Slab"/>
              </a:rPr>
              <a:t>MANDATORY</a:t>
            </a:r>
            <a:r>
              <a:rPr lang="it-IT" dirty="0">
                <a:latin typeface="Roboto Slab"/>
                <a:ea typeface="Roboto Slab"/>
                <a:cs typeface="Roboto Slab"/>
              </a:rPr>
              <a:t> for </a:t>
            </a:r>
            <a:r>
              <a:rPr lang="it-IT" dirty="0" err="1">
                <a:latin typeface="Roboto Slab"/>
                <a:ea typeface="Roboto Slab"/>
                <a:cs typeface="Roboto Slab"/>
              </a:rPr>
              <a:t>everyone</a:t>
            </a:r>
            <a:r>
              <a:rPr lang="it-IT" dirty="0">
                <a:latin typeface="Roboto Slab"/>
                <a:ea typeface="Roboto Slab"/>
                <a:cs typeface="Roboto Slab"/>
              </a:rPr>
              <a:t>:</a:t>
            </a:r>
          </a:p>
          <a:p>
            <a:pPr algn="l">
              <a:buFont typeface="Arial" panose="020B0604020202020204" pitchFamily="34" charset="0"/>
              <a:buChar char="•"/>
            </a:pPr>
            <a:r>
              <a:rPr lang="it-IT" b="1" dirty="0" err="1">
                <a:latin typeface="Roboto Slab"/>
                <a:ea typeface="Roboto Slab"/>
                <a:cs typeface="Roboto Slab"/>
              </a:rPr>
              <a:t>Traineeship</a:t>
            </a:r>
            <a:r>
              <a:rPr lang="it-IT" b="1" dirty="0">
                <a:latin typeface="Roboto Slab"/>
                <a:ea typeface="Roboto Slab"/>
                <a:cs typeface="Roboto Slab"/>
              </a:rPr>
              <a:t> certificate</a:t>
            </a:r>
          </a:p>
          <a:p>
            <a:pPr algn="l">
              <a:buFont typeface="Arial" panose="020B0604020202020204" pitchFamily="34" charset="0"/>
              <a:buChar char="•"/>
            </a:pPr>
            <a:r>
              <a:rPr lang="it-IT" b="1" dirty="0" err="1">
                <a:latin typeface="Roboto Slab"/>
                <a:ea typeface="Roboto Slab"/>
                <a:cs typeface="Roboto Slab"/>
              </a:rPr>
              <a:t>Final</a:t>
            </a:r>
            <a:r>
              <a:rPr lang="it-IT" b="1" dirty="0">
                <a:latin typeface="Roboto Slab"/>
                <a:ea typeface="Roboto Slab"/>
                <a:cs typeface="Roboto Slab"/>
              </a:rPr>
              <a:t> report</a:t>
            </a:r>
          </a:p>
          <a:p>
            <a:pPr marL="50800" indent="0" algn="l"/>
            <a:r>
              <a:rPr lang="it-IT" dirty="0">
                <a:latin typeface="Roboto Slab"/>
                <a:ea typeface="Roboto Slab"/>
                <a:cs typeface="Roboto Slab"/>
              </a:rPr>
              <a:t> </a:t>
            </a:r>
            <a:r>
              <a:rPr lang="it-IT" i="1" dirty="0">
                <a:latin typeface="Roboto Slab"/>
                <a:ea typeface="Roboto Slab"/>
                <a:cs typeface="Roboto Slab"/>
              </a:rPr>
              <a:t> &gt; </a:t>
            </a:r>
            <a:r>
              <a:rPr lang="it-IT" i="1" dirty="0" err="1">
                <a:latin typeface="Roboto Slab"/>
                <a:ea typeface="Roboto Slab"/>
                <a:cs typeface="Roboto Slab"/>
              </a:rPr>
              <a:t>forms</a:t>
            </a:r>
            <a:r>
              <a:rPr lang="it-IT" i="1" dirty="0">
                <a:latin typeface="Roboto Slab"/>
                <a:ea typeface="Roboto Slab"/>
                <a:cs typeface="Roboto Slab"/>
              </a:rPr>
              <a:t> on </a:t>
            </a:r>
            <a:r>
              <a:rPr lang="it-IT" i="1" dirty="0" err="1">
                <a:latin typeface="Roboto Slab"/>
                <a:ea typeface="Roboto Slab"/>
                <a:cs typeface="Roboto Slab"/>
              </a:rPr>
              <a:t>our</a:t>
            </a:r>
            <a:r>
              <a:rPr lang="it-IT" i="1" dirty="0">
                <a:latin typeface="Roboto Slab"/>
                <a:ea typeface="Roboto Slab"/>
                <a:cs typeface="Roboto Slab"/>
              </a:rPr>
              <a:t> </a:t>
            </a:r>
            <a:r>
              <a:rPr lang="it-IT" i="1" dirty="0">
                <a:latin typeface="Roboto Slab"/>
                <a:ea typeface="Roboto Slab"/>
                <a:cs typeface="Roboto Slab"/>
                <a:hlinkClick r:id="rId2"/>
              </a:rPr>
              <a:t>website</a:t>
            </a:r>
            <a:endParaRPr lang="it-IT" i="1" dirty="0">
              <a:latin typeface="Roboto Slab"/>
              <a:ea typeface="Roboto Slab"/>
              <a:cs typeface="Roboto Slab"/>
            </a:endParaRPr>
          </a:p>
          <a:p>
            <a:pPr marL="508000" indent="-457200" algn="l">
              <a:buChar char="•"/>
            </a:pPr>
            <a:r>
              <a:rPr lang="it-IT" dirty="0">
                <a:latin typeface="Roboto Slab"/>
                <a:ea typeface="Roboto Slab"/>
                <a:cs typeface="Roboto Slab"/>
              </a:rPr>
              <a:t>Complete the </a:t>
            </a:r>
            <a:r>
              <a:rPr lang="it-IT" dirty="0" err="1">
                <a:latin typeface="Roboto Slab"/>
                <a:ea typeface="Roboto Slab"/>
                <a:cs typeface="Roboto Slab"/>
              </a:rPr>
              <a:t>final</a:t>
            </a:r>
            <a:r>
              <a:rPr lang="it-IT" dirty="0">
                <a:latin typeface="Roboto Slab"/>
                <a:ea typeface="Roboto Slab"/>
                <a:cs typeface="Roboto Slab"/>
              </a:rPr>
              <a:t> OLS test</a:t>
            </a:r>
          </a:p>
          <a:p>
            <a:pPr marL="508000" indent="-457200" algn="l">
              <a:buChar char="•"/>
            </a:pPr>
            <a:r>
              <a:rPr lang="it-IT" dirty="0">
                <a:latin typeface="Roboto Slab"/>
                <a:ea typeface="Roboto Slab"/>
                <a:cs typeface="Roboto Slab"/>
              </a:rPr>
              <a:t>EU Survey: </a:t>
            </a:r>
            <a:r>
              <a:rPr lang="it-IT" dirty="0" err="1">
                <a:latin typeface="Roboto Slab"/>
                <a:ea typeface="Roboto Slab"/>
                <a:cs typeface="Roboto Slab"/>
              </a:rPr>
              <a:t>sent</a:t>
            </a:r>
            <a:r>
              <a:rPr lang="it-IT" dirty="0">
                <a:latin typeface="Roboto Slab"/>
                <a:ea typeface="Roboto Slab"/>
                <a:cs typeface="Roboto Slab"/>
              </a:rPr>
              <a:t> to </a:t>
            </a:r>
            <a:r>
              <a:rPr lang="it-IT" dirty="0" err="1">
                <a:latin typeface="Roboto Slab"/>
                <a:ea typeface="Roboto Slab"/>
                <a:cs typeface="Roboto Slab"/>
              </a:rPr>
              <a:t>you</a:t>
            </a:r>
            <a:r>
              <a:rPr lang="it-IT" dirty="0">
                <a:latin typeface="Roboto Slab"/>
                <a:ea typeface="Roboto Slab"/>
                <a:cs typeface="Roboto Slab"/>
              </a:rPr>
              <a:t> via email</a:t>
            </a:r>
            <a:br>
              <a:rPr lang="it-IT" sz="2800" dirty="0">
                <a:latin typeface="Roboto Slab"/>
                <a:ea typeface="Roboto Slab"/>
                <a:cs typeface="Roboto Slab"/>
              </a:rPr>
            </a:br>
            <a:endParaRPr lang="it-IT" sz="2800" dirty="0">
              <a:latin typeface="Roboto Slab"/>
              <a:ea typeface="Roboto Slab"/>
              <a:cs typeface="Roboto Slab"/>
            </a:endParaRPr>
          </a:p>
        </p:txBody>
      </p:sp>
      <p:sp>
        <p:nvSpPr>
          <p:cNvPr id="7" name="Titolo 1">
            <a:extLst>
              <a:ext uri="{FF2B5EF4-FFF2-40B4-BE49-F238E27FC236}">
                <a16:creationId xmlns:a16="http://schemas.microsoft.com/office/drawing/2014/main" id="{0CE17C1E-D0C8-07DF-5237-B4041EC0F7DC}"/>
              </a:ext>
            </a:extLst>
          </p:cNvPr>
          <p:cNvSpPr txBox="1">
            <a:spLocks/>
          </p:cNvSpPr>
          <p:nvPr/>
        </p:nvSpPr>
        <p:spPr>
          <a:xfrm>
            <a:off x="1524000" y="2305"/>
            <a:ext cx="9144000" cy="971908"/>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it-IT" sz="4400" b="1">
                <a:solidFill>
                  <a:srgbClr val="B2284B"/>
                </a:solidFill>
                <a:latin typeface="Roboto Slab"/>
                <a:ea typeface="Roboto Slab"/>
                <a:cs typeface="Roboto Slab"/>
              </a:rPr>
              <a:t>AFTER THE MOBILITY</a:t>
            </a:r>
            <a:endParaRPr lang="it-IT"/>
          </a:p>
        </p:txBody>
      </p:sp>
      <p:sp>
        <p:nvSpPr>
          <p:cNvPr id="4" name="CasellaDiTesto 3">
            <a:extLst>
              <a:ext uri="{FF2B5EF4-FFF2-40B4-BE49-F238E27FC236}">
                <a16:creationId xmlns:a16="http://schemas.microsoft.com/office/drawing/2014/main" id="{3E70E47E-54E6-A411-4495-DC92A151CC4B}"/>
              </a:ext>
            </a:extLst>
          </p:cNvPr>
          <p:cNvSpPr txBox="1"/>
          <p:nvPr/>
        </p:nvSpPr>
        <p:spPr>
          <a:xfrm>
            <a:off x="920750" y="3810000"/>
            <a:ext cx="10593916" cy="2004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06400" algn="ctr">
              <a:lnSpc>
                <a:spcPct val="90000"/>
              </a:lnSpc>
              <a:spcBef>
                <a:spcPts val="1000"/>
              </a:spcBef>
            </a:pPr>
            <a:r>
              <a:rPr lang="it-IT" sz="2400" b="1" dirty="0">
                <a:solidFill>
                  <a:srgbClr val="B2284B"/>
                </a:solidFill>
                <a:latin typeface="Roboto Slab"/>
              </a:rPr>
              <a:t>Deadline for </a:t>
            </a:r>
            <a:r>
              <a:rPr lang="it-IT" sz="2400" b="1" dirty="0" err="1">
                <a:solidFill>
                  <a:srgbClr val="B2284B"/>
                </a:solidFill>
                <a:latin typeface="Roboto Slab"/>
              </a:rPr>
              <a:t>submission</a:t>
            </a:r>
            <a:r>
              <a:rPr lang="it-IT" sz="2400" b="1" dirty="0">
                <a:solidFill>
                  <a:srgbClr val="B2284B"/>
                </a:solidFill>
                <a:latin typeface="Roboto Slab"/>
              </a:rPr>
              <a:t>: </a:t>
            </a:r>
            <a:endParaRPr lang="it-IT" sz="2400" dirty="0">
              <a:latin typeface="Roboto Slab"/>
            </a:endParaRPr>
          </a:p>
          <a:p>
            <a:pPr marL="285750" indent="-285750">
              <a:lnSpc>
                <a:spcPct val="150000"/>
              </a:lnSpc>
              <a:spcBef>
                <a:spcPts val="1000"/>
              </a:spcBef>
              <a:buFont typeface="Arial,Sans-Serif"/>
              <a:buChar char="•"/>
            </a:pPr>
            <a:r>
              <a:rPr lang="it-IT" sz="2400" b="1" dirty="0">
                <a:latin typeface="Roboto Slab"/>
              </a:rPr>
              <a:t>For </a:t>
            </a:r>
            <a:r>
              <a:rPr lang="it-IT" sz="2400" b="1" dirty="0" err="1">
                <a:latin typeface="Roboto Slab"/>
              </a:rPr>
              <a:t>undegraduates</a:t>
            </a:r>
            <a:r>
              <a:rPr lang="it-IT" sz="2400" b="1" dirty="0">
                <a:latin typeface="Roboto Slab"/>
              </a:rPr>
              <a:t>: </a:t>
            </a:r>
            <a:r>
              <a:rPr lang="it-IT" sz="2400" dirty="0" err="1">
                <a:latin typeface="Roboto Slab"/>
              </a:rPr>
              <a:t>at</a:t>
            </a:r>
            <a:r>
              <a:rPr lang="it-IT" sz="2400" dirty="0">
                <a:latin typeface="Roboto Slab"/>
              </a:rPr>
              <a:t> </a:t>
            </a:r>
            <a:r>
              <a:rPr lang="it-IT" sz="2400" dirty="0" err="1">
                <a:latin typeface="Roboto Slab"/>
              </a:rPr>
              <a:t>least</a:t>
            </a:r>
            <a:r>
              <a:rPr lang="it-IT" sz="2400" dirty="0">
                <a:latin typeface="Roboto Slab"/>
              </a:rPr>
              <a:t> </a:t>
            </a:r>
            <a:r>
              <a:rPr lang="it-IT" sz="2400" b="1" dirty="0">
                <a:solidFill>
                  <a:srgbClr val="C00000"/>
                </a:solidFill>
                <a:latin typeface="Roboto Slab"/>
              </a:rPr>
              <a:t>45 days </a:t>
            </a:r>
            <a:r>
              <a:rPr lang="it-IT" sz="2400" b="1" dirty="0" err="1">
                <a:solidFill>
                  <a:srgbClr val="C00000"/>
                </a:solidFill>
                <a:latin typeface="Roboto Slab"/>
              </a:rPr>
              <a:t>before</a:t>
            </a:r>
            <a:r>
              <a:rPr lang="it-IT" sz="2400" b="1" dirty="0">
                <a:solidFill>
                  <a:srgbClr val="C00000"/>
                </a:solidFill>
                <a:latin typeface="Roboto Slab"/>
              </a:rPr>
              <a:t> </a:t>
            </a:r>
            <a:r>
              <a:rPr lang="it-IT" sz="2400" dirty="0" err="1">
                <a:latin typeface="Roboto Slab"/>
              </a:rPr>
              <a:t>graduation</a:t>
            </a:r>
            <a:endParaRPr lang="it-IT" sz="2400" dirty="0">
              <a:latin typeface="Roboto Slab"/>
            </a:endParaRPr>
          </a:p>
          <a:p>
            <a:pPr marL="285750" indent="-285750">
              <a:lnSpc>
                <a:spcPct val="150000"/>
              </a:lnSpc>
              <a:spcBef>
                <a:spcPts val="1000"/>
              </a:spcBef>
              <a:buFont typeface="Arial,Sans-Serif"/>
              <a:buChar char="•"/>
            </a:pPr>
            <a:r>
              <a:rPr lang="it-IT" sz="2400" b="1" dirty="0">
                <a:latin typeface="Roboto Slab"/>
              </a:rPr>
              <a:t>For </a:t>
            </a:r>
            <a:r>
              <a:rPr lang="it-IT" sz="2400" b="1" dirty="0" err="1">
                <a:latin typeface="Roboto Slab"/>
              </a:rPr>
              <a:t>recent</a:t>
            </a:r>
            <a:r>
              <a:rPr lang="it-IT" sz="2400" b="1" dirty="0">
                <a:latin typeface="Roboto Slab"/>
              </a:rPr>
              <a:t> </a:t>
            </a:r>
            <a:r>
              <a:rPr lang="it-IT" sz="2400" b="1" dirty="0" err="1">
                <a:latin typeface="Roboto Slab"/>
              </a:rPr>
              <a:t>graduates</a:t>
            </a:r>
            <a:r>
              <a:rPr lang="it-IT" sz="2400" b="1" dirty="0">
                <a:latin typeface="Roboto Slab"/>
              </a:rPr>
              <a:t>: </a:t>
            </a:r>
            <a:r>
              <a:rPr lang="it-IT" sz="2400" dirty="0">
                <a:latin typeface="Roboto Slab"/>
              </a:rPr>
              <a:t>by </a:t>
            </a:r>
            <a:r>
              <a:rPr lang="it-IT" sz="2400" u="sng" dirty="0">
                <a:latin typeface="Roboto Slab"/>
              </a:rPr>
              <a:t>30 days</a:t>
            </a:r>
            <a:r>
              <a:rPr lang="it-IT" sz="2400" dirty="0">
                <a:latin typeface="Roboto Slab"/>
              </a:rPr>
              <a:t> after </a:t>
            </a:r>
            <a:r>
              <a:rPr lang="it-IT" sz="2400" dirty="0" err="1">
                <a:latin typeface="Roboto Slab"/>
              </a:rPr>
              <a:t>your</a:t>
            </a:r>
            <a:r>
              <a:rPr lang="it-IT" sz="2400" dirty="0">
                <a:latin typeface="Roboto Slab"/>
              </a:rPr>
              <a:t> </a:t>
            </a:r>
            <a:r>
              <a:rPr lang="it-IT" sz="2400" dirty="0" err="1">
                <a:latin typeface="Roboto Slab"/>
              </a:rPr>
              <a:t>return</a:t>
            </a:r>
            <a:endParaRPr lang="it-IT" sz="2400" dirty="0">
              <a:latin typeface="Roboto Slab"/>
            </a:endParaRPr>
          </a:p>
          <a:p>
            <a:pPr algn="l"/>
            <a:endParaRPr lang="it-IT" dirty="0"/>
          </a:p>
        </p:txBody>
      </p:sp>
    </p:spTree>
    <p:extLst>
      <p:ext uri="{BB962C8B-B14F-4D97-AF65-F5344CB8AC3E}">
        <p14:creationId xmlns:p14="http://schemas.microsoft.com/office/powerpoint/2010/main" val="14061455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57E4C-E9DD-F506-C326-EF1B95EB37A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9D8CA16-1402-C568-3627-C87243A5E1DF}"/>
              </a:ext>
            </a:extLst>
          </p:cNvPr>
          <p:cNvSpPr>
            <a:spLocks noGrp="1"/>
          </p:cNvSpPr>
          <p:nvPr>
            <p:ph type="ctrTitle"/>
          </p:nvPr>
        </p:nvSpPr>
        <p:spPr>
          <a:xfrm>
            <a:off x="704490" y="844725"/>
            <a:ext cx="10484526" cy="1024129"/>
          </a:xfrm>
        </p:spPr>
        <p:txBody>
          <a:bodyPr>
            <a:noAutofit/>
          </a:bodyPr>
          <a:lstStyle/>
          <a:p>
            <a:r>
              <a:rPr lang="it-IT" sz="4400" b="1">
                <a:solidFill>
                  <a:srgbClr val="B2284B"/>
                </a:solidFill>
                <a:latin typeface="Roboto Slab"/>
                <a:ea typeface="Roboto Slab"/>
                <a:cs typeface="Roboto Slab"/>
              </a:rPr>
              <a:t>IF YOU RETURN JUST BEFORE  GRADUATING:</a:t>
            </a:r>
          </a:p>
        </p:txBody>
      </p:sp>
      <p:sp>
        <p:nvSpPr>
          <p:cNvPr id="3" name="Sottotitolo 2">
            <a:extLst>
              <a:ext uri="{FF2B5EF4-FFF2-40B4-BE49-F238E27FC236}">
                <a16:creationId xmlns:a16="http://schemas.microsoft.com/office/drawing/2014/main" id="{802486B9-F563-132B-84DD-EAC88FBB87B1}"/>
              </a:ext>
            </a:extLst>
          </p:cNvPr>
          <p:cNvSpPr>
            <a:spLocks noGrp="1"/>
          </p:cNvSpPr>
          <p:nvPr>
            <p:ph type="subTitle" idx="1"/>
          </p:nvPr>
        </p:nvSpPr>
        <p:spPr>
          <a:xfrm>
            <a:off x="1379837" y="2251962"/>
            <a:ext cx="9716787" cy="4391587"/>
          </a:xfrm>
        </p:spPr>
        <p:txBody>
          <a:bodyPr>
            <a:normAutofit/>
          </a:bodyPr>
          <a:lstStyle/>
          <a:p>
            <a:pPr>
              <a:lnSpc>
                <a:spcPct val="200000"/>
              </a:lnSpc>
              <a:buFont typeface="Arial" panose="020B0604020202020204" pitchFamily="34" charset="0"/>
              <a:buChar char="•"/>
            </a:pPr>
            <a:r>
              <a:rPr lang="it-IT" sz="3200" dirty="0">
                <a:latin typeface="Roboto Slab"/>
                <a:ea typeface="Roboto Slab"/>
                <a:cs typeface="Roboto Slab"/>
              </a:rPr>
              <a:t>You must e-mail </a:t>
            </a:r>
            <a:r>
              <a:rPr lang="it-IT" sz="3200" dirty="0" err="1">
                <a:latin typeface="Roboto Slab"/>
                <a:ea typeface="Roboto Slab"/>
                <a:cs typeface="Roboto Slab"/>
              </a:rPr>
              <a:t>all</a:t>
            </a:r>
            <a:r>
              <a:rPr lang="it-IT" sz="3200" dirty="0">
                <a:latin typeface="Roboto Slab"/>
                <a:ea typeface="Roboto Slab"/>
                <a:cs typeface="Roboto Slab"/>
              </a:rPr>
              <a:t> </a:t>
            </a:r>
            <a:r>
              <a:rPr lang="it-IT" sz="3200" b="1" dirty="0" err="1">
                <a:latin typeface="Roboto Slab"/>
                <a:ea typeface="Roboto Slab"/>
                <a:cs typeface="Roboto Slab"/>
              </a:rPr>
              <a:t>return</a:t>
            </a:r>
            <a:r>
              <a:rPr lang="it-IT" sz="3200" b="1" dirty="0">
                <a:latin typeface="Roboto Slab"/>
                <a:ea typeface="Roboto Slab"/>
                <a:cs typeface="Roboto Slab"/>
              </a:rPr>
              <a:t> </a:t>
            </a:r>
            <a:r>
              <a:rPr lang="it-IT" sz="3200" b="1" dirty="0" err="1">
                <a:latin typeface="Roboto Slab"/>
                <a:ea typeface="Roboto Slab"/>
                <a:cs typeface="Roboto Slab"/>
              </a:rPr>
              <a:t>documents</a:t>
            </a:r>
            <a:r>
              <a:rPr lang="it-IT" sz="3200" dirty="0">
                <a:latin typeface="Roboto Slab"/>
                <a:ea typeface="Roboto Slab"/>
                <a:cs typeface="Roboto Slab"/>
              </a:rPr>
              <a:t> no </a:t>
            </a:r>
            <a:r>
              <a:rPr lang="it-IT" sz="3200" dirty="0" err="1">
                <a:latin typeface="Roboto Slab"/>
                <a:ea typeface="Roboto Slab"/>
                <a:cs typeface="Roboto Slab"/>
              </a:rPr>
              <a:t>later</a:t>
            </a:r>
            <a:r>
              <a:rPr lang="it-IT" sz="3200" dirty="0">
                <a:latin typeface="Roboto Slab"/>
                <a:ea typeface="Roboto Slab"/>
                <a:cs typeface="Roboto Slab"/>
              </a:rPr>
              <a:t> </a:t>
            </a:r>
            <a:r>
              <a:rPr lang="it-IT" sz="3200" dirty="0" err="1">
                <a:latin typeface="Roboto Slab"/>
                <a:ea typeface="Roboto Slab"/>
                <a:cs typeface="Roboto Slab"/>
              </a:rPr>
              <a:t>than</a:t>
            </a:r>
            <a:r>
              <a:rPr lang="it-IT" sz="3200" b="1" dirty="0">
                <a:latin typeface="Roboto Slab"/>
                <a:ea typeface="Roboto Slab"/>
                <a:cs typeface="Roboto Slab"/>
              </a:rPr>
              <a:t> 30 days </a:t>
            </a:r>
            <a:r>
              <a:rPr lang="it-IT" sz="3200" b="1" dirty="0" err="1">
                <a:latin typeface="Roboto Slab"/>
                <a:ea typeface="Roboto Slab"/>
                <a:cs typeface="Roboto Slab"/>
              </a:rPr>
              <a:t>before</a:t>
            </a:r>
            <a:r>
              <a:rPr lang="it-IT" sz="3200" b="1" dirty="0">
                <a:latin typeface="Roboto Slab"/>
                <a:ea typeface="Roboto Slab"/>
                <a:cs typeface="Roboto Slab"/>
              </a:rPr>
              <a:t> </a:t>
            </a:r>
            <a:r>
              <a:rPr lang="it-IT" sz="3200" b="1" dirty="0" err="1">
                <a:latin typeface="Roboto Slab"/>
                <a:ea typeface="Roboto Slab"/>
                <a:cs typeface="Roboto Slab"/>
              </a:rPr>
              <a:t>your</a:t>
            </a:r>
            <a:r>
              <a:rPr lang="it-IT" sz="3200" b="1" dirty="0">
                <a:latin typeface="Roboto Slab"/>
                <a:ea typeface="Roboto Slab"/>
                <a:cs typeface="Roboto Slab"/>
              </a:rPr>
              <a:t> </a:t>
            </a:r>
            <a:r>
              <a:rPr lang="it-IT" sz="3200" b="1" dirty="0" err="1">
                <a:latin typeface="Roboto Slab"/>
                <a:ea typeface="Roboto Slab"/>
                <a:cs typeface="Roboto Slab"/>
              </a:rPr>
              <a:t>graduation</a:t>
            </a:r>
            <a:r>
              <a:rPr lang="it-IT" sz="3200" b="1" dirty="0">
                <a:latin typeface="Roboto Slab"/>
                <a:ea typeface="Roboto Slab"/>
                <a:cs typeface="Roboto Slab"/>
              </a:rPr>
              <a:t> date!!</a:t>
            </a:r>
            <a:endParaRPr lang="it-IT" sz="3200" dirty="0"/>
          </a:p>
          <a:p>
            <a:pPr>
              <a:lnSpc>
                <a:spcPct val="200000"/>
              </a:lnSpc>
              <a:buFont typeface="Arial" panose="020B0604020202020204" pitchFamily="34" charset="0"/>
              <a:buChar char="•"/>
            </a:pPr>
            <a:endParaRPr lang="it-IT" dirty="0">
              <a:latin typeface="Roboto Slab"/>
              <a:ea typeface="Roboto Slab"/>
              <a:cs typeface="Roboto Slab"/>
            </a:endParaRPr>
          </a:p>
          <a:p>
            <a:pPr lvl="1">
              <a:lnSpc>
                <a:spcPct val="200000"/>
              </a:lnSpc>
              <a:buFont typeface="Arial" panose="020B0604020202020204" pitchFamily="34" charset="0"/>
              <a:buChar char="•"/>
            </a:pPr>
            <a:endParaRPr lang="en-US" dirty="0">
              <a:latin typeface="Roboto Slab"/>
              <a:ea typeface="Roboto Slab"/>
              <a:cs typeface="Roboto Slab"/>
            </a:endParaRPr>
          </a:p>
        </p:txBody>
      </p:sp>
    </p:spTree>
    <p:extLst>
      <p:ext uri="{BB962C8B-B14F-4D97-AF65-F5344CB8AC3E}">
        <p14:creationId xmlns:p14="http://schemas.microsoft.com/office/powerpoint/2010/main" val="14562545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260921F9-079D-E5ED-A7E8-FB5CE3034F83}"/>
              </a:ext>
            </a:extLst>
          </p:cNvPr>
          <p:cNvSpPr>
            <a:spLocks noGrp="1"/>
          </p:cNvSpPr>
          <p:nvPr/>
        </p:nvSpPr>
        <p:spPr>
          <a:xfrm>
            <a:off x="614516" y="417867"/>
            <a:ext cx="10962968" cy="770348"/>
          </a:xfrm>
          <a:prstGeom prst="rect">
            <a:avLst/>
          </a:prstGeom>
          <a:noFill/>
          <a:ln>
            <a:noFill/>
          </a:ln>
        </p:spPr>
        <p:txBody>
          <a:bodyPr spcFirstLastPara="1" wrap="square" lIns="91425" tIns="45700" rIns="91425" bIns="45700" anchor="t" anchorCtr="0">
            <a:normAutofit fontScale="85000" lnSpcReduction="1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it-IT" sz="4400" b="1">
                <a:solidFill>
                  <a:srgbClr val="B2284B"/>
                </a:solidFill>
                <a:latin typeface="Roboto Slab"/>
                <a:ea typeface="Roboto Slab"/>
                <a:cs typeface="Roboto Slab"/>
              </a:rPr>
              <a:t> TRAVEL – INTERRAIL PASS for ERASMUS +</a:t>
            </a:r>
          </a:p>
        </p:txBody>
      </p:sp>
      <p:sp>
        <p:nvSpPr>
          <p:cNvPr id="5" name="CasellaDiTesto 4">
            <a:extLst>
              <a:ext uri="{FF2B5EF4-FFF2-40B4-BE49-F238E27FC236}">
                <a16:creationId xmlns:a16="http://schemas.microsoft.com/office/drawing/2014/main" id="{C40AEE84-A692-0067-94C5-234D7ED8942A}"/>
              </a:ext>
            </a:extLst>
          </p:cNvPr>
          <p:cNvSpPr txBox="1"/>
          <p:nvPr/>
        </p:nvSpPr>
        <p:spPr>
          <a:xfrm>
            <a:off x="619198" y="628399"/>
            <a:ext cx="12047478" cy="3939540"/>
          </a:xfrm>
          <a:prstGeom prst="rect">
            <a:avLst/>
          </a:prstGeom>
          <a:noFill/>
        </p:spPr>
        <p:txBody>
          <a:bodyPr wrap="square" lIns="91440" tIns="45720" rIns="91440" bIns="45720" rtlCol="0" anchor="t">
            <a:spAutoFit/>
          </a:bodyPr>
          <a:lstStyle/>
          <a:p>
            <a:pPr algn="ctr"/>
            <a:endParaRPr lang="it-IT" sz="2000">
              <a:ea typeface="Roboto Slab"/>
            </a:endParaRPr>
          </a:p>
          <a:p>
            <a:pPr marL="285750" indent="-285750">
              <a:lnSpc>
                <a:spcPct val="150000"/>
              </a:lnSpc>
              <a:buChar char="•"/>
            </a:pPr>
            <a:r>
              <a:rPr lang="it-IT" sz="2000">
                <a:solidFill>
                  <a:schemeClr val="tx1"/>
                </a:solidFill>
                <a:latin typeface="Roboto Slab"/>
                <a:ea typeface="Roboto Slab"/>
                <a:cs typeface="Roboto Slab"/>
              </a:rPr>
              <a:t>A </a:t>
            </a:r>
            <a:r>
              <a:rPr lang="it-IT" sz="2000" err="1">
                <a:solidFill>
                  <a:schemeClr val="tx1"/>
                </a:solidFill>
                <a:latin typeface="Roboto Slab"/>
                <a:ea typeface="Roboto Slab"/>
                <a:cs typeface="Roboto Slab"/>
              </a:rPr>
              <a:t>train</a:t>
            </a:r>
            <a:r>
              <a:rPr lang="it-IT" sz="2000">
                <a:solidFill>
                  <a:schemeClr val="tx1"/>
                </a:solidFill>
                <a:latin typeface="Roboto Slab"/>
                <a:ea typeface="Roboto Slab"/>
                <a:cs typeface="Roboto Slab"/>
              </a:rPr>
              <a:t> pass </a:t>
            </a:r>
            <a:r>
              <a:rPr lang="it-IT" sz="2000" err="1">
                <a:solidFill>
                  <a:schemeClr val="tx1"/>
                </a:solidFill>
                <a:latin typeface="Roboto Slab"/>
                <a:ea typeface="Roboto Slab"/>
                <a:cs typeface="Roboto Slab"/>
              </a:rPr>
              <a:t>reserved</a:t>
            </a:r>
            <a:r>
              <a:rPr lang="it-IT" sz="2000">
                <a:solidFill>
                  <a:schemeClr val="tx1"/>
                </a:solidFill>
                <a:latin typeface="Roboto Slab"/>
                <a:ea typeface="Roboto Slab"/>
                <a:cs typeface="Roboto Slab"/>
              </a:rPr>
              <a:t> for Erasmus </a:t>
            </a:r>
            <a:r>
              <a:rPr lang="it-IT" sz="2000" err="1">
                <a:solidFill>
                  <a:schemeClr val="tx1"/>
                </a:solidFill>
                <a:latin typeface="Roboto Slab"/>
                <a:ea typeface="Roboto Slab"/>
                <a:cs typeface="Roboto Slab"/>
              </a:rPr>
              <a:t>students</a:t>
            </a:r>
            <a:r>
              <a:rPr lang="it-IT" sz="2000">
                <a:solidFill>
                  <a:schemeClr val="tx1"/>
                </a:solidFill>
                <a:latin typeface="Roboto Slab"/>
                <a:ea typeface="Roboto Slab"/>
                <a:cs typeface="Roboto Slab"/>
              </a:rPr>
              <a:t>. </a:t>
            </a:r>
          </a:p>
          <a:p>
            <a:pPr marL="285750" indent="-285750">
              <a:lnSpc>
                <a:spcPct val="150000"/>
              </a:lnSpc>
              <a:buChar char="•"/>
            </a:pPr>
            <a:r>
              <a:rPr lang="it-IT" sz="2000">
                <a:solidFill>
                  <a:schemeClr val="tx1"/>
                </a:solidFill>
                <a:latin typeface="Roboto Slab"/>
                <a:ea typeface="Roboto Slab"/>
              </a:rPr>
              <a:t>Non-</a:t>
            </a:r>
            <a:r>
              <a:rPr lang="it-IT" sz="2000" err="1">
                <a:solidFill>
                  <a:schemeClr val="tx1"/>
                </a:solidFill>
                <a:latin typeface="Roboto Slab"/>
                <a:ea typeface="Roboto Slab"/>
              </a:rPr>
              <a:t>European</a:t>
            </a:r>
            <a:r>
              <a:rPr lang="it-IT" sz="2000">
                <a:solidFill>
                  <a:schemeClr val="tx1"/>
                </a:solidFill>
                <a:latin typeface="Roboto Slab"/>
                <a:ea typeface="Roboto Slab"/>
              </a:rPr>
              <a:t> Erasmus+ </a:t>
            </a:r>
            <a:r>
              <a:rPr lang="it-IT" sz="2000" err="1">
                <a:solidFill>
                  <a:schemeClr val="tx1"/>
                </a:solidFill>
                <a:latin typeface="Roboto Slab"/>
                <a:ea typeface="Roboto Slab"/>
              </a:rPr>
              <a:t>participants</a:t>
            </a:r>
            <a:r>
              <a:rPr lang="it-IT" sz="2000">
                <a:solidFill>
                  <a:schemeClr val="tx1"/>
                </a:solidFill>
                <a:latin typeface="Roboto Slab"/>
                <a:ea typeface="Roboto Slab"/>
              </a:rPr>
              <a:t> must be </a:t>
            </a:r>
            <a:r>
              <a:rPr lang="it-IT" sz="2000" err="1">
                <a:solidFill>
                  <a:schemeClr val="tx1"/>
                </a:solidFill>
                <a:latin typeface="Roboto Slab"/>
                <a:ea typeface="Roboto Slab"/>
              </a:rPr>
              <a:t>residents</a:t>
            </a:r>
            <a:r>
              <a:rPr lang="it-IT" sz="2000">
                <a:solidFill>
                  <a:schemeClr val="tx1"/>
                </a:solidFill>
                <a:latin typeface="Roboto Slab"/>
                <a:ea typeface="Roboto Slab"/>
              </a:rPr>
              <a:t> in a </a:t>
            </a:r>
            <a:r>
              <a:rPr lang="it-IT" sz="2000" err="1">
                <a:solidFill>
                  <a:schemeClr val="tx1"/>
                </a:solidFill>
                <a:latin typeface="Roboto Slab"/>
                <a:ea typeface="Roboto Slab"/>
              </a:rPr>
              <a:t>European</a:t>
            </a:r>
            <a:r>
              <a:rPr lang="it-IT" sz="2000">
                <a:solidFill>
                  <a:schemeClr val="tx1"/>
                </a:solidFill>
                <a:latin typeface="Roboto Slab"/>
                <a:ea typeface="Roboto Slab"/>
              </a:rPr>
              <a:t> country.</a:t>
            </a:r>
          </a:p>
          <a:p>
            <a:pPr marL="285750" indent="-285750">
              <a:lnSpc>
                <a:spcPct val="150000"/>
              </a:lnSpc>
              <a:buChar char="•"/>
            </a:pPr>
            <a:r>
              <a:rPr lang="it-IT" sz="2000" err="1">
                <a:solidFill>
                  <a:schemeClr val="tx1"/>
                </a:solidFill>
                <a:latin typeface="Roboto Slab"/>
                <a:ea typeface="Roboto Slab"/>
                <a:cs typeface="Roboto Slab"/>
              </a:rPr>
              <a:t>It</a:t>
            </a:r>
            <a:r>
              <a:rPr lang="it-IT" sz="2000">
                <a:solidFill>
                  <a:schemeClr val="tx1"/>
                </a:solidFill>
                <a:latin typeface="Roboto Slab"/>
                <a:ea typeface="Roboto Slab"/>
                <a:cs typeface="Roboto Slab"/>
              </a:rPr>
              <a:t> </a:t>
            </a:r>
            <a:r>
              <a:rPr lang="it-IT" sz="2000" err="1">
                <a:solidFill>
                  <a:schemeClr val="tx1"/>
                </a:solidFill>
                <a:latin typeface="Roboto Slab"/>
                <a:ea typeface="Roboto Slab"/>
                <a:cs typeface="Roboto Slab"/>
              </a:rPr>
              <a:t>lasts</a:t>
            </a:r>
            <a:r>
              <a:rPr lang="it-IT" sz="2000">
                <a:solidFill>
                  <a:schemeClr val="tx1"/>
                </a:solidFill>
                <a:latin typeface="Roboto Slab"/>
                <a:ea typeface="Roboto Slab"/>
                <a:cs typeface="Roboto Slab"/>
              </a:rPr>
              <a:t> 6 </a:t>
            </a:r>
            <a:r>
              <a:rPr lang="it-IT" sz="2000" err="1">
                <a:solidFill>
                  <a:schemeClr val="tx1"/>
                </a:solidFill>
                <a:latin typeface="Roboto Slab"/>
                <a:ea typeface="Roboto Slab"/>
                <a:cs typeface="Roboto Slab"/>
              </a:rPr>
              <a:t>months</a:t>
            </a:r>
            <a:r>
              <a:rPr lang="it-IT" sz="2000">
                <a:solidFill>
                  <a:schemeClr val="tx1"/>
                </a:solidFill>
                <a:latin typeface="Roboto Slab"/>
                <a:ea typeface="Roboto Slab"/>
                <a:cs typeface="Roboto Slab"/>
              </a:rPr>
              <a:t>. </a:t>
            </a:r>
            <a:r>
              <a:rPr lang="it-IT" sz="2000" err="1">
                <a:solidFill>
                  <a:schemeClr val="tx1"/>
                </a:solidFill>
                <a:latin typeface="Roboto Slab"/>
                <a:ea typeface="Roboto Slab"/>
                <a:cs typeface="Roboto Slab"/>
              </a:rPr>
              <a:t>Within</a:t>
            </a:r>
            <a:r>
              <a:rPr lang="it-IT" sz="2000">
                <a:solidFill>
                  <a:schemeClr val="tx1"/>
                </a:solidFill>
                <a:latin typeface="Roboto Slab"/>
                <a:ea typeface="Roboto Slab"/>
                <a:cs typeface="Roboto Slab"/>
              </a:rPr>
              <a:t> </a:t>
            </a:r>
            <a:r>
              <a:rPr lang="it-IT" sz="2000" err="1">
                <a:solidFill>
                  <a:schemeClr val="tx1"/>
                </a:solidFill>
                <a:latin typeface="Roboto Slab"/>
                <a:ea typeface="Roboto Slab"/>
                <a:cs typeface="Roboto Slab"/>
              </a:rPr>
              <a:t>this</a:t>
            </a:r>
            <a:r>
              <a:rPr lang="it-IT" sz="2000">
                <a:solidFill>
                  <a:schemeClr val="tx1"/>
                </a:solidFill>
                <a:latin typeface="Roboto Slab"/>
                <a:ea typeface="Roboto Slab"/>
                <a:cs typeface="Roboto Slab"/>
              </a:rPr>
              <a:t> </a:t>
            </a:r>
            <a:r>
              <a:rPr lang="it-IT" sz="2000" err="1">
                <a:solidFill>
                  <a:schemeClr val="tx1"/>
                </a:solidFill>
                <a:latin typeface="Roboto Slab"/>
                <a:ea typeface="Roboto Slab"/>
                <a:cs typeface="Roboto Slab"/>
              </a:rPr>
              <a:t>period</a:t>
            </a:r>
            <a:r>
              <a:rPr lang="it-IT" sz="2000">
                <a:solidFill>
                  <a:schemeClr val="tx1"/>
                </a:solidFill>
                <a:latin typeface="Roboto Slab"/>
                <a:ea typeface="Roboto Slab"/>
                <a:cs typeface="Roboto Slab"/>
              </a:rPr>
              <a:t> </a:t>
            </a:r>
            <a:r>
              <a:rPr lang="it-IT" sz="2000" err="1">
                <a:solidFill>
                  <a:schemeClr val="tx1"/>
                </a:solidFill>
                <a:latin typeface="Roboto Slab"/>
                <a:ea typeface="Roboto Slab"/>
                <a:cs typeface="Roboto Slab"/>
              </a:rPr>
              <a:t>you</a:t>
            </a:r>
            <a:r>
              <a:rPr lang="it-IT" sz="2000">
                <a:solidFill>
                  <a:schemeClr val="tx1"/>
                </a:solidFill>
                <a:latin typeface="Roboto Slab"/>
                <a:ea typeface="Roboto Slab"/>
                <a:cs typeface="Roboto Slab"/>
              </a:rPr>
              <a:t> can travel 4 or 6 days in up to 33 </a:t>
            </a:r>
            <a:r>
              <a:rPr lang="it-IT" sz="2000" err="1">
                <a:solidFill>
                  <a:schemeClr val="tx1"/>
                </a:solidFill>
                <a:latin typeface="Roboto Slab"/>
                <a:ea typeface="Roboto Slab"/>
                <a:cs typeface="Roboto Slab"/>
              </a:rPr>
              <a:t>European</a:t>
            </a:r>
            <a:r>
              <a:rPr lang="it-IT" sz="2000">
                <a:solidFill>
                  <a:schemeClr val="tx1"/>
                </a:solidFill>
                <a:latin typeface="Roboto Slab"/>
                <a:ea typeface="Roboto Slab"/>
                <a:cs typeface="Roboto Slab"/>
              </a:rPr>
              <a:t> countries – </a:t>
            </a:r>
            <a:r>
              <a:rPr lang="it-IT" sz="2000" err="1">
                <a:solidFill>
                  <a:schemeClr val="tx1"/>
                </a:solidFill>
                <a:latin typeface="Roboto Slab"/>
                <a:ea typeface="Roboto Slab"/>
                <a:cs typeface="Roboto Slab"/>
              </a:rPr>
              <a:t>regional</a:t>
            </a:r>
            <a:r>
              <a:rPr lang="it-IT" sz="2000">
                <a:solidFill>
                  <a:schemeClr val="tx1"/>
                </a:solidFill>
                <a:latin typeface="Roboto Slab"/>
                <a:ea typeface="Roboto Slab"/>
                <a:cs typeface="Roboto Slab"/>
              </a:rPr>
              <a:t> </a:t>
            </a:r>
            <a:r>
              <a:rPr lang="it-IT" sz="2000" err="1">
                <a:solidFill>
                  <a:schemeClr val="tx1"/>
                </a:solidFill>
                <a:latin typeface="Roboto Slab"/>
                <a:ea typeface="Roboto Slab"/>
                <a:cs typeface="Roboto Slab"/>
              </a:rPr>
              <a:t>trains</a:t>
            </a:r>
            <a:r>
              <a:rPr lang="it-IT" sz="2000">
                <a:solidFill>
                  <a:schemeClr val="tx1"/>
                </a:solidFill>
                <a:latin typeface="Roboto Slab"/>
                <a:ea typeface="Roboto Slab"/>
                <a:cs typeface="Roboto Slab"/>
              </a:rPr>
              <a:t>. For high speed and night </a:t>
            </a:r>
            <a:r>
              <a:rPr lang="it-IT" sz="2000" err="1">
                <a:solidFill>
                  <a:schemeClr val="tx1"/>
                </a:solidFill>
                <a:latin typeface="Roboto Slab"/>
                <a:ea typeface="Roboto Slab"/>
                <a:cs typeface="Roboto Slab"/>
              </a:rPr>
              <a:t>trains</a:t>
            </a:r>
            <a:r>
              <a:rPr lang="it-IT" sz="2000">
                <a:solidFill>
                  <a:schemeClr val="tx1"/>
                </a:solidFill>
                <a:latin typeface="Roboto Slab"/>
                <a:ea typeface="Roboto Slab"/>
                <a:cs typeface="Roboto Slab"/>
              </a:rPr>
              <a:t>, </a:t>
            </a:r>
            <a:r>
              <a:rPr lang="it-IT" sz="2000" err="1">
                <a:solidFill>
                  <a:schemeClr val="tx1"/>
                </a:solidFill>
                <a:latin typeface="Roboto Slab"/>
                <a:ea typeface="Roboto Slab"/>
                <a:cs typeface="Roboto Slab"/>
              </a:rPr>
              <a:t>reservation</a:t>
            </a:r>
            <a:r>
              <a:rPr lang="it-IT" sz="2000">
                <a:solidFill>
                  <a:schemeClr val="tx1"/>
                </a:solidFill>
                <a:latin typeface="Roboto Slab"/>
                <a:ea typeface="Roboto Slab"/>
                <a:cs typeface="Roboto Slab"/>
              </a:rPr>
              <a:t> </a:t>
            </a:r>
            <a:r>
              <a:rPr lang="it-IT" sz="2000" err="1">
                <a:solidFill>
                  <a:schemeClr val="tx1"/>
                </a:solidFill>
                <a:latin typeface="Roboto Slab"/>
                <a:ea typeface="Roboto Slab"/>
                <a:cs typeface="Roboto Slab"/>
              </a:rPr>
              <a:t>is</a:t>
            </a:r>
            <a:r>
              <a:rPr lang="it-IT" sz="2000">
                <a:solidFill>
                  <a:schemeClr val="tx1"/>
                </a:solidFill>
                <a:latin typeface="Roboto Slab"/>
                <a:ea typeface="Roboto Slab"/>
                <a:cs typeface="Roboto Slab"/>
              </a:rPr>
              <a:t> </a:t>
            </a:r>
            <a:r>
              <a:rPr lang="it-IT" sz="2000" err="1">
                <a:solidFill>
                  <a:schemeClr val="tx1"/>
                </a:solidFill>
                <a:latin typeface="Roboto Slab"/>
                <a:ea typeface="Roboto Slab"/>
                <a:cs typeface="Roboto Slab"/>
              </a:rPr>
              <a:t>needed</a:t>
            </a:r>
            <a:r>
              <a:rPr lang="it-IT" sz="2000">
                <a:solidFill>
                  <a:schemeClr val="tx1"/>
                </a:solidFill>
                <a:latin typeface="Roboto Slab"/>
                <a:ea typeface="Roboto Slab"/>
                <a:cs typeface="Roboto Slab"/>
              </a:rPr>
              <a:t>.</a:t>
            </a:r>
          </a:p>
          <a:p>
            <a:pPr marL="285750" indent="-285750">
              <a:lnSpc>
                <a:spcPct val="150000"/>
              </a:lnSpc>
              <a:buChar char="•"/>
            </a:pPr>
            <a:r>
              <a:rPr lang="it-IT" sz="2000">
                <a:solidFill>
                  <a:schemeClr val="tx1"/>
                </a:solidFill>
                <a:latin typeface="Roboto Slab"/>
                <a:ea typeface="Roboto Slab"/>
              </a:rPr>
              <a:t>The pass </a:t>
            </a:r>
            <a:r>
              <a:rPr lang="it-IT" sz="2000" err="1">
                <a:solidFill>
                  <a:schemeClr val="tx1"/>
                </a:solidFill>
                <a:latin typeface="Roboto Slab"/>
                <a:ea typeface="Roboto Slab"/>
              </a:rPr>
              <a:t>allows</a:t>
            </a:r>
            <a:r>
              <a:rPr lang="it-IT" sz="2000">
                <a:solidFill>
                  <a:schemeClr val="tx1"/>
                </a:solidFill>
                <a:latin typeface="Roboto Slab"/>
                <a:ea typeface="Roboto Slab"/>
              </a:rPr>
              <a:t> up to 2 </a:t>
            </a:r>
            <a:r>
              <a:rPr lang="it-IT" sz="2000" err="1">
                <a:solidFill>
                  <a:schemeClr val="tx1"/>
                </a:solidFill>
                <a:latin typeface="Roboto Slab"/>
                <a:ea typeface="Roboto Slab"/>
              </a:rPr>
              <a:t>journeys</a:t>
            </a:r>
            <a:r>
              <a:rPr lang="it-IT" sz="2000">
                <a:solidFill>
                  <a:schemeClr val="tx1"/>
                </a:solidFill>
                <a:latin typeface="Roboto Slab"/>
                <a:ea typeface="Roboto Slab"/>
              </a:rPr>
              <a:t> in </a:t>
            </a:r>
            <a:r>
              <a:rPr lang="it-IT" sz="2000" err="1">
                <a:solidFill>
                  <a:schemeClr val="tx1"/>
                </a:solidFill>
                <a:latin typeface="Roboto Slab"/>
                <a:ea typeface="Roboto Slab"/>
              </a:rPr>
              <a:t>your</a:t>
            </a:r>
            <a:r>
              <a:rPr lang="it-IT" sz="2000">
                <a:solidFill>
                  <a:schemeClr val="tx1"/>
                </a:solidFill>
                <a:latin typeface="Roboto Slab"/>
                <a:ea typeface="Roboto Slab"/>
              </a:rPr>
              <a:t> home country: 1 to </a:t>
            </a:r>
            <a:r>
              <a:rPr lang="it-IT" sz="2000" err="1">
                <a:solidFill>
                  <a:schemeClr val="tx1"/>
                </a:solidFill>
                <a:latin typeface="Roboto Slab"/>
                <a:ea typeface="Roboto Slab"/>
              </a:rPr>
              <a:t>leave</a:t>
            </a:r>
            <a:r>
              <a:rPr lang="it-IT" sz="2000">
                <a:solidFill>
                  <a:schemeClr val="tx1"/>
                </a:solidFill>
                <a:latin typeface="Roboto Slab"/>
                <a:ea typeface="Roboto Slab"/>
              </a:rPr>
              <a:t>, 1 to </a:t>
            </a:r>
            <a:r>
              <a:rPr lang="it-IT" sz="2000" err="1">
                <a:solidFill>
                  <a:schemeClr val="tx1"/>
                </a:solidFill>
                <a:latin typeface="Roboto Slab"/>
                <a:ea typeface="Roboto Slab"/>
              </a:rPr>
              <a:t>return</a:t>
            </a:r>
            <a:r>
              <a:rPr lang="it-IT" sz="2000">
                <a:solidFill>
                  <a:schemeClr val="tx1"/>
                </a:solidFill>
                <a:latin typeface="Roboto Slab"/>
                <a:ea typeface="Roboto Slab"/>
              </a:rPr>
              <a:t> -  </a:t>
            </a:r>
            <a:r>
              <a:rPr lang="it-IT" sz="2000" err="1">
                <a:solidFill>
                  <a:schemeClr val="tx1"/>
                </a:solidFill>
                <a:latin typeface="Roboto Slab"/>
                <a:ea typeface="Roboto Slab"/>
              </a:rPr>
              <a:t>at</a:t>
            </a:r>
            <a:r>
              <a:rPr lang="it-IT" sz="2000">
                <a:solidFill>
                  <a:schemeClr val="tx1"/>
                </a:solidFill>
                <a:latin typeface="Roboto Slab"/>
                <a:ea typeface="Roboto Slab"/>
              </a:rPr>
              <a:t> </a:t>
            </a:r>
            <a:r>
              <a:rPr lang="it-IT" sz="2000" err="1">
                <a:solidFill>
                  <a:schemeClr val="tx1"/>
                </a:solidFill>
                <a:latin typeface="Roboto Slab"/>
                <a:ea typeface="Roboto Slab"/>
              </a:rPr>
              <a:t>any</a:t>
            </a:r>
            <a:r>
              <a:rPr lang="it-IT" sz="2000">
                <a:solidFill>
                  <a:schemeClr val="tx1"/>
                </a:solidFill>
                <a:latin typeface="Roboto Slab"/>
                <a:ea typeface="Roboto Slab"/>
              </a:rPr>
              <a:t> stage of </a:t>
            </a:r>
            <a:r>
              <a:rPr lang="it-IT" sz="2000" err="1">
                <a:solidFill>
                  <a:schemeClr val="tx1"/>
                </a:solidFill>
                <a:latin typeface="Roboto Slab"/>
                <a:ea typeface="Roboto Slab"/>
              </a:rPr>
              <a:t>your</a:t>
            </a:r>
            <a:r>
              <a:rPr lang="it-IT" sz="2000">
                <a:solidFill>
                  <a:schemeClr val="tx1"/>
                </a:solidFill>
                <a:latin typeface="Roboto Slab"/>
                <a:ea typeface="Roboto Slab"/>
              </a:rPr>
              <a:t> Pass’ </a:t>
            </a:r>
            <a:r>
              <a:rPr lang="it-IT" sz="2000" err="1">
                <a:solidFill>
                  <a:schemeClr val="tx1"/>
                </a:solidFill>
                <a:latin typeface="Roboto Slab"/>
                <a:ea typeface="Roboto Slab"/>
              </a:rPr>
              <a:t>validity</a:t>
            </a:r>
            <a:r>
              <a:rPr lang="it-IT" sz="2000">
                <a:solidFill>
                  <a:schemeClr val="tx1"/>
                </a:solidFill>
                <a:latin typeface="Roboto Slab"/>
                <a:ea typeface="Roboto Slab"/>
              </a:rPr>
              <a:t>.</a:t>
            </a:r>
            <a:endParaRPr lang="it-IT" sz="2000">
              <a:solidFill>
                <a:schemeClr val="tx1"/>
              </a:solidFill>
            </a:endParaRPr>
          </a:p>
          <a:p>
            <a:pPr>
              <a:lnSpc>
                <a:spcPct val="150000"/>
              </a:lnSpc>
            </a:pPr>
            <a:endParaRPr lang="it-IT" sz="2000">
              <a:latin typeface="Roboto Slab"/>
            </a:endParaRPr>
          </a:p>
          <a:p>
            <a:pPr algn="ctr"/>
            <a:endParaRPr lang="it-IT" sz="2000">
              <a:solidFill>
                <a:srgbClr val="5B5470"/>
              </a:solidFill>
              <a:ea typeface="Roboto Slab"/>
            </a:endParaRPr>
          </a:p>
        </p:txBody>
      </p:sp>
      <p:pic>
        <p:nvPicPr>
          <p:cNvPr id="8" name="Immagine 7" descr="Immagine che contiene schermata, Elementi grafici, design&#10;&#10;Descrizione generata automaticamente">
            <a:extLst>
              <a:ext uri="{FF2B5EF4-FFF2-40B4-BE49-F238E27FC236}">
                <a16:creationId xmlns:a16="http://schemas.microsoft.com/office/drawing/2014/main" id="{1C4875E7-5948-5FCB-005B-61F200C32055}"/>
              </a:ext>
            </a:extLst>
          </p:cNvPr>
          <p:cNvPicPr>
            <a:picLocks noChangeAspect="1"/>
          </p:cNvPicPr>
          <p:nvPr/>
        </p:nvPicPr>
        <p:blipFill>
          <a:blip r:embed="rId2"/>
          <a:stretch>
            <a:fillRect/>
          </a:stretch>
        </p:blipFill>
        <p:spPr>
          <a:xfrm>
            <a:off x="421065" y="4116160"/>
            <a:ext cx="1637394" cy="1625299"/>
          </a:xfrm>
          <a:prstGeom prst="rect">
            <a:avLst/>
          </a:prstGeom>
        </p:spPr>
      </p:pic>
      <p:pic>
        <p:nvPicPr>
          <p:cNvPr id="10" name="Immagine 9" descr="Immagine che contiene mappa, atlante, testo&#10;&#10;Descrizione generata automaticamente">
            <a:extLst>
              <a:ext uri="{FF2B5EF4-FFF2-40B4-BE49-F238E27FC236}">
                <a16:creationId xmlns:a16="http://schemas.microsoft.com/office/drawing/2014/main" id="{81738871-AE80-A06B-322D-E16A27AA36C0}"/>
              </a:ext>
            </a:extLst>
          </p:cNvPr>
          <p:cNvPicPr>
            <a:picLocks noChangeAspect="1"/>
          </p:cNvPicPr>
          <p:nvPr/>
        </p:nvPicPr>
        <p:blipFill>
          <a:blip r:embed="rId3"/>
          <a:stretch>
            <a:fillRect/>
          </a:stretch>
        </p:blipFill>
        <p:spPr>
          <a:xfrm>
            <a:off x="7739515" y="3176662"/>
            <a:ext cx="4478111" cy="3685722"/>
          </a:xfrm>
          <a:prstGeom prst="rect">
            <a:avLst/>
          </a:prstGeom>
        </p:spPr>
      </p:pic>
      <p:pic>
        <p:nvPicPr>
          <p:cNvPr id="11" name="Immagine 10" descr="Immagine che contiene testo, schermata, design&#10;&#10;Descrizione generata automaticamente">
            <a:extLst>
              <a:ext uri="{FF2B5EF4-FFF2-40B4-BE49-F238E27FC236}">
                <a16:creationId xmlns:a16="http://schemas.microsoft.com/office/drawing/2014/main" id="{A2C00B75-6AD4-A367-CCED-667AB9F71C51}"/>
              </a:ext>
            </a:extLst>
          </p:cNvPr>
          <p:cNvPicPr>
            <a:picLocks noChangeAspect="1"/>
          </p:cNvPicPr>
          <p:nvPr/>
        </p:nvPicPr>
        <p:blipFill>
          <a:blip r:embed="rId4"/>
          <a:stretch>
            <a:fillRect/>
          </a:stretch>
        </p:blipFill>
        <p:spPr>
          <a:xfrm>
            <a:off x="2213731" y="4103839"/>
            <a:ext cx="2781300" cy="1819275"/>
          </a:xfrm>
          <a:prstGeom prst="rect">
            <a:avLst/>
          </a:prstGeom>
        </p:spPr>
      </p:pic>
      <p:pic>
        <p:nvPicPr>
          <p:cNvPr id="13" name="Immagine 12" descr="Immagine che contiene testo, schermata, Carattere&#10;&#10;Descrizione generata automaticamente">
            <a:extLst>
              <a:ext uri="{FF2B5EF4-FFF2-40B4-BE49-F238E27FC236}">
                <a16:creationId xmlns:a16="http://schemas.microsoft.com/office/drawing/2014/main" id="{7E2A3FA6-EE59-1A5B-988E-F19800AA53FD}"/>
              </a:ext>
            </a:extLst>
          </p:cNvPr>
          <p:cNvPicPr>
            <a:picLocks noChangeAspect="1"/>
          </p:cNvPicPr>
          <p:nvPr/>
        </p:nvPicPr>
        <p:blipFill>
          <a:blip r:embed="rId5"/>
          <a:stretch>
            <a:fillRect/>
          </a:stretch>
        </p:blipFill>
        <p:spPr>
          <a:xfrm>
            <a:off x="5081738" y="3990598"/>
            <a:ext cx="2657475" cy="1876425"/>
          </a:xfrm>
          <a:prstGeom prst="rect">
            <a:avLst/>
          </a:prstGeom>
        </p:spPr>
      </p:pic>
    </p:spTree>
    <p:extLst>
      <p:ext uri="{BB962C8B-B14F-4D97-AF65-F5344CB8AC3E}">
        <p14:creationId xmlns:p14="http://schemas.microsoft.com/office/powerpoint/2010/main" val="6501223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5"/>
          <p:cNvSpPr txBox="1"/>
          <p:nvPr/>
        </p:nvSpPr>
        <p:spPr>
          <a:xfrm>
            <a:off x="979221" y="1858831"/>
            <a:ext cx="3656100" cy="104641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it-IT" sz="2800" b="1" i="0" u="none" strike="noStrike" cap="none">
                <a:solidFill>
                  <a:srgbClr val="B2284B"/>
                </a:solidFill>
                <a:latin typeface="Roboto Slab"/>
                <a:ea typeface="Roboto Slab"/>
                <a:cs typeface="Roboto Slab"/>
                <a:sym typeface="Roboto Slab"/>
              </a:rPr>
              <a:t>One-to-one meeting in a virtual room</a:t>
            </a:r>
            <a:endParaRPr sz="2800" b="1" i="0" u="none" strike="noStrike" cap="none">
              <a:solidFill>
                <a:srgbClr val="B2284B"/>
              </a:solidFill>
              <a:latin typeface="Roboto Slab"/>
              <a:ea typeface="Roboto Slab"/>
              <a:cs typeface="Roboto Slab"/>
              <a:sym typeface="Roboto Slab"/>
            </a:endParaRPr>
          </a:p>
        </p:txBody>
      </p:sp>
      <p:sp>
        <p:nvSpPr>
          <p:cNvPr id="113" name="Google Shape;113;p5"/>
          <p:cNvSpPr txBox="1"/>
          <p:nvPr/>
        </p:nvSpPr>
        <p:spPr>
          <a:xfrm>
            <a:off x="101022" y="2905241"/>
            <a:ext cx="5519199" cy="923299"/>
          </a:xfrm>
          <a:prstGeom prst="rect">
            <a:avLst/>
          </a:prstGeom>
          <a:noFill/>
          <a:ln>
            <a:noFill/>
          </a:ln>
        </p:spPr>
        <p:txBody>
          <a:bodyPr spcFirstLastPara="1" wrap="square" lIns="91425" tIns="91425" rIns="91425" bIns="91425" anchor="t" anchorCtr="0">
            <a:spAutoFit/>
          </a:bodyPr>
          <a:lstStyle/>
          <a:p>
            <a:pPr marL="101600" algn="ctr"/>
            <a:r>
              <a:rPr lang="it-IT" sz="1600" b="1" err="1">
                <a:latin typeface="Roboto Slab"/>
                <a:ea typeface="Roboto Slab"/>
                <a:cs typeface="Roboto Slab"/>
                <a:sym typeface="Roboto Slab"/>
              </a:rPr>
              <a:t>Wednesdays</a:t>
            </a:r>
            <a:r>
              <a:rPr lang="it-IT" sz="1600" b="0" i="0" u="none" strike="noStrike" cap="none">
                <a:solidFill>
                  <a:srgbClr val="000000"/>
                </a:solidFill>
                <a:latin typeface="Roboto Slab"/>
                <a:ea typeface="Roboto Slab"/>
                <a:cs typeface="Roboto Slab"/>
                <a:sym typeface="Roboto Slab"/>
              </a:rPr>
              <a:t> from </a:t>
            </a:r>
            <a:r>
              <a:rPr lang="it-IT" sz="1600">
                <a:latin typeface="Roboto Slab"/>
                <a:ea typeface="Roboto Slab"/>
                <a:cs typeface="Roboto Slab"/>
                <a:sym typeface="Roboto Slab"/>
              </a:rPr>
              <a:t>13:30</a:t>
            </a:r>
            <a:r>
              <a:rPr lang="it-IT" sz="1600" b="0" i="0" u="none" strike="noStrike" cap="none">
                <a:solidFill>
                  <a:srgbClr val="000000"/>
                </a:solidFill>
                <a:latin typeface="Roboto Slab"/>
                <a:ea typeface="Roboto Slab"/>
                <a:cs typeface="Roboto Slab"/>
                <a:sym typeface="Roboto Slab"/>
              </a:rPr>
              <a:t> to </a:t>
            </a:r>
            <a:r>
              <a:rPr lang="it-IT" sz="1600">
                <a:latin typeface="Roboto Slab"/>
                <a:ea typeface="Roboto Slab"/>
                <a:cs typeface="Roboto Slab"/>
                <a:sym typeface="Roboto Slab"/>
              </a:rPr>
              <a:t>15:00</a:t>
            </a:r>
            <a:endParaRPr lang="it-IT" sz="1600" b="0" i="0" u="none" strike="noStrike" cap="none">
              <a:solidFill>
                <a:srgbClr val="000000"/>
              </a:solidFill>
              <a:latin typeface="Roboto Slab"/>
              <a:ea typeface="Roboto Slab"/>
              <a:cs typeface="Roboto Slab"/>
              <a:sym typeface="Roboto Slab"/>
            </a:endParaRPr>
          </a:p>
          <a:p>
            <a:pPr marL="101600" algn="ctr"/>
            <a:r>
              <a:rPr lang="it-IT" sz="1600" b="1" err="1">
                <a:latin typeface="Roboto Slab"/>
                <a:ea typeface="Roboto Slab"/>
                <a:cs typeface="Roboto Slab"/>
                <a:sym typeface="Roboto Slab"/>
              </a:rPr>
              <a:t>Fridays</a:t>
            </a:r>
            <a:r>
              <a:rPr lang="it-IT" sz="1600">
                <a:latin typeface="Roboto Slab"/>
                <a:ea typeface="Roboto Slab"/>
                <a:cs typeface="Roboto Slab"/>
                <a:sym typeface="Roboto Slab"/>
              </a:rPr>
              <a:t> from 10:00 to 11:30</a:t>
            </a:r>
            <a:endParaRPr/>
          </a:p>
          <a:p>
            <a:pPr marL="101600" algn="ctr"/>
            <a:r>
              <a:rPr lang="it-IT" sz="1600" b="0" i="0" u="none" strike="noStrike" cap="none">
                <a:solidFill>
                  <a:srgbClr val="000000"/>
                </a:solidFill>
                <a:latin typeface="Roboto Slab"/>
                <a:ea typeface="Roboto Slab"/>
                <a:cs typeface="Roboto Slab"/>
                <a:sym typeface="Roboto Slab"/>
              </a:rPr>
              <a:t>(</a:t>
            </a:r>
            <a:r>
              <a:rPr lang="it-IT" sz="1600">
                <a:latin typeface="Roboto Slab"/>
                <a:ea typeface="Roboto Slab"/>
                <a:cs typeface="Roboto Slab"/>
                <a:sym typeface="Roboto Slab"/>
              </a:rPr>
              <a:t>on</a:t>
            </a:r>
            <a:r>
              <a:rPr lang="it-IT" sz="1600" b="0" i="0" u="none" strike="noStrike" cap="none">
                <a:solidFill>
                  <a:srgbClr val="000000"/>
                </a:solidFill>
                <a:latin typeface="Roboto Slab"/>
                <a:ea typeface="Roboto Slab"/>
                <a:cs typeface="Roboto Slab"/>
                <a:sym typeface="Roboto Slab"/>
              </a:rPr>
              <a:t> </a:t>
            </a:r>
            <a:r>
              <a:rPr lang="it-IT" sz="1600" b="0" i="0" u="none" strike="noStrike" cap="none" err="1">
                <a:solidFill>
                  <a:srgbClr val="000000"/>
                </a:solidFill>
                <a:latin typeface="Roboto Slab"/>
                <a:ea typeface="Roboto Slab"/>
                <a:cs typeface="Roboto Slab"/>
                <a:sym typeface="Roboto Slab"/>
              </a:rPr>
              <a:t>appointment</a:t>
            </a:r>
            <a:r>
              <a:rPr lang="it-IT" sz="1600">
                <a:latin typeface="Roboto Slab"/>
                <a:ea typeface="Roboto Slab"/>
                <a:cs typeface="Roboto Slab"/>
                <a:sym typeface="Roboto Slab"/>
              </a:rPr>
              <a:t> </a:t>
            </a:r>
            <a:r>
              <a:rPr lang="it-IT" sz="1600" err="1">
                <a:latin typeface="Roboto Slab"/>
                <a:ea typeface="Roboto Slab"/>
                <a:cs typeface="Roboto Slab"/>
                <a:sym typeface="Roboto Slab"/>
              </a:rPr>
              <a:t>only</a:t>
            </a:r>
            <a:r>
              <a:rPr lang="it-IT" sz="1600" b="0" i="0" u="none" strike="noStrike" cap="none">
                <a:solidFill>
                  <a:srgbClr val="000000"/>
                </a:solidFill>
                <a:latin typeface="Roboto Slab"/>
                <a:ea typeface="Roboto Slab"/>
                <a:cs typeface="Roboto Slab"/>
                <a:sym typeface="Roboto Slab"/>
              </a:rPr>
              <a:t>)</a:t>
            </a:r>
            <a:endParaRPr sz="1600" b="0" i="0" u="none" strike="noStrike" cap="none">
              <a:solidFill>
                <a:srgbClr val="000000"/>
              </a:solidFill>
              <a:latin typeface="Roboto Slab"/>
              <a:ea typeface="Roboto Slab"/>
              <a:cs typeface="Roboto Slab"/>
              <a:sym typeface="Roboto Slab"/>
            </a:endParaRPr>
          </a:p>
        </p:txBody>
      </p:sp>
      <p:sp>
        <p:nvSpPr>
          <p:cNvPr id="115" name="Google Shape;115;p5"/>
          <p:cNvSpPr txBox="1"/>
          <p:nvPr/>
        </p:nvSpPr>
        <p:spPr>
          <a:xfrm>
            <a:off x="7556680" y="1858831"/>
            <a:ext cx="3656100" cy="104641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it-IT" sz="2800" b="1" i="0" u="none" strike="noStrike" cap="none">
                <a:solidFill>
                  <a:srgbClr val="B2284B"/>
                </a:solidFill>
                <a:latin typeface="Roboto Slab"/>
                <a:ea typeface="Roboto Slab"/>
                <a:cs typeface="Roboto Slab"/>
                <a:sym typeface="Roboto Slab"/>
              </a:rPr>
              <a:t>One-to-one meeting in presence</a:t>
            </a:r>
            <a:endParaRPr sz="2800" b="1" i="0" u="none" strike="noStrike" cap="none">
              <a:solidFill>
                <a:srgbClr val="B2284B"/>
              </a:solidFill>
              <a:latin typeface="Roboto Slab"/>
              <a:ea typeface="Roboto Slab"/>
              <a:cs typeface="Roboto Slab"/>
              <a:sym typeface="Roboto Slab"/>
            </a:endParaRPr>
          </a:p>
        </p:txBody>
      </p:sp>
      <p:sp>
        <p:nvSpPr>
          <p:cNvPr id="116" name="Google Shape;116;p5"/>
          <p:cNvSpPr txBox="1"/>
          <p:nvPr/>
        </p:nvSpPr>
        <p:spPr>
          <a:xfrm>
            <a:off x="6678481" y="2905241"/>
            <a:ext cx="5412497" cy="677078"/>
          </a:xfrm>
          <a:prstGeom prst="rect">
            <a:avLst/>
          </a:prstGeom>
          <a:noFill/>
          <a:ln>
            <a:noFill/>
          </a:ln>
        </p:spPr>
        <p:txBody>
          <a:bodyPr spcFirstLastPara="1" wrap="square" lIns="91425" tIns="91425" rIns="91425" bIns="91425" anchor="t" anchorCtr="0">
            <a:spAutoFit/>
          </a:bodyPr>
          <a:lstStyle/>
          <a:p>
            <a:pPr marL="101600" algn="ctr"/>
            <a:r>
              <a:rPr lang="it-IT" sz="1600" b="1" err="1">
                <a:latin typeface="Roboto Slab"/>
                <a:ea typeface="Roboto Slab"/>
                <a:cs typeface="Roboto Slab"/>
                <a:sym typeface="Roboto Slab"/>
              </a:rPr>
              <a:t>Tuesdays</a:t>
            </a:r>
            <a:r>
              <a:rPr lang="it-IT" sz="1600" b="0" i="0" u="none" strike="noStrike" cap="none">
                <a:solidFill>
                  <a:srgbClr val="000000"/>
                </a:solidFill>
                <a:latin typeface="Roboto Slab"/>
                <a:ea typeface="Roboto Slab"/>
                <a:cs typeface="Roboto Slab"/>
                <a:sym typeface="Roboto Slab"/>
              </a:rPr>
              <a:t> from </a:t>
            </a:r>
            <a:r>
              <a:rPr lang="it-IT" sz="1600">
                <a:latin typeface="Roboto Slab"/>
                <a:ea typeface="Roboto Slab"/>
                <a:cs typeface="Roboto Slab"/>
                <a:sym typeface="Roboto Slab"/>
              </a:rPr>
              <a:t>9.00 </a:t>
            </a:r>
            <a:r>
              <a:rPr lang="it-IT" sz="1600" b="0" i="0" u="none" strike="noStrike" cap="none">
                <a:solidFill>
                  <a:srgbClr val="000000"/>
                </a:solidFill>
                <a:latin typeface="Roboto Slab"/>
                <a:ea typeface="Roboto Slab"/>
                <a:cs typeface="Roboto Slab"/>
                <a:sym typeface="Roboto Slab"/>
              </a:rPr>
              <a:t>a.m. to </a:t>
            </a:r>
            <a:r>
              <a:rPr lang="it-IT" sz="1600">
                <a:latin typeface="Roboto Slab"/>
                <a:ea typeface="Roboto Slab"/>
                <a:cs typeface="Roboto Slab"/>
                <a:sym typeface="Roboto Slab"/>
              </a:rPr>
              <a:t>12.00</a:t>
            </a:r>
            <a:r>
              <a:rPr lang="it-IT" sz="1600" b="0" i="0" u="none" strike="noStrike" cap="none">
                <a:solidFill>
                  <a:srgbClr val="000000"/>
                </a:solidFill>
                <a:latin typeface="Roboto Slab"/>
                <a:ea typeface="Roboto Slab"/>
                <a:cs typeface="Roboto Slab"/>
                <a:sym typeface="Roboto Slab"/>
              </a:rPr>
              <a:t> p.m.</a:t>
            </a:r>
            <a:endParaRPr lang="it-IT"/>
          </a:p>
          <a:p>
            <a:pPr marL="101600" algn="ctr"/>
            <a:r>
              <a:rPr lang="it-IT" sz="1600">
                <a:latin typeface="Roboto Slab"/>
                <a:ea typeface="Roboto Slab"/>
                <a:cs typeface="Roboto Slab"/>
                <a:sym typeface="Roboto Slab"/>
              </a:rPr>
              <a:t>(on</a:t>
            </a:r>
            <a:r>
              <a:rPr lang="it-IT" sz="1600" b="0" i="0" u="none" strike="noStrike" cap="none">
                <a:solidFill>
                  <a:srgbClr val="000000"/>
                </a:solidFill>
                <a:latin typeface="Roboto Slab"/>
                <a:ea typeface="Roboto Slab"/>
                <a:cs typeface="Roboto Slab"/>
                <a:sym typeface="Roboto Slab"/>
              </a:rPr>
              <a:t> </a:t>
            </a:r>
            <a:r>
              <a:rPr lang="it-IT" sz="1600" b="0" i="0" u="none" strike="noStrike" cap="none" err="1">
                <a:solidFill>
                  <a:srgbClr val="000000"/>
                </a:solidFill>
                <a:latin typeface="Roboto Slab"/>
                <a:ea typeface="Roboto Slab"/>
                <a:cs typeface="Roboto Slab"/>
                <a:sym typeface="Roboto Slab"/>
              </a:rPr>
              <a:t>appointment</a:t>
            </a:r>
            <a:r>
              <a:rPr lang="it-IT" sz="1600">
                <a:latin typeface="Roboto Slab"/>
                <a:ea typeface="Roboto Slab"/>
                <a:cs typeface="Roboto Slab"/>
                <a:sym typeface="Roboto Slab"/>
              </a:rPr>
              <a:t> </a:t>
            </a:r>
            <a:r>
              <a:rPr lang="it-IT" sz="1600" err="1">
                <a:latin typeface="Roboto Slab"/>
                <a:ea typeface="Roboto Slab"/>
                <a:cs typeface="Roboto Slab"/>
                <a:sym typeface="Roboto Slab"/>
              </a:rPr>
              <a:t>only</a:t>
            </a:r>
            <a:r>
              <a:rPr lang="it-IT" sz="1600" b="0" i="0" u="none" strike="noStrike" cap="none">
                <a:solidFill>
                  <a:srgbClr val="000000"/>
                </a:solidFill>
                <a:latin typeface="Roboto Slab"/>
                <a:ea typeface="Roboto Slab"/>
                <a:cs typeface="Roboto Slab"/>
                <a:sym typeface="Roboto Slab"/>
              </a:rPr>
              <a:t>)</a:t>
            </a:r>
            <a:endParaRPr sz="1600" b="0" i="0" u="none" strike="noStrike" cap="none">
              <a:solidFill>
                <a:srgbClr val="000000"/>
              </a:solidFill>
              <a:latin typeface="Roboto Slab"/>
              <a:ea typeface="Roboto Slab"/>
              <a:cs typeface="Roboto Slab"/>
              <a:sym typeface="Roboto Slab"/>
            </a:endParaRPr>
          </a:p>
        </p:txBody>
      </p:sp>
      <p:sp>
        <p:nvSpPr>
          <p:cNvPr id="117" name="Google Shape;117;p5"/>
          <p:cNvSpPr txBox="1"/>
          <p:nvPr/>
        </p:nvSpPr>
        <p:spPr>
          <a:xfrm>
            <a:off x="722671" y="407927"/>
            <a:ext cx="11109515" cy="861744"/>
          </a:xfrm>
          <a:prstGeom prst="rect">
            <a:avLst/>
          </a:prstGeom>
          <a:solidFill>
            <a:schemeClr val="bg1"/>
          </a:solidFill>
          <a:ln>
            <a:noFill/>
          </a:ln>
        </p:spPr>
        <p:txBody>
          <a:bodyPr spcFirstLastPara="1" wrap="square" lIns="91425" tIns="91425" rIns="91425" bIns="91425" anchor="t" anchorCtr="0">
            <a:spAutoFit/>
          </a:bodyPr>
          <a:lstStyle/>
          <a:p>
            <a:pPr algn="ctr">
              <a:buSzPts val="2900"/>
            </a:pPr>
            <a:r>
              <a:rPr lang="it-IT" sz="4400" b="1" i="0" u="none" strike="noStrike" cap="none">
                <a:solidFill>
                  <a:srgbClr val="B2284B"/>
                </a:solidFill>
                <a:latin typeface="Roboto Slab"/>
                <a:ea typeface="Roboto Slab"/>
                <a:cs typeface="Roboto Slab"/>
                <a:sym typeface="Roboto Slab"/>
              </a:rPr>
              <a:t>HOW TO GET IN TOUCH WITH</a:t>
            </a:r>
            <a:r>
              <a:rPr lang="it-IT" sz="4400" b="1">
                <a:solidFill>
                  <a:srgbClr val="B2284B"/>
                </a:solidFill>
                <a:latin typeface="Roboto Slab"/>
                <a:ea typeface="Roboto Slab"/>
                <a:cs typeface="Roboto Slab"/>
                <a:sym typeface="Roboto Slab"/>
              </a:rPr>
              <a:t> US?</a:t>
            </a:r>
            <a:endParaRPr sz="4400" b="1" i="0" u="none" strike="noStrike" cap="none">
              <a:solidFill>
                <a:srgbClr val="B2284B"/>
              </a:solidFill>
              <a:latin typeface="Roboto Slab"/>
              <a:ea typeface="Roboto Slab"/>
              <a:cs typeface="Roboto Slab"/>
              <a:sym typeface="Roboto Slab"/>
            </a:endParaRPr>
          </a:p>
        </p:txBody>
      </p:sp>
      <p:pic>
        <p:nvPicPr>
          <p:cNvPr id="3" name="Picture 2">
            <a:extLst>
              <a:ext uri="{FF2B5EF4-FFF2-40B4-BE49-F238E27FC236}">
                <a16:creationId xmlns:a16="http://schemas.microsoft.com/office/drawing/2014/main" id="{8F7B4B7C-EB67-F672-82E4-BB26FA47A0FE}"/>
              </a:ext>
            </a:extLst>
          </p:cNvPr>
          <p:cNvPicPr>
            <a:picLocks noChangeAspect="1"/>
          </p:cNvPicPr>
          <p:nvPr/>
        </p:nvPicPr>
        <p:blipFill>
          <a:blip r:embed="rId3"/>
          <a:stretch>
            <a:fillRect/>
          </a:stretch>
        </p:blipFill>
        <p:spPr>
          <a:xfrm>
            <a:off x="4831581" y="1479221"/>
            <a:ext cx="2286000" cy="2847975"/>
          </a:xfrm>
          <a:prstGeom prst="rect">
            <a:avLst/>
          </a:prstGeom>
        </p:spPr>
      </p:pic>
      <p:sp>
        <p:nvSpPr>
          <p:cNvPr id="2" name="CasellaDiTesto 1">
            <a:extLst>
              <a:ext uri="{FF2B5EF4-FFF2-40B4-BE49-F238E27FC236}">
                <a16:creationId xmlns:a16="http://schemas.microsoft.com/office/drawing/2014/main" id="{B959D339-4F47-89D7-154E-37CF7DD643D4}"/>
              </a:ext>
            </a:extLst>
          </p:cNvPr>
          <p:cNvSpPr txBox="1"/>
          <p:nvPr/>
        </p:nvSpPr>
        <p:spPr>
          <a:xfrm>
            <a:off x="766424" y="5283829"/>
            <a:ext cx="1041631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it-IT" sz="2000">
                <a:highlight>
                  <a:srgbClr val="FFFFFF"/>
                </a:highlight>
                <a:latin typeface="Roboto Slab"/>
              </a:rPr>
              <a:t>Erasmus+ for Study, </a:t>
            </a:r>
            <a:r>
              <a:rPr lang="it-IT" sz="2000" err="1">
                <a:highlight>
                  <a:srgbClr val="FFFFFF"/>
                </a:highlight>
                <a:latin typeface="Roboto Slab"/>
              </a:rPr>
              <a:t>Overseas</a:t>
            </a:r>
            <a:r>
              <a:rPr lang="it-IT" sz="2000">
                <a:highlight>
                  <a:srgbClr val="FFFFFF"/>
                </a:highlight>
                <a:latin typeface="Roboto Slab"/>
              </a:rPr>
              <a:t> Exchange </a:t>
            </a:r>
            <a:r>
              <a:rPr lang="it-IT" sz="2000" err="1">
                <a:highlight>
                  <a:srgbClr val="FFFFFF"/>
                </a:highlight>
                <a:latin typeface="Roboto Slab"/>
              </a:rPr>
              <a:t>Programme</a:t>
            </a:r>
            <a:r>
              <a:rPr lang="it-IT" sz="2000">
                <a:highlight>
                  <a:srgbClr val="FFFFFF"/>
                </a:highlight>
                <a:latin typeface="Roboto Slab"/>
              </a:rPr>
              <a:t>, </a:t>
            </a:r>
            <a:r>
              <a:rPr lang="it-IT" sz="2000">
                <a:latin typeface="Roboto Slab"/>
              </a:rPr>
              <a:t>Double Degrees, EC2U Alliance</a:t>
            </a:r>
            <a:r>
              <a:rPr lang="it-IT" sz="2000">
                <a:highlight>
                  <a:srgbClr val="FFFFFF"/>
                </a:highlight>
                <a:latin typeface="Roboto Slab"/>
              </a:rPr>
              <a:t> - </a:t>
            </a:r>
            <a:endParaRPr lang="it-IT" sz="2000"/>
          </a:p>
          <a:p>
            <a:pPr algn="ctr"/>
            <a:endParaRPr lang="it-IT" sz="2000">
              <a:highlight>
                <a:srgbClr val="FFFFFF"/>
              </a:highlight>
              <a:latin typeface="Roboto Slab"/>
            </a:endParaRPr>
          </a:p>
        </p:txBody>
      </p:sp>
      <p:sp>
        <p:nvSpPr>
          <p:cNvPr id="4" name="Google Shape;136;p8">
            <a:extLst>
              <a:ext uri="{FF2B5EF4-FFF2-40B4-BE49-F238E27FC236}">
                <a16:creationId xmlns:a16="http://schemas.microsoft.com/office/drawing/2014/main" id="{FD261E08-9628-1A21-D383-10349E2D0A79}"/>
              </a:ext>
            </a:extLst>
          </p:cNvPr>
          <p:cNvSpPr txBox="1"/>
          <p:nvPr/>
        </p:nvSpPr>
        <p:spPr>
          <a:xfrm>
            <a:off x="1552163" y="4540811"/>
            <a:ext cx="8844836" cy="1046410"/>
          </a:xfrm>
          <a:prstGeom prst="rect">
            <a:avLst/>
          </a:prstGeom>
          <a:noFill/>
          <a:ln>
            <a:noFill/>
          </a:ln>
        </p:spPr>
        <p:txBody>
          <a:bodyPr spcFirstLastPara="1" wrap="square" lIns="91425" tIns="91425" rIns="91425" bIns="91425" anchor="t" anchorCtr="0">
            <a:spAutoFit/>
          </a:bodyPr>
          <a:lstStyle/>
          <a:p>
            <a:pPr>
              <a:buSzPts val="2900"/>
            </a:pPr>
            <a:r>
              <a:rPr lang="it-IT" sz="2800" b="1" i="0" u="none" strike="noStrike" cap="none">
                <a:solidFill>
                  <a:srgbClr val="B2284B"/>
                </a:solidFill>
                <a:latin typeface="Roboto Slab"/>
                <a:ea typeface="Roboto Slab"/>
                <a:cs typeface="Roboto Slab"/>
                <a:sym typeface="Roboto Slab"/>
              </a:rPr>
              <a:t>E-mail Contact HUB: </a:t>
            </a:r>
            <a:r>
              <a:rPr lang="it-IT" sz="2800" u="sng">
                <a:solidFill>
                  <a:srgbClr val="0563C1"/>
                </a:solidFill>
                <a:highlight>
                  <a:srgbClr val="FFFFFF"/>
                </a:highlight>
                <a:latin typeface="Roboto Slab"/>
                <a:hlinkClick r:id="rId4">
                  <a:extLst>
                    <a:ext uri="{A12FA001-AC4F-418D-AE19-62706E023703}">
                      <ahyp:hlinkClr xmlns:ahyp="http://schemas.microsoft.com/office/drawing/2018/hyperlinkcolor" val="tx"/>
                    </a:ext>
                  </a:extLst>
                </a:hlinkClick>
              </a:rPr>
              <a:t>outgoing.mobility@unipv.it</a:t>
            </a:r>
            <a:endParaRPr lang="it-IT" sz="2800"/>
          </a:p>
          <a:p>
            <a:pPr marL="0" marR="0" lvl="0" indent="0" algn="l" rtl="0">
              <a:lnSpc>
                <a:spcPct val="100000"/>
              </a:lnSpc>
              <a:spcBef>
                <a:spcPts val="0"/>
              </a:spcBef>
              <a:spcAft>
                <a:spcPts val="0"/>
              </a:spcAft>
              <a:buClr>
                <a:srgbClr val="000000"/>
              </a:buClr>
              <a:buSzPts val="2900"/>
              <a:buFont typeface="Arial"/>
              <a:buNone/>
            </a:pPr>
            <a:endParaRPr sz="2800" b="0" i="0" u="none" strike="noStrike" cap="none">
              <a:solidFill>
                <a:srgbClr val="B2284B"/>
              </a:solidFill>
              <a:latin typeface="Roboto Slab"/>
              <a:ea typeface="Roboto Slab"/>
              <a:cs typeface="Roboto Slab"/>
              <a:sym typeface="Roboto Slab"/>
            </a:endParaRPr>
          </a:p>
        </p:txBody>
      </p:sp>
    </p:spTree>
    <p:extLst>
      <p:ext uri="{BB962C8B-B14F-4D97-AF65-F5344CB8AC3E}">
        <p14:creationId xmlns:p14="http://schemas.microsoft.com/office/powerpoint/2010/main" val="6621124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7" name="Google Shape;137;p8"/>
          <p:cNvSpPr txBox="1"/>
          <p:nvPr/>
        </p:nvSpPr>
        <p:spPr>
          <a:xfrm>
            <a:off x="722671" y="1714213"/>
            <a:ext cx="10746658" cy="2215961"/>
          </a:xfrm>
          <a:prstGeom prst="rect">
            <a:avLst/>
          </a:prstGeom>
          <a:noFill/>
          <a:ln>
            <a:noFill/>
          </a:ln>
        </p:spPr>
        <p:txBody>
          <a:bodyPr spcFirstLastPara="1" wrap="square" lIns="91425" tIns="91425" rIns="91425" bIns="91425" anchor="t" anchorCtr="0">
            <a:spAutoFit/>
          </a:bodyPr>
          <a:lstStyle/>
          <a:p>
            <a:pPr algn="ctr"/>
            <a:r>
              <a:rPr lang="it-IT" sz="4400" b="1">
                <a:solidFill>
                  <a:srgbClr val="B2284B"/>
                </a:solidFill>
                <a:latin typeface="Roboto Slab"/>
                <a:ea typeface="Roboto Slab"/>
                <a:cs typeface="Roboto Slab"/>
                <a:sym typeface="Roboto Slab"/>
              </a:rPr>
              <a:t>Thanks for </a:t>
            </a:r>
            <a:r>
              <a:rPr lang="it-IT" sz="4400" b="1" err="1">
                <a:solidFill>
                  <a:srgbClr val="B2284B"/>
                </a:solidFill>
                <a:latin typeface="Roboto Slab"/>
                <a:ea typeface="Roboto Slab"/>
                <a:cs typeface="Roboto Slab"/>
                <a:sym typeface="Roboto Slab"/>
              </a:rPr>
              <a:t>your</a:t>
            </a:r>
            <a:r>
              <a:rPr lang="it-IT" sz="4400" b="1">
                <a:solidFill>
                  <a:srgbClr val="B2284B"/>
                </a:solidFill>
                <a:latin typeface="Roboto Slab"/>
                <a:ea typeface="Roboto Slab"/>
                <a:cs typeface="Roboto Slab"/>
                <a:sym typeface="Roboto Slab"/>
              </a:rPr>
              <a:t> </a:t>
            </a:r>
            <a:r>
              <a:rPr lang="it-IT" sz="4400" b="1" err="1">
                <a:solidFill>
                  <a:srgbClr val="B2284B"/>
                </a:solidFill>
                <a:latin typeface="Roboto Slab"/>
                <a:ea typeface="Roboto Slab"/>
                <a:cs typeface="Roboto Slab"/>
                <a:sym typeface="Roboto Slab"/>
              </a:rPr>
              <a:t>attention</a:t>
            </a:r>
            <a:r>
              <a:rPr lang="it-IT" sz="4400" b="1">
                <a:solidFill>
                  <a:srgbClr val="B2284B"/>
                </a:solidFill>
                <a:latin typeface="Roboto Slab"/>
                <a:ea typeface="Roboto Slab"/>
                <a:cs typeface="Roboto Slab"/>
                <a:sym typeface="Roboto Slab"/>
              </a:rPr>
              <a:t> and…</a:t>
            </a:r>
          </a:p>
          <a:p>
            <a:pPr algn="ctr"/>
            <a:endParaRPr lang="it-IT" sz="4400" b="1">
              <a:solidFill>
                <a:srgbClr val="B2284B"/>
              </a:solidFill>
              <a:latin typeface="Roboto Slab"/>
              <a:ea typeface="Roboto Slab"/>
              <a:cs typeface="Roboto Slab"/>
            </a:endParaRPr>
          </a:p>
          <a:p>
            <a:pPr algn="ctr"/>
            <a:r>
              <a:rPr lang="it-IT" sz="4400" b="1" err="1">
                <a:solidFill>
                  <a:srgbClr val="B2284B"/>
                </a:solidFill>
                <a:latin typeface="Roboto Slab"/>
                <a:ea typeface="Roboto Slab"/>
                <a:cs typeface="Roboto Slab"/>
              </a:rPr>
              <a:t>Enjoy</a:t>
            </a:r>
            <a:r>
              <a:rPr lang="it-IT" sz="4400" b="1">
                <a:solidFill>
                  <a:srgbClr val="B2284B"/>
                </a:solidFill>
                <a:latin typeface="Roboto Slab"/>
                <a:ea typeface="Roboto Slab"/>
                <a:cs typeface="Roboto Slab"/>
              </a:rPr>
              <a:t> </a:t>
            </a:r>
            <a:r>
              <a:rPr lang="it-IT" sz="4400" b="1" err="1">
                <a:solidFill>
                  <a:srgbClr val="B2284B"/>
                </a:solidFill>
                <a:latin typeface="Roboto Slab"/>
                <a:ea typeface="Roboto Slab"/>
                <a:cs typeface="Roboto Slab"/>
              </a:rPr>
              <a:t>your</a:t>
            </a:r>
            <a:r>
              <a:rPr lang="it-IT" sz="4400" b="1">
                <a:solidFill>
                  <a:srgbClr val="B2284B"/>
                </a:solidFill>
                <a:latin typeface="Roboto Slab"/>
                <a:ea typeface="Roboto Slab"/>
                <a:cs typeface="Roboto Slab"/>
              </a:rPr>
              <a:t> </a:t>
            </a:r>
            <a:r>
              <a:rPr lang="it-IT" sz="4400" b="1" err="1">
                <a:solidFill>
                  <a:srgbClr val="B2284B"/>
                </a:solidFill>
                <a:latin typeface="Roboto Slab"/>
                <a:ea typeface="Roboto Slab"/>
                <a:cs typeface="Roboto Slab"/>
              </a:rPr>
              <a:t>mobility</a:t>
            </a:r>
            <a:r>
              <a:rPr lang="it-IT" sz="4400" b="1">
                <a:solidFill>
                  <a:srgbClr val="B2284B"/>
                </a:solidFill>
                <a:latin typeface="Roboto Slab"/>
                <a:ea typeface="Roboto Slab"/>
                <a:cs typeface="Roboto Slab"/>
              </a:rPr>
              <a:t> </a:t>
            </a:r>
            <a:r>
              <a:rPr lang="it-IT" sz="4400" b="1" err="1">
                <a:solidFill>
                  <a:srgbClr val="B2284B"/>
                </a:solidFill>
                <a:latin typeface="Roboto Slab"/>
                <a:ea typeface="Roboto Slab"/>
                <a:cs typeface="Roboto Slab"/>
              </a:rPr>
              <a:t>experience</a:t>
            </a:r>
            <a:r>
              <a:rPr lang="it-IT" sz="4400" b="1">
                <a:solidFill>
                  <a:srgbClr val="B2284B"/>
                </a:solidFill>
                <a:latin typeface="Roboto Slab"/>
                <a:ea typeface="Roboto Slab"/>
                <a:cs typeface="Roboto Slab"/>
              </a:rPr>
              <a:t>!</a:t>
            </a:r>
          </a:p>
        </p:txBody>
      </p:sp>
    </p:spTree>
    <p:extLst>
      <p:ext uri="{BB962C8B-B14F-4D97-AF65-F5344CB8AC3E}">
        <p14:creationId xmlns:p14="http://schemas.microsoft.com/office/powerpoint/2010/main" val="1172495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a:extLst>
              <a:ext uri="{FF2B5EF4-FFF2-40B4-BE49-F238E27FC236}">
                <a16:creationId xmlns:a16="http://schemas.microsoft.com/office/drawing/2014/main" id="{E2C864B6-19DF-4458-9976-95931E475EEA}"/>
              </a:ext>
            </a:extLst>
          </p:cNvPr>
          <p:cNvSpPr>
            <a:spLocks noGrp="1"/>
          </p:cNvSpPr>
          <p:nvPr/>
        </p:nvSpPr>
        <p:spPr>
          <a:xfrm>
            <a:off x="-1599639" y="457200"/>
            <a:ext cx="10962968" cy="7703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it-IT" sz="4400" b="1" dirty="0">
                <a:solidFill>
                  <a:srgbClr val="B2284B"/>
                </a:solidFill>
                <a:latin typeface="Roboto Slab"/>
                <a:ea typeface="Roboto Slab"/>
                <a:cs typeface="Roboto Slab"/>
              </a:rPr>
              <a:t>CHECK OUR </a:t>
            </a:r>
            <a:r>
              <a:rPr lang="it-IT" sz="4400" b="1" dirty="0">
                <a:solidFill>
                  <a:srgbClr val="B2284B"/>
                </a:solidFill>
                <a:latin typeface="Roboto Slab"/>
                <a:ea typeface="Roboto Slab"/>
                <a:cs typeface="Roboto Slab"/>
                <a:hlinkClick r:id="rId2"/>
              </a:rPr>
              <a:t>WEBSITE</a:t>
            </a:r>
            <a:r>
              <a:rPr lang="it-IT" sz="4400" b="1" dirty="0">
                <a:solidFill>
                  <a:srgbClr val="B2284B"/>
                </a:solidFill>
                <a:latin typeface="Roboto Slab"/>
                <a:ea typeface="Roboto Slab"/>
                <a:cs typeface="Roboto Slab"/>
              </a:rPr>
              <a:t>!!</a:t>
            </a:r>
          </a:p>
        </p:txBody>
      </p:sp>
      <p:pic>
        <p:nvPicPr>
          <p:cNvPr id="3" name="Immagine 2">
            <a:extLst>
              <a:ext uri="{FF2B5EF4-FFF2-40B4-BE49-F238E27FC236}">
                <a16:creationId xmlns:a16="http://schemas.microsoft.com/office/drawing/2014/main" id="{509BE694-F968-D1FF-51A9-164337E9CCFA}"/>
              </a:ext>
            </a:extLst>
          </p:cNvPr>
          <p:cNvPicPr>
            <a:picLocks noChangeAspect="1"/>
          </p:cNvPicPr>
          <p:nvPr/>
        </p:nvPicPr>
        <p:blipFill>
          <a:blip r:embed="rId3"/>
          <a:stretch>
            <a:fillRect/>
          </a:stretch>
        </p:blipFill>
        <p:spPr>
          <a:xfrm>
            <a:off x="2092269" y="1348979"/>
            <a:ext cx="8007462" cy="5404585"/>
          </a:xfrm>
          <a:prstGeom prst="rect">
            <a:avLst/>
          </a:prstGeom>
        </p:spPr>
      </p:pic>
      <p:sp>
        <p:nvSpPr>
          <p:cNvPr id="2" name="Ovale 1">
            <a:extLst>
              <a:ext uri="{FF2B5EF4-FFF2-40B4-BE49-F238E27FC236}">
                <a16:creationId xmlns:a16="http://schemas.microsoft.com/office/drawing/2014/main" id="{C213345C-581A-E317-6FA5-D0A3606919BC}"/>
              </a:ext>
            </a:extLst>
          </p:cNvPr>
          <p:cNvSpPr/>
          <p:nvPr/>
        </p:nvSpPr>
        <p:spPr>
          <a:xfrm>
            <a:off x="2304288" y="2484609"/>
            <a:ext cx="2368296" cy="868680"/>
          </a:xfrm>
          <a:prstGeom prst="ellipse">
            <a:avLst/>
          </a:prstGeom>
          <a:noFill/>
          <a:ln>
            <a:solidFill>
              <a:srgbClr val="B228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noFill/>
            </a:endParaRPr>
          </a:p>
        </p:txBody>
      </p:sp>
      <p:sp>
        <p:nvSpPr>
          <p:cNvPr id="5" name="Ovale 4">
            <a:extLst>
              <a:ext uri="{FF2B5EF4-FFF2-40B4-BE49-F238E27FC236}">
                <a16:creationId xmlns:a16="http://schemas.microsoft.com/office/drawing/2014/main" id="{BEB0CD7B-8EC3-4948-8CED-E8BCF27D8ECB}"/>
              </a:ext>
            </a:extLst>
          </p:cNvPr>
          <p:cNvSpPr/>
          <p:nvPr/>
        </p:nvSpPr>
        <p:spPr>
          <a:xfrm>
            <a:off x="2456688" y="3926313"/>
            <a:ext cx="1895856" cy="801135"/>
          </a:xfrm>
          <a:prstGeom prst="ellipse">
            <a:avLst/>
          </a:prstGeom>
          <a:noFill/>
          <a:ln>
            <a:solidFill>
              <a:srgbClr val="B228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noFill/>
            </a:endParaRPr>
          </a:p>
        </p:txBody>
      </p:sp>
    </p:spTree>
    <p:extLst>
      <p:ext uri="{BB962C8B-B14F-4D97-AF65-F5344CB8AC3E}">
        <p14:creationId xmlns:p14="http://schemas.microsoft.com/office/powerpoint/2010/main" val="3540115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sellaDiTesto 9">
            <a:extLst>
              <a:ext uri="{FF2B5EF4-FFF2-40B4-BE49-F238E27FC236}">
                <a16:creationId xmlns:a16="http://schemas.microsoft.com/office/drawing/2014/main" id="{401778CA-B51A-5D9A-7291-D5986CE3F6C6}"/>
              </a:ext>
            </a:extLst>
          </p:cNvPr>
          <p:cNvSpPr txBox="1"/>
          <p:nvPr/>
        </p:nvSpPr>
        <p:spPr>
          <a:xfrm>
            <a:off x="535214" y="1502243"/>
            <a:ext cx="11856412" cy="1200329"/>
          </a:xfrm>
          <a:prstGeom prst="rect">
            <a:avLst/>
          </a:prstGeom>
          <a:noFill/>
        </p:spPr>
        <p:txBody>
          <a:bodyPr wrap="square" lIns="91440" tIns="45720" rIns="91440" bIns="45720" rtlCol="0" anchor="t">
            <a:spAutoFit/>
          </a:bodyPr>
          <a:lstStyle/>
          <a:p>
            <a:pPr algn="ctr"/>
            <a:r>
              <a:rPr lang="en-US" sz="2400" b="0" i="0" dirty="0">
                <a:solidFill>
                  <a:srgbClr val="212121"/>
                </a:solidFill>
                <a:effectLst/>
                <a:highlight>
                  <a:srgbClr val="FFFFFF"/>
                </a:highlight>
                <a:latin typeface="Roboto Slab"/>
                <a:ea typeface="Roboto Slab"/>
                <a:cs typeface="Roboto Slab"/>
              </a:rPr>
              <a:t>Inform yourself about </a:t>
            </a:r>
            <a:r>
              <a:rPr lang="en-US" sz="2400" b="1" i="0" dirty="0">
                <a:solidFill>
                  <a:srgbClr val="212121"/>
                </a:solidFill>
                <a:effectLst/>
                <a:highlight>
                  <a:srgbClr val="FFFFFF"/>
                </a:highlight>
                <a:latin typeface="Roboto Slab"/>
                <a:ea typeface="Roboto Slab"/>
                <a:cs typeface="Roboto Slab"/>
              </a:rPr>
              <a:t>entry rules</a:t>
            </a:r>
            <a:r>
              <a:rPr lang="en-US" sz="2400" b="0" i="0" dirty="0">
                <a:solidFill>
                  <a:srgbClr val="212121"/>
                </a:solidFill>
                <a:effectLst/>
                <a:highlight>
                  <a:srgbClr val="FFFFFF"/>
                </a:highlight>
                <a:latin typeface="Roboto Slab"/>
                <a:ea typeface="Roboto Slab"/>
                <a:cs typeface="Roboto Slab"/>
              </a:rPr>
              <a:t> and </a:t>
            </a:r>
            <a:r>
              <a:rPr lang="en-US" sz="2400" b="1" i="0" dirty="0">
                <a:solidFill>
                  <a:srgbClr val="212121"/>
                </a:solidFill>
                <a:effectLst/>
                <a:highlight>
                  <a:srgbClr val="FFFFFF"/>
                </a:highlight>
                <a:latin typeface="Roboto Slab"/>
                <a:ea typeface="Roboto Slab"/>
                <a:cs typeface="Roboto Slab"/>
              </a:rPr>
              <a:t>healthcare assistance</a:t>
            </a:r>
            <a:endParaRPr lang="it-IT" sz="2400" b="1" dirty="0">
              <a:latin typeface="Roboto Slab"/>
              <a:ea typeface="Roboto Slab"/>
              <a:cs typeface="Roboto Slab"/>
            </a:endParaRPr>
          </a:p>
          <a:p>
            <a:pPr algn="ctr"/>
            <a:r>
              <a:rPr lang="en-US" sz="2400" dirty="0">
                <a:solidFill>
                  <a:srgbClr val="212121"/>
                </a:solidFill>
                <a:highlight>
                  <a:srgbClr val="FFFFFF"/>
                </a:highlight>
                <a:latin typeface="Roboto Slab"/>
                <a:ea typeface="Roboto Slab"/>
                <a:cs typeface="Roboto Slab"/>
              </a:rPr>
              <a:t> </a:t>
            </a:r>
            <a:r>
              <a:rPr lang="en-US" sz="2400" b="0" i="0" dirty="0">
                <a:solidFill>
                  <a:srgbClr val="212121"/>
                </a:solidFill>
                <a:effectLst/>
                <a:highlight>
                  <a:srgbClr val="FFFFFF"/>
                </a:highlight>
                <a:latin typeface="Roboto Slab"/>
                <a:ea typeface="Roboto Slab"/>
                <a:cs typeface="Roboto Slab"/>
              </a:rPr>
              <a:t>in the </a:t>
            </a:r>
            <a:r>
              <a:rPr lang="en-US" sz="2400" b="1" i="0" dirty="0">
                <a:solidFill>
                  <a:srgbClr val="212121"/>
                </a:solidFill>
                <a:effectLst/>
                <a:highlight>
                  <a:srgbClr val="FFFFFF"/>
                </a:highlight>
                <a:latin typeface="Roboto Slab"/>
                <a:ea typeface="Roboto Slab"/>
                <a:cs typeface="Roboto Slab"/>
              </a:rPr>
              <a:t>host country</a:t>
            </a:r>
            <a:r>
              <a:rPr lang="en-US" sz="2400" b="0" i="0" dirty="0">
                <a:solidFill>
                  <a:srgbClr val="212121"/>
                </a:solidFill>
                <a:effectLst/>
                <a:highlight>
                  <a:srgbClr val="FFFFFF"/>
                </a:highlight>
                <a:latin typeface="Roboto Slab"/>
                <a:ea typeface="Roboto Slab"/>
                <a:cs typeface="Roboto Slab"/>
              </a:rPr>
              <a:t>.</a:t>
            </a:r>
            <a:endParaRPr lang="it-IT" sz="2400" dirty="0">
              <a:latin typeface="Roboto Slab"/>
              <a:ea typeface="Roboto Slab"/>
              <a:cs typeface="Roboto Slab"/>
            </a:endParaRPr>
          </a:p>
          <a:p>
            <a:endParaRPr lang="it-IT" sz="2400" dirty="0">
              <a:latin typeface="Roboto Slab"/>
              <a:ea typeface="Roboto Slab"/>
              <a:cs typeface="Roboto Slab"/>
            </a:endParaRPr>
          </a:p>
        </p:txBody>
      </p:sp>
      <p:sp>
        <p:nvSpPr>
          <p:cNvPr id="4" name="Google Shape;105;p14">
            <a:extLst>
              <a:ext uri="{FF2B5EF4-FFF2-40B4-BE49-F238E27FC236}">
                <a16:creationId xmlns:a16="http://schemas.microsoft.com/office/drawing/2014/main" id="{3A044C89-1701-A2F4-E1E6-B4FFD5FBBC55}"/>
              </a:ext>
            </a:extLst>
          </p:cNvPr>
          <p:cNvSpPr txBox="1"/>
          <p:nvPr/>
        </p:nvSpPr>
        <p:spPr>
          <a:xfrm>
            <a:off x="781650" y="455082"/>
            <a:ext cx="10628700" cy="769401"/>
          </a:xfrm>
          <a:prstGeom prst="rect">
            <a:avLst/>
          </a:prstGeom>
          <a:noFill/>
          <a:ln>
            <a:noFill/>
          </a:ln>
        </p:spPr>
        <p:txBody>
          <a:bodyPr spcFirstLastPara="1" wrap="square" lIns="91425" tIns="45700" rIns="91425" bIns="45700" anchor="t" anchorCtr="0">
            <a:spAutoFit/>
          </a:bodyPr>
          <a:lstStyle/>
          <a:p>
            <a:pPr algn="ctr"/>
            <a:r>
              <a:rPr lang="it-IT" sz="4400" b="1">
                <a:solidFill>
                  <a:srgbClr val="B2284B"/>
                </a:solidFill>
                <a:latin typeface="Roboto Slab"/>
                <a:ea typeface="Roboto Slab"/>
                <a:cs typeface="Roboto Slab"/>
                <a:sym typeface="Roboto Slab"/>
              </a:rPr>
              <a:t>VISA and ENTRY RULES</a:t>
            </a:r>
            <a:endParaRPr lang="it-IT">
              <a:latin typeface="Roboto Slab"/>
              <a:ea typeface="Roboto Slab"/>
              <a:cs typeface="Roboto Slab"/>
            </a:endParaRPr>
          </a:p>
        </p:txBody>
      </p:sp>
      <p:sp>
        <p:nvSpPr>
          <p:cNvPr id="3" name="CasellaDiTesto 2">
            <a:extLst>
              <a:ext uri="{FF2B5EF4-FFF2-40B4-BE49-F238E27FC236}">
                <a16:creationId xmlns:a16="http://schemas.microsoft.com/office/drawing/2014/main" id="{7A2AE35B-BC1C-E578-C654-6E8FC139610B}"/>
              </a:ext>
            </a:extLst>
          </p:cNvPr>
          <p:cNvSpPr txBox="1"/>
          <p:nvPr/>
        </p:nvSpPr>
        <p:spPr>
          <a:xfrm>
            <a:off x="710946" y="2424797"/>
            <a:ext cx="5982462" cy="5569730"/>
          </a:xfrm>
          <a:prstGeom prst="rect">
            <a:avLst/>
          </a:prstGeom>
          <a:noFill/>
        </p:spPr>
        <p:txBody>
          <a:bodyPr wrap="square" rtlCol="0">
            <a:spAutoFit/>
          </a:bodyPr>
          <a:lstStyle/>
          <a:p>
            <a:pPr>
              <a:lnSpc>
                <a:spcPct val="150000"/>
              </a:lnSpc>
            </a:pPr>
            <a:r>
              <a:rPr lang="it-IT" sz="2400" b="1" dirty="0">
                <a:latin typeface="Roboto Slab"/>
                <a:ea typeface="Roboto Slab"/>
                <a:cs typeface="Roboto Slab"/>
              </a:rPr>
              <a:t>You can </a:t>
            </a:r>
            <a:r>
              <a:rPr lang="it-IT" sz="2400" b="1" dirty="0" err="1">
                <a:latin typeface="Roboto Slab"/>
                <a:ea typeface="Roboto Slab"/>
                <a:cs typeface="Roboto Slab"/>
              </a:rPr>
              <a:t>rely</a:t>
            </a:r>
            <a:r>
              <a:rPr lang="it-IT" sz="2400" b="1" dirty="0">
                <a:latin typeface="Roboto Slab"/>
                <a:ea typeface="Roboto Slab"/>
                <a:cs typeface="Roboto Slab"/>
              </a:rPr>
              <a:t> on:</a:t>
            </a:r>
          </a:p>
          <a:p>
            <a:pPr>
              <a:lnSpc>
                <a:spcPct val="150000"/>
              </a:lnSpc>
            </a:pPr>
            <a:endParaRPr lang="it-IT" sz="2400" dirty="0">
              <a:latin typeface="Roboto Slab"/>
              <a:ea typeface="Roboto Slab"/>
              <a:cs typeface="Roboto Slab"/>
            </a:endParaRPr>
          </a:p>
          <a:p>
            <a:pPr marL="285750" indent="-285750">
              <a:lnSpc>
                <a:spcPct val="150000"/>
              </a:lnSpc>
              <a:buFont typeface="Arial" panose="020B0604020202020204" pitchFamily="34" charset="0"/>
              <a:buChar char="•"/>
            </a:pPr>
            <a:r>
              <a:rPr lang="it-IT" sz="2400" dirty="0">
                <a:latin typeface="Roboto Slab"/>
                <a:ea typeface="Roboto Slab"/>
                <a:cs typeface="Roboto Slab"/>
              </a:rPr>
              <a:t>Host Country </a:t>
            </a:r>
            <a:r>
              <a:rPr lang="it-IT" sz="2400" dirty="0" err="1">
                <a:latin typeface="Roboto Slab"/>
                <a:ea typeface="Roboto Slab"/>
                <a:cs typeface="Roboto Slab"/>
              </a:rPr>
              <a:t>Embassy</a:t>
            </a:r>
            <a:endParaRPr lang="it-IT" sz="2400" dirty="0">
              <a:latin typeface="Roboto Slab"/>
              <a:ea typeface="Roboto Slab"/>
              <a:cs typeface="Roboto Slab"/>
            </a:endParaRPr>
          </a:p>
          <a:p>
            <a:pPr marL="285750" indent="-285750">
              <a:lnSpc>
                <a:spcPct val="150000"/>
              </a:lnSpc>
              <a:buFont typeface="Arial" panose="020B0604020202020204" pitchFamily="34" charset="0"/>
              <a:buChar char="•"/>
            </a:pPr>
            <a:r>
              <a:rPr lang="it-IT" sz="2400" dirty="0">
                <a:latin typeface="Roboto Slab"/>
                <a:ea typeface="Roboto Slab"/>
                <a:cs typeface="Roboto Slab"/>
              </a:rPr>
              <a:t>Host University </a:t>
            </a:r>
            <a:r>
              <a:rPr lang="it-IT" sz="2400" dirty="0" err="1">
                <a:latin typeface="Roboto Slab"/>
                <a:ea typeface="Roboto Slab"/>
                <a:cs typeface="Roboto Slab"/>
              </a:rPr>
              <a:t>instructions</a:t>
            </a:r>
            <a:endParaRPr lang="it-IT" sz="2400" dirty="0">
              <a:latin typeface="Roboto Slab"/>
              <a:ea typeface="Roboto Slab"/>
              <a:cs typeface="Roboto Slab"/>
            </a:endParaRPr>
          </a:p>
          <a:p>
            <a:pPr marL="285750" indent="-285750">
              <a:lnSpc>
                <a:spcPct val="150000"/>
              </a:lnSpc>
              <a:buFont typeface="Arial" panose="020B0604020202020204" pitchFamily="34" charset="0"/>
              <a:buChar char="•"/>
            </a:pPr>
            <a:r>
              <a:rPr lang="it-IT" sz="2400" dirty="0">
                <a:latin typeface="Roboto Slab"/>
                <a:ea typeface="Roboto Slab"/>
                <a:cs typeface="Roboto Slab"/>
                <a:hlinkClick r:id="rId2"/>
              </a:rPr>
              <a:t>https://www.esteri.it/it/</a:t>
            </a:r>
            <a:endParaRPr lang="it-IT" sz="2400" dirty="0">
              <a:latin typeface="Roboto Slab"/>
              <a:ea typeface="Roboto Slab"/>
              <a:cs typeface="Roboto Slab"/>
            </a:endParaRPr>
          </a:p>
          <a:p>
            <a:pPr marL="285750" indent="-285750">
              <a:lnSpc>
                <a:spcPct val="150000"/>
              </a:lnSpc>
              <a:buFont typeface="Arial" panose="020B0604020202020204" pitchFamily="34" charset="0"/>
              <a:buChar char="•"/>
            </a:pPr>
            <a:r>
              <a:rPr lang="it-IT" sz="2400" dirty="0">
                <a:latin typeface="Roboto Slab"/>
                <a:ea typeface="Roboto Slab"/>
                <a:cs typeface="Roboto Slab"/>
                <a:hlinkClick r:id="rId3"/>
              </a:rPr>
              <a:t>https://www.viaggiaresicuri.it/home</a:t>
            </a:r>
            <a:endParaRPr lang="it-IT" sz="2400" dirty="0">
              <a:latin typeface="Roboto Slab"/>
              <a:ea typeface="Roboto Slab"/>
              <a:cs typeface="Roboto Slab"/>
            </a:endParaRPr>
          </a:p>
          <a:p>
            <a:pPr>
              <a:lnSpc>
                <a:spcPct val="150000"/>
              </a:lnSpc>
            </a:pPr>
            <a:endParaRPr lang="it-IT" sz="2400" dirty="0">
              <a:latin typeface="Roboto Slab"/>
              <a:ea typeface="Roboto Slab"/>
              <a:cs typeface="Roboto Slab"/>
            </a:endParaRPr>
          </a:p>
          <a:p>
            <a:pPr>
              <a:lnSpc>
                <a:spcPct val="150000"/>
              </a:lnSpc>
            </a:pPr>
            <a:endParaRPr lang="it-IT" sz="2400" dirty="0">
              <a:latin typeface="Roboto Slab"/>
              <a:ea typeface="Roboto Slab"/>
              <a:cs typeface="Roboto Slab"/>
            </a:endParaRPr>
          </a:p>
          <a:p>
            <a:pPr>
              <a:lnSpc>
                <a:spcPct val="150000"/>
              </a:lnSpc>
            </a:pPr>
            <a:endParaRPr lang="it-IT" sz="2400" dirty="0">
              <a:latin typeface="Roboto Slab"/>
              <a:ea typeface="Roboto Slab"/>
              <a:cs typeface="Roboto Slab"/>
            </a:endParaRPr>
          </a:p>
          <a:p>
            <a:pPr>
              <a:lnSpc>
                <a:spcPct val="150000"/>
              </a:lnSpc>
            </a:pPr>
            <a:endParaRPr lang="it-IT" sz="2400" dirty="0">
              <a:latin typeface="Roboto Slab"/>
              <a:ea typeface="Roboto Slab"/>
              <a:cs typeface="Roboto Slab"/>
            </a:endParaRPr>
          </a:p>
        </p:txBody>
      </p:sp>
      <p:sp>
        <p:nvSpPr>
          <p:cNvPr id="6" name="CasellaDiTesto 5">
            <a:extLst>
              <a:ext uri="{FF2B5EF4-FFF2-40B4-BE49-F238E27FC236}">
                <a16:creationId xmlns:a16="http://schemas.microsoft.com/office/drawing/2014/main" id="{44D7795A-E2BE-94A8-FE8A-94D5BDCD84BC}"/>
              </a:ext>
            </a:extLst>
          </p:cNvPr>
          <p:cNvSpPr txBox="1"/>
          <p:nvPr/>
        </p:nvSpPr>
        <p:spPr>
          <a:xfrm>
            <a:off x="6620256" y="2427824"/>
            <a:ext cx="5199549" cy="3907736"/>
          </a:xfrm>
          <a:prstGeom prst="rect">
            <a:avLst/>
          </a:prstGeom>
          <a:noFill/>
        </p:spPr>
        <p:txBody>
          <a:bodyPr wrap="square" lIns="91440" tIns="45720" rIns="91440" bIns="45720" rtlCol="0" anchor="t">
            <a:spAutoFit/>
          </a:bodyPr>
          <a:lstStyle/>
          <a:p>
            <a:pPr>
              <a:lnSpc>
                <a:spcPct val="150000"/>
              </a:lnSpc>
            </a:pPr>
            <a:r>
              <a:rPr lang="it-IT" sz="2400" b="1" dirty="0" err="1">
                <a:latin typeface="Roboto Slab"/>
                <a:ea typeface="Roboto Slab"/>
                <a:cs typeface="Roboto Slab"/>
              </a:rPr>
              <a:t>What</a:t>
            </a:r>
            <a:r>
              <a:rPr lang="it-IT" sz="2400" b="1" dirty="0">
                <a:latin typeface="Roboto Slab"/>
                <a:ea typeface="Roboto Slab"/>
                <a:cs typeface="Roboto Slab"/>
              </a:rPr>
              <a:t> </a:t>
            </a:r>
            <a:r>
              <a:rPr lang="it-IT" sz="2400" b="1" dirty="0" err="1">
                <a:latin typeface="Roboto Slab"/>
                <a:ea typeface="Roboto Slab"/>
                <a:cs typeface="Roboto Slab"/>
              </a:rPr>
              <a:t>UniPV</a:t>
            </a:r>
            <a:r>
              <a:rPr lang="it-IT" sz="2400" b="1" dirty="0">
                <a:latin typeface="Roboto Slab"/>
                <a:ea typeface="Roboto Slab"/>
                <a:cs typeface="Roboto Slab"/>
              </a:rPr>
              <a:t> can provide:</a:t>
            </a:r>
          </a:p>
          <a:p>
            <a:pPr>
              <a:lnSpc>
                <a:spcPct val="150000"/>
              </a:lnSpc>
            </a:pPr>
            <a:endParaRPr lang="it-IT" sz="2400" dirty="0">
              <a:latin typeface="Roboto Slab"/>
              <a:ea typeface="Roboto Slab"/>
              <a:cs typeface="Roboto Slab"/>
            </a:endParaRPr>
          </a:p>
          <a:p>
            <a:pPr marL="285750" indent="-285750">
              <a:lnSpc>
                <a:spcPct val="150000"/>
              </a:lnSpc>
              <a:buFont typeface="Arial" panose="020B0604020202020204" pitchFamily="34" charset="0"/>
              <a:buChar char="•"/>
            </a:pPr>
            <a:r>
              <a:rPr lang="it-IT" sz="2400" dirty="0">
                <a:latin typeface="Roboto Slab"/>
                <a:ea typeface="Roboto Slab"/>
                <a:cs typeface="Roboto Slab"/>
              </a:rPr>
              <a:t>Certificate of </a:t>
            </a:r>
            <a:r>
              <a:rPr lang="it-IT" sz="2400" dirty="0" err="1">
                <a:latin typeface="Roboto Slab"/>
                <a:ea typeface="Roboto Slab"/>
                <a:cs typeface="Roboto Slab"/>
              </a:rPr>
              <a:t>Assignment</a:t>
            </a:r>
            <a:endParaRPr lang="it-IT" sz="2400" dirty="0">
              <a:latin typeface="Roboto Slab"/>
              <a:ea typeface="Roboto Slab"/>
              <a:cs typeface="Roboto Slab"/>
            </a:endParaRPr>
          </a:p>
          <a:p>
            <a:pPr marL="285750" indent="-285750">
              <a:lnSpc>
                <a:spcPct val="150000"/>
              </a:lnSpc>
              <a:buFont typeface="Arial" panose="020B0604020202020204" pitchFamily="34" charset="0"/>
              <a:buChar char="•"/>
            </a:pPr>
            <a:r>
              <a:rPr lang="it-IT" sz="2400" dirty="0" err="1">
                <a:latin typeface="Roboto Slab"/>
                <a:ea typeface="Roboto Slab"/>
                <a:cs typeface="Roboto Slab"/>
              </a:rPr>
              <a:t>Unipv</a:t>
            </a:r>
            <a:r>
              <a:rPr lang="it-IT" sz="2400" dirty="0">
                <a:latin typeface="Roboto Slab"/>
                <a:ea typeface="Roboto Slab"/>
                <a:cs typeface="Roboto Slab"/>
              </a:rPr>
              <a:t> insurance policies (</a:t>
            </a:r>
            <a:r>
              <a:rPr lang="it-IT" sz="2400" dirty="0" err="1">
                <a:latin typeface="Roboto Slab"/>
                <a:ea typeface="Roboto Slab"/>
                <a:cs typeface="Roboto Slab"/>
              </a:rPr>
              <a:t>Accident</a:t>
            </a:r>
            <a:r>
              <a:rPr lang="it-IT" sz="2400" dirty="0">
                <a:latin typeface="Roboto Slab"/>
                <a:ea typeface="Roboto Slab"/>
                <a:cs typeface="Roboto Slab"/>
              </a:rPr>
              <a:t>, Civil Liability)</a:t>
            </a:r>
            <a:br>
              <a:rPr lang="it-IT" sz="2400" dirty="0">
                <a:latin typeface="Roboto Slab"/>
                <a:ea typeface="Roboto Slab"/>
                <a:cs typeface="Roboto Slab"/>
              </a:rPr>
            </a:br>
            <a:r>
              <a:rPr lang="it-IT" sz="2400" b="1" dirty="0">
                <a:latin typeface="Roboto Slab"/>
                <a:ea typeface="Roboto Slab"/>
                <a:cs typeface="Roboto Slab"/>
              </a:rPr>
              <a:t>NO HEALTH INSURANCE!!</a:t>
            </a:r>
          </a:p>
          <a:p>
            <a:pPr>
              <a:lnSpc>
                <a:spcPct val="150000"/>
              </a:lnSpc>
            </a:pPr>
            <a:endParaRPr lang="it-IT" sz="2400" dirty="0">
              <a:latin typeface="Roboto Slab"/>
              <a:ea typeface="Roboto Slab"/>
              <a:cs typeface="Roboto Slab"/>
            </a:endParaRPr>
          </a:p>
        </p:txBody>
      </p:sp>
    </p:spTree>
    <p:extLst>
      <p:ext uri="{BB962C8B-B14F-4D97-AF65-F5344CB8AC3E}">
        <p14:creationId xmlns:p14="http://schemas.microsoft.com/office/powerpoint/2010/main" val="1972217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5;p14">
            <a:extLst>
              <a:ext uri="{FF2B5EF4-FFF2-40B4-BE49-F238E27FC236}">
                <a16:creationId xmlns:a16="http://schemas.microsoft.com/office/drawing/2014/main" id="{3C865968-76AF-4B98-5052-8571310A630A}"/>
              </a:ext>
            </a:extLst>
          </p:cNvPr>
          <p:cNvSpPr txBox="1"/>
          <p:nvPr/>
        </p:nvSpPr>
        <p:spPr>
          <a:xfrm>
            <a:off x="781650" y="455082"/>
            <a:ext cx="10628700" cy="769401"/>
          </a:xfrm>
          <a:prstGeom prst="rect">
            <a:avLst/>
          </a:prstGeom>
          <a:noFill/>
          <a:ln>
            <a:noFill/>
          </a:ln>
        </p:spPr>
        <p:txBody>
          <a:bodyPr spcFirstLastPara="1" wrap="square" lIns="91425" tIns="45700" rIns="91425" bIns="45700" anchor="t" anchorCtr="0">
            <a:spAutoFit/>
          </a:bodyPr>
          <a:lstStyle/>
          <a:p>
            <a:pPr algn="ctr"/>
            <a:r>
              <a:rPr lang="it-IT" sz="4400" b="1">
                <a:solidFill>
                  <a:srgbClr val="B2284B"/>
                </a:solidFill>
                <a:latin typeface="Roboto Slab"/>
                <a:ea typeface="Roboto Slab"/>
                <a:cs typeface="Roboto Slab"/>
                <a:sym typeface="Roboto Slab"/>
              </a:rPr>
              <a:t>RESIDENCE PERMIT</a:t>
            </a:r>
            <a:endParaRPr lang="it-IT"/>
          </a:p>
        </p:txBody>
      </p:sp>
      <p:sp>
        <p:nvSpPr>
          <p:cNvPr id="5" name="CasellaDiTesto 10">
            <a:extLst>
              <a:ext uri="{FF2B5EF4-FFF2-40B4-BE49-F238E27FC236}">
                <a16:creationId xmlns:a16="http://schemas.microsoft.com/office/drawing/2014/main" id="{7E6F21EC-F751-09F5-8B10-BA6DE9EC54BE}"/>
              </a:ext>
            </a:extLst>
          </p:cNvPr>
          <p:cNvSpPr txBox="1"/>
          <p:nvPr/>
        </p:nvSpPr>
        <p:spPr>
          <a:xfrm>
            <a:off x="458755" y="1349896"/>
            <a:ext cx="10867281" cy="1886799"/>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50000"/>
              </a:lnSpc>
            </a:pPr>
            <a:r>
              <a:rPr lang="en-US" sz="2000" i="0">
                <a:effectLst/>
                <a:highlight>
                  <a:srgbClr val="FFFFFF"/>
                </a:highlight>
                <a:latin typeface="Roboto Slab"/>
                <a:ea typeface="Roboto Slab"/>
                <a:cs typeface="Roboto Slab"/>
              </a:rPr>
              <a:t>If you are in Italy with a </a:t>
            </a:r>
            <a:r>
              <a:rPr lang="en-US" sz="2000" i="0">
                <a:solidFill>
                  <a:srgbClr val="C00000"/>
                </a:solidFill>
                <a:effectLst/>
                <a:highlight>
                  <a:srgbClr val="FFFFFF"/>
                </a:highlight>
                <a:latin typeface="Roboto Slab"/>
                <a:ea typeface="Roboto Slab"/>
                <a:cs typeface="Roboto Slab"/>
              </a:rPr>
              <a:t>residence permit</a:t>
            </a:r>
            <a:r>
              <a:rPr lang="en-US" sz="2000" i="0">
                <a:effectLst/>
                <a:highlight>
                  <a:srgbClr val="FFFFFF"/>
                </a:highlight>
                <a:latin typeface="Roboto Slab"/>
                <a:ea typeface="Roboto Slab"/>
                <a:cs typeface="Roboto Slab"/>
              </a:rPr>
              <a:t>, make sure </a:t>
            </a:r>
            <a:r>
              <a:rPr lang="en-US" sz="2000">
                <a:highlight>
                  <a:srgbClr val="FFFFFF"/>
                </a:highlight>
                <a:latin typeface="Roboto Slab"/>
                <a:ea typeface="Roboto Slab"/>
                <a:cs typeface="Roboto Slab"/>
              </a:rPr>
              <a:t>it remains</a:t>
            </a:r>
            <a:r>
              <a:rPr lang="en-US" sz="2000" i="0">
                <a:effectLst/>
                <a:highlight>
                  <a:srgbClr val="FFFFFF"/>
                </a:highlight>
                <a:latin typeface="Roboto Slab"/>
                <a:ea typeface="Roboto Slab"/>
                <a:cs typeface="Roboto Slab"/>
              </a:rPr>
              <a:t> valid for the entire period of mobility abroad. If you need to renew it, take action </a:t>
            </a:r>
            <a:r>
              <a:rPr lang="en-US" sz="2000">
                <a:highlight>
                  <a:srgbClr val="FFFFFF"/>
                </a:highlight>
                <a:latin typeface="Roboto Slab"/>
                <a:ea typeface="Roboto Slab"/>
                <a:cs typeface="Roboto Slab"/>
              </a:rPr>
              <a:t>and start the renewal process as earliest as possible</a:t>
            </a:r>
            <a:r>
              <a:rPr lang="en-US" sz="2000" i="0">
                <a:effectLst/>
                <a:highlight>
                  <a:srgbClr val="FFFFFF"/>
                </a:highlight>
                <a:latin typeface="Roboto Slab"/>
                <a:ea typeface="Roboto Slab"/>
                <a:cs typeface="Roboto Slab"/>
              </a:rPr>
              <a:t>. If you need assistance, contact the </a:t>
            </a:r>
            <a:r>
              <a:rPr lang="en-US" sz="2000">
                <a:highlight>
                  <a:srgbClr val="FFFFFF"/>
                </a:highlight>
                <a:latin typeface="Roboto Slab"/>
                <a:ea typeface="Roboto Slab"/>
                <a:cs typeface="Roboto Slab"/>
              </a:rPr>
              <a:t>dedicated</a:t>
            </a:r>
          </a:p>
          <a:p>
            <a:pPr>
              <a:lnSpc>
                <a:spcPct val="150000"/>
              </a:lnSpc>
            </a:pPr>
            <a:r>
              <a:rPr lang="en-US" sz="2000">
                <a:highlight>
                  <a:srgbClr val="FFFFFF"/>
                </a:highlight>
                <a:latin typeface="Roboto Slab"/>
                <a:ea typeface="Roboto Slab"/>
                <a:cs typeface="Roboto Slab"/>
              </a:rPr>
              <a:t>office</a:t>
            </a:r>
            <a:r>
              <a:rPr lang="en-US" sz="2000" i="0">
                <a:effectLst/>
                <a:highlight>
                  <a:srgbClr val="FFFFFF"/>
                </a:highlight>
                <a:latin typeface="Roboto Slab"/>
                <a:ea typeface="Roboto Slab"/>
                <a:cs typeface="Roboto Slab"/>
              </a:rPr>
              <a:t>: </a:t>
            </a:r>
            <a:r>
              <a:rPr lang="en-US" sz="2000" i="0" u="sng">
                <a:solidFill>
                  <a:srgbClr val="0000FF"/>
                </a:solidFill>
                <a:effectLst/>
                <a:highlight>
                  <a:srgbClr val="FFFFFF"/>
                </a:highlight>
                <a:latin typeface="Roboto Slab"/>
                <a:ea typeface="Roboto Slab"/>
                <a:cs typeface="Roboto Slab"/>
                <a:hlinkClick r:id="rId2"/>
              </a:rPr>
              <a:t>HelpDesk Permit of Stay</a:t>
            </a:r>
            <a:endParaRPr lang="en-US" sz="2000" i="0">
              <a:effectLst/>
              <a:highlight>
                <a:srgbClr val="FFFFFF"/>
              </a:highlight>
              <a:latin typeface="Roboto Slab"/>
              <a:ea typeface="Roboto Slab"/>
              <a:cs typeface="Roboto Slab"/>
            </a:endParaRPr>
          </a:p>
        </p:txBody>
      </p:sp>
      <p:pic>
        <p:nvPicPr>
          <p:cNvPr id="3" name="Picture 2">
            <a:extLst>
              <a:ext uri="{FF2B5EF4-FFF2-40B4-BE49-F238E27FC236}">
                <a16:creationId xmlns:a16="http://schemas.microsoft.com/office/drawing/2014/main" id="{9F4E6053-A172-D5BF-EDDC-55A82C9B4992}"/>
              </a:ext>
            </a:extLst>
          </p:cNvPr>
          <p:cNvPicPr>
            <a:picLocks noChangeAspect="1"/>
          </p:cNvPicPr>
          <p:nvPr/>
        </p:nvPicPr>
        <p:blipFill>
          <a:blip r:embed="rId3"/>
          <a:stretch>
            <a:fillRect/>
          </a:stretch>
        </p:blipFill>
        <p:spPr>
          <a:xfrm>
            <a:off x="4666384" y="3429865"/>
            <a:ext cx="2452255" cy="2968337"/>
          </a:xfrm>
          <a:prstGeom prst="rect">
            <a:avLst/>
          </a:prstGeom>
        </p:spPr>
      </p:pic>
    </p:spTree>
    <p:extLst>
      <p:ext uri="{BB962C8B-B14F-4D97-AF65-F5344CB8AC3E}">
        <p14:creationId xmlns:p14="http://schemas.microsoft.com/office/powerpoint/2010/main" val="3223628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id="{8FE5E7AE-D06F-33B0-222C-71951614EE97}"/>
              </a:ext>
            </a:extLst>
          </p:cNvPr>
          <p:cNvSpPr>
            <a:spLocks noGrp="1"/>
          </p:cNvSpPr>
          <p:nvPr/>
        </p:nvSpPr>
        <p:spPr>
          <a:xfrm>
            <a:off x="614516" y="417867"/>
            <a:ext cx="10962968" cy="77034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RPr/>
            </a:defPPr>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it-IT" sz="4400" b="1">
                <a:solidFill>
                  <a:srgbClr val="B2284B"/>
                </a:solidFill>
                <a:latin typeface="Roboto Slab"/>
                <a:ea typeface="Roboto Slab"/>
                <a:cs typeface="Roboto Slab"/>
              </a:rPr>
              <a:t>ACCOMMODATION</a:t>
            </a:r>
          </a:p>
        </p:txBody>
      </p:sp>
      <p:sp>
        <p:nvSpPr>
          <p:cNvPr id="5" name="CasellaDiTesto 7">
            <a:extLst>
              <a:ext uri="{FF2B5EF4-FFF2-40B4-BE49-F238E27FC236}">
                <a16:creationId xmlns:a16="http://schemas.microsoft.com/office/drawing/2014/main" id="{63BDA7DC-45F0-337E-8F0B-3F385FCA7010}"/>
              </a:ext>
            </a:extLst>
          </p:cNvPr>
          <p:cNvSpPr txBox="1"/>
          <p:nvPr/>
        </p:nvSpPr>
        <p:spPr>
          <a:xfrm>
            <a:off x="583433" y="1292058"/>
            <a:ext cx="12175378" cy="5292731"/>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lnSpc>
                <a:spcPct val="150000"/>
              </a:lnSpc>
              <a:buChar char="•"/>
            </a:pPr>
            <a:r>
              <a:rPr lang="it-IT" sz="2400" dirty="0">
                <a:highlight>
                  <a:srgbClr val="FFFFFF"/>
                </a:highlight>
                <a:latin typeface="Roboto Slab"/>
                <a:ea typeface="Roboto Slab"/>
                <a:cs typeface="Roboto Slab"/>
              </a:rPr>
              <a:t> Seek information from the </a:t>
            </a:r>
            <a:r>
              <a:rPr lang="it-IT" sz="2400" dirty="0" err="1">
                <a:highlight>
                  <a:srgbClr val="FFFFFF"/>
                </a:highlight>
                <a:latin typeface="Roboto Slab"/>
                <a:ea typeface="Roboto Slab"/>
                <a:cs typeface="Roboto Slab"/>
              </a:rPr>
              <a:t>host</a:t>
            </a:r>
            <a:r>
              <a:rPr lang="it-IT" sz="2400" dirty="0">
                <a:highlight>
                  <a:srgbClr val="FFFFFF"/>
                </a:highlight>
                <a:latin typeface="Roboto Slab"/>
                <a:ea typeface="Roboto Slab"/>
                <a:cs typeface="Roboto Slab"/>
              </a:rPr>
              <a:t> Institution: </a:t>
            </a:r>
            <a:endParaRPr lang="it-IT" dirty="0"/>
          </a:p>
          <a:p>
            <a:pPr>
              <a:lnSpc>
                <a:spcPct val="150000"/>
              </a:lnSpc>
            </a:pPr>
            <a:r>
              <a:rPr lang="it-IT" sz="2400" dirty="0">
                <a:highlight>
                  <a:srgbClr val="FFFFFF"/>
                </a:highlight>
                <a:latin typeface="Roboto Slab"/>
                <a:ea typeface="Roboto Slab"/>
                <a:cs typeface="Roboto Slab"/>
              </a:rPr>
              <a:t>  on-campus housing / </a:t>
            </a:r>
            <a:r>
              <a:rPr lang="it-IT" sz="2400" dirty="0" err="1">
                <a:highlight>
                  <a:srgbClr val="FFFFFF"/>
                </a:highlight>
                <a:latin typeface="Roboto Slab"/>
                <a:ea typeface="Roboto Slab"/>
                <a:cs typeface="Roboto Slab"/>
              </a:rPr>
              <a:t>students</a:t>
            </a:r>
            <a:r>
              <a:rPr lang="it-IT" sz="2400" dirty="0">
                <a:highlight>
                  <a:srgbClr val="FFFFFF"/>
                </a:highlight>
                <a:latin typeface="Roboto Slab"/>
                <a:ea typeface="Roboto Slab"/>
                <a:cs typeface="Roboto Slab"/>
              </a:rPr>
              <a:t>' residence or a list of </a:t>
            </a:r>
            <a:r>
              <a:rPr lang="it-IT" sz="2400" dirty="0" err="1">
                <a:highlight>
                  <a:srgbClr val="FFFFFF"/>
                </a:highlight>
                <a:latin typeface="Roboto Slab"/>
                <a:ea typeface="Roboto Slab"/>
                <a:cs typeface="Roboto Slab"/>
              </a:rPr>
              <a:t>accommodations</a:t>
            </a:r>
            <a:endParaRPr lang="it-IT" sz="2400" dirty="0">
              <a:highlight>
                <a:srgbClr val="FFFFFF"/>
              </a:highlight>
              <a:latin typeface="Roboto Slab"/>
              <a:ea typeface="Roboto Slab"/>
              <a:cs typeface="Roboto Slab"/>
            </a:endParaRPr>
          </a:p>
          <a:p>
            <a:pPr marL="342900" indent="-342900">
              <a:lnSpc>
                <a:spcPct val="150000"/>
              </a:lnSpc>
              <a:buChar char="•"/>
            </a:pPr>
            <a:r>
              <a:rPr lang="it-IT" sz="2400" dirty="0">
                <a:highlight>
                  <a:srgbClr val="FFFFFF"/>
                </a:highlight>
                <a:latin typeface="Roboto Slab"/>
                <a:ea typeface="Roboto Slab"/>
                <a:cs typeface="Roboto Slab"/>
              </a:rPr>
              <a:t> Contact the </a:t>
            </a:r>
            <a:r>
              <a:rPr lang="it-IT" sz="2400" dirty="0" err="1">
                <a:highlight>
                  <a:srgbClr val="FFFFFF"/>
                </a:highlight>
                <a:latin typeface="Roboto Slab"/>
                <a:ea typeface="Roboto Slab"/>
                <a:cs typeface="Roboto Slab"/>
              </a:rPr>
              <a:t>local</a:t>
            </a:r>
            <a:r>
              <a:rPr lang="it-IT" sz="2400" dirty="0">
                <a:highlight>
                  <a:srgbClr val="FFFFFF"/>
                </a:highlight>
                <a:latin typeface="Roboto Slab"/>
                <a:ea typeface="Roboto Slab"/>
                <a:cs typeface="Roboto Slab"/>
              </a:rPr>
              <a:t> </a:t>
            </a:r>
            <a:r>
              <a:rPr lang="it-IT" sz="2400" b="1" dirty="0">
                <a:highlight>
                  <a:srgbClr val="FFFFFF"/>
                </a:highlight>
                <a:latin typeface="Roboto Slab"/>
                <a:ea typeface="Roboto Slab"/>
                <a:cs typeface="Roboto Slab"/>
              </a:rPr>
              <a:t>ESN </a:t>
            </a:r>
            <a:r>
              <a:rPr lang="it-IT" sz="2400" b="1" dirty="0" err="1">
                <a:highlight>
                  <a:srgbClr val="FFFFFF"/>
                </a:highlight>
                <a:latin typeface="Roboto Slab"/>
                <a:ea typeface="Roboto Slab"/>
                <a:cs typeface="Roboto Slab"/>
              </a:rPr>
              <a:t>section</a:t>
            </a:r>
            <a:endParaRPr lang="it-IT" sz="2400" b="1" dirty="0">
              <a:highlight>
                <a:srgbClr val="FFFFFF"/>
              </a:highlight>
              <a:latin typeface="Roboto Slab"/>
              <a:ea typeface="Roboto Slab"/>
              <a:cs typeface="Roboto Slab"/>
            </a:endParaRPr>
          </a:p>
          <a:p>
            <a:pPr marL="342900" indent="-342900">
              <a:lnSpc>
                <a:spcPct val="150000"/>
              </a:lnSpc>
              <a:buChar char="•"/>
            </a:pPr>
            <a:endParaRPr lang="it-IT" sz="2400" b="1" dirty="0">
              <a:highlight>
                <a:srgbClr val="FFFFFF"/>
              </a:highlight>
              <a:latin typeface="Roboto Slab"/>
              <a:ea typeface="Roboto Slab"/>
              <a:cs typeface="Roboto Slab"/>
            </a:endParaRPr>
          </a:p>
          <a:p>
            <a:pPr marL="342900" indent="-342900">
              <a:lnSpc>
                <a:spcPct val="150000"/>
              </a:lnSpc>
              <a:buChar char="•"/>
            </a:pPr>
            <a:endParaRPr lang="it-IT" sz="2400" b="1" dirty="0">
              <a:highlight>
                <a:srgbClr val="FFFFFF"/>
              </a:highlight>
              <a:latin typeface="Roboto Slab"/>
              <a:ea typeface="Roboto Slab"/>
              <a:cs typeface="Roboto Slab"/>
            </a:endParaRPr>
          </a:p>
          <a:p>
            <a:pPr marL="342900" indent="-342900">
              <a:lnSpc>
                <a:spcPct val="150000"/>
              </a:lnSpc>
              <a:buChar char="•"/>
            </a:pPr>
            <a:endParaRPr lang="it-IT" sz="2000" dirty="0">
              <a:highlight>
                <a:srgbClr val="FFFFFF"/>
              </a:highlight>
              <a:latin typeface="Roboto Slab"/>
              <a:ea typeface="Roboto Slab"/>
              <a:cs typeface="Roboto Slab"/>
            </a:endParaRPr>
          </a:p>
          <a:p>
            <a:pPr marL="342900" indent="-342900">
              <a:lnSpc>
                <a:spcPct val="150000"/>
              </a:lnSpc>
              <a:buChar char="•"/>
            </a:pPr>
            <a:r>
              <a:rPr lang="it-IT" sz="2000" dirty="0">
                <a:highlight>
                  <a:srgbClr val="FFFFFF"/>
                </a:highlight>
                <a:latin typeface="Roboto Slab" pitchFamily="2" charset="0"/>
                <a:ea typeface="Roboto Slab" pitchFamily="2" charset="0"/>
                <a:cs typeface="Roboto Slab" pitchFamily="2" charset="0"/>
              </a:rPr>
              <a:t>   </a:t>
            </a:r>
            <a:r>
              <a:rPr lang="it-IT" sz="2000" dirty="0" err="1">
                <a:highlight>
                  <a:srgbClr val="FFFFFF"/>
                </a:highlight>
                <a:latin typeface="Roboto Slab" pitchFamily="2" charset="0"/>
                <a:ea typeface="Roboto Slab" pitchFamily="2" charset="0"/>
                <a:cs typeface="Roboto Slab" pitchFamily="2" charset="0"/>
              </a:rPr>
              <a:t>If</a:t>
            </a:r>
            <a:r>
              <a:rPr lang="it-IT" sz="2000" dirty="0">
                <a:highlight>
                  <a:srgbClr val="FFFFFF"/>
                </a:highlight>
                <a:latin typeface="Roboto Slab" pitchFamily="2" charset="0"/>
                <a:ea typeface="Roboto Slab" pitchFamily="2" charset="0"/>
                <a:cs typeface="Roboto Slab" pitchFamily="2" charset="0"/>
              </a:rPr>
              <a:t> </a:t>
            </a:r>
            <a:r>
              <a:rPr lang="it-IT" sz="2000" dirty="0" err="1">
                <a:highlight>
                  <a:srgbClr val="FFFFFF"/>
                </a:highlight>
                <a:latin typeface="Roboto Slab" pitchFamily="2" charset="0"/>
                <a:ea typeface="Roboto Slab" pitchFamily="2" charset="0"/>
                <a:cs typeface="Roboto Slab" pitchFamily="2" charset="0"/>
              </a:rPr>
              <a:t>you</a:t>
            </a:r>
            <a:r>
              <a:rPr lang="it-IT" sz="2000" dirty="0">
                <a:highlight>
                  <a:srgbClr val="FFFFFF"/>
                </a:highlight>
                <a:latin typeface="Roboto Slab" pitchFamily="2" charset="0"/>
                <a:ea typeface="Roboto Slab" pitchFamily="2" charset="0"/>
                <a:cs typeface="Roboto Slab" pitchFamily="2" charset="0"/>
              </a:rPr>
              <a:t> are </a:t>
            </a:r>
            <a:r>
              <a:rPr lang="it-IT" sz="2000" dirty="0" err="1">
                <a:highlight>
                  <a:srgbClr val="FFFFFF"/>
                </a:highlight>
                <a:latin typeface="Roboto Slab" pitchFamily="2" charset="0"/>
                <a:ea typeface="Roboto Slab" pitchFamily="2" charset="0"/>
                <a:cs typeface="Roboto Slab" pitchFamily="2" charset="0"/>
              </a:rPr>
              <a:t>looking</a:t>
            </a:r>
            <a:r>
              <a:rPr lang="it-IT" sz="2000" dirty="0">
                <a:highlight>
                  <a:srgbClr val="FFFFFF"/>
                </a:highlight>
                <a:latin typeface="Roboto Slab" pitchFamily="2" charset="0"/>
                <a:ea typeface="Roboto Slab" pitchFamily="2" charset="0"/>
                <a:cs typeface="Roboto Slab" pitchFamily="2" charset="0"/>
              </a:rPr>
              <a:t> for </a:t>
            </a:r>
            <a:r>
              <a:rPr lang="it-IT" sz="2000" dirty="0" err="1">
                <a:highlight>
                  <a:srgbClr val="FFFFFF"/>
                </a:highlight>
                <a:latin typeface="Roboto Slab" pitchFamily="2" charset="0"/>
                <a:ea typeface="Roboto Slab" pitchFamily="2" charset="0"/>
                <a:cs typeface="Roboto Slab" pitchFamily="2" charset="0"/>
              </a:rPr>
              <a:t>accommodation</a:t>
            </a:r>
            <a:r>
              <a:rPr lang="it-IT" sz="2000" dirty="0">
                <a:highlight>
                  <a:srgbClr val="FFFFFF"/>
                </a:highlight>
                <a:latin typeface="Roboto Slab" pitchFamily="2" charset="0"/>
                <a:ea typeface="Roboto Slab" pitchFamily="2" charset="0"/>
                <a:cs typeface="Roboto Slab" pitchFamily="2" charset="0"/>
              </a:rPr>
              <a:t> </a:t>
            </a:r>
            <a:r>
              <a:rPr lang="it-IT" sz="2000" dirty="0" err="1">
                <a:highlight>
                  <a:srgbClr val="FFFFFF"/>
                </a:highlight>
                <a:latin typeface="Roboto Slab" pitchFamily="2" charset="0"/>
                <a:ea typeface="Roboto Slab" pitchFamily="2" charset="0"/>
                <a:cs typeface="Roboto Slab" pitchFamily="2" charset="0"/>
              </a:rPr>
              <a:t>independently</a:t>
            </a:r>
            <a:r>
              <a:rPr lang="it-IT" sz="2000" dirty="0">
                <a:highlight>
                  <a:srgbClr val="FFFFFF"/>
                </a:highlight>
                <a:latin typeface="Roboto Slab" pitchFamily="2" charset="0"/>
                <a:ea typeface="Roboto Slab" pitchFamily="2" charset="0"/>
                <a:cs typeface="Roboto Slab" pitchFamily="2" charset="0"/>
              </a:rPr>
              <a:t>, be </a:t>
            </a:r>
            <a:r>
              <a:rPr lang="it-IT" sz="2000" dirty="0" err="1">
                <a:highlight>
                  <a:srgbClr val="FFFFFF"/>
                </a:highlight>
                <a:latin typeface="Roboto Slab" pitchFamily="2" charset="0"/>
                <a:ea typeface="Roboto Slab" pitchFamily="2" charset="0"/>
                <a:cs typeface="Roboto Slab" pitchFamily="2" charset="0"/>
              </a:rPr>
              <a:t>careful</a:t>
            </a:r>
            <a:r>
              <a:rPr lang="it-IT" sz="2000" dirty="0">
                <a:highlight>
                  <a:srgbClr val="FFFFFF"/>
                </a:highlight>
                <a:latin typeface="Roboto Slab" pitchFamily="2" charset="0"/>
                <a:ea typeface="Roboto Slab" pitchFamily="2" charset="0"/>
                <a:cs typeface="Roboto Slab" pitchFamily="2" charset="0"/>
              </a:rPr>
              <a:t> </a:t>
            </a:r>
            <a:r>
              <a:rPr lang="it-IT" sz="2000" dirty="0" err="1">
                <a:highlight>
                  <a:srgbClr val="FFFFFF"/>
                </a:highlight>
                <a:latin typeface="Roboto Slab" pitchFamily="2" charset="0"/>
                <a:ea typeface="Roboto Slab" pitchFamily="2" charset="0"/>
                <a:cs typeface="Roboto Slab" pitchFamily="2" charset="0"/>
              </a:rPr>
              <a:t>about</a:t>
            </a:r>
            <a:r>
              <a:rPr lang="it-IT" sz="2000" dirty="0">
                <a:highlight>
                  <a:srgbClr val="FFFFFF"/>
                </a:highlight>
                <a:latin typeface="Roboto Slab" pitchFamily="2" charset="0"/>
                <a:ea typeface="Roboto Slab" pitchFamily="2" charset="0"/>
                <a:cs typeface="Roboto Slab" pitchFamily="2" charset="0"/>
              </a:rPr>
              <a:t> making</a:t>
            </a:r>
          </a:p>
          <a:p>
            <a:pPr>
              <a:lnSpc>
                <a:spcPct val="150000"/>
              </a:lnSpc>
            </a:pPr>
            <a:r>
              <a:rPr lang="it-IT" sz="2000" dirty="0">
                <a:highlight>
                  <a:srgbClr val="FFFFFF"/>
                </a:highlight>
                <a:latin typeface="Roboto Slab" pitchFamily="2" charset="0"/>
                <a:ea typeface="Roboto Slab" pitchFamily="2" charset="0"/>
                <a:cs typeface="Roboto Slab" pitchFamily="2" charset="0"/>
              </a:rPr>
              <a:t>    </a:t>
            </a:r>
            <a:r>
              <a:rPr lang="it-IT" sz="2000" dirty="0" err="1">
                <a:highlight>
                  <a:srgbClr val="FFFFFF"/>
                </a:highlight>
                <a:latin typeface="Roboto Slab" pitchFamily="2" charset="0"/>
                <a:ea typeface="Roboto Slab" pitchFamily="2" charset="0"/>
                <a:cs typeface="Roboto Slab" pitchFamily="2" charset="0"/>
              </a:rPr>
              <a:t>prepayments</a:t>
            </a:r>
            <a:r>
              <a:rPr lang="it-IT" sz="2000" dirty="0">
                <a:highlight>
                  <a:srgbClr val="FFFFFF"/>
                </a:highlight>
                <a:latin typeface="Roboto Slab" pitchFamily="2" charset="0"/>
                <a:ea typeface="Roboto Slab" pitchFamily="2" charset="0"/>
                <a:cs typeface="Roboto Slab" pitchFamily="2" charset="0"/>
              </a:rPr>
              <a:t>. Do </a:t>
            </a:r>
            <a:r>
              <a:rPr lang="it-IT" sz="2000" dirty="0" err="1">
                <a:highlight>
                  <a:srgbClr val="FFFFFF"/>
                </a:highlight>
                <a:latin typeface="Roboto Slab" pitchFamily="2" charset="0"/>
                <a:ea typeface="Roboto Slab" pitchFamily="2" charset="0"/>
                <a:cs typeface="Roboto Slab" pitchFamily="2" charset="0"/>
              </a:rPr>
              <a:t>not</a:t>
            </a:r>
            <a:r>
              <a:rPr lang="it-IT" sz="2000" dirty="0">
                <a:highlight>
                  <a:srgbClr val="FFFFFF"/>
                </a:highlight>
                <a:latin typeface="Roboto Slab" pitchFamily="2" charset="0"/>
                <a:ea typeface="Roboto Slab" pitchFamily="2" charset="0"/>
                <a:cs typeface="Roboto Slab" pitchFamily="2" charset="0"/>
              </a:rPr>
              <a:t> </a:t>
            </a:r>
            <a:r>
              <a:rPr lang="it-IT" sz="2000" dirty="0" err="1">
                <a:highlight>
                  <a:srgbClr val="FFFFFF"/>
                </a:highlight>
                <a:latin typeface="Roboto Slab" pitchFamily="2" charset="0"/>
                <a:ea typeface="Roboto Slab" pitchFamily="2" charset="0"/>
                <a:cs typeface="Roboto Slab" pitchFamily="2" charset="0"/>
              </a:rPr>
              <a:t>accept</a:t>
            </a:r>
            <a:r>
              <a:rPr lang="it-IT" sz="2000" dirty="0">
                <a:highlight>
                  <a:srgbClr val="FFFFFF"/>
                </a:highlight>
                <a:latin typeface="Roboto Slab" pitchFamily="2" charset="0"/>
                <a:ea typeface="Roboto Slab" pitchFamily="2" charset="0"/>
                <a:cs typeface="Roboto Slab" pitchFamily="2" charset="0"/>
              </a:rPr>
              <a:t> </a:t>
            </a:r>
            <a:r>
              <a:rPr lang="it-IT" sz="2000" dirty="0" err="1">
                <a:highlight>
                  <a:srgbClr val="FFFFFF"/>
                </a:highlight>
                <a:latin typeface="Roboto Slab" pitchFamily="2" charset="0"/>
                <a:ea typeface="Roboto Slab" pitchFamily="2" charset="0"/>
                <a:cs typeface="Roboto Slab" pitchFamily="2" charset="0"/>
              </a:rPr>
              <a:t>too</a:t>
            </a:r>
            <a:r>
              <a:rPr lang="it-IT" sz="2000" dirty="0">
                <a:highlight>
                  <a:srgbClr val="FFFFFF"/>
                </a:highlight>
                <a:latin typeface="Roboto Slab" pitchFamily="2" charset="0"/>
                <a:ea typeface="Roboto Slab" pitchFamily="2" charset="0"/>
                <a:cs typeface="Roboto Slab" pitchFamily="2" charset="0"/>
              </a:rPr>
              <a:t> high </a:t>
            </a:r>
            <a:r>
              <a:rPr lang="it-IT" sz="2000" dirty="0" err="1">
                <a:highlight>
                  <a:srgbClr val="FFFFFF"/>
                </a:highlight>
                <a:latin typeface="Roboto Slab" pitchFamily="2" charset="0"/>
                <a:ea typeface="Roboto Slab" pitchFamily="2" charset="0"/>
                <a:cs typeface="Roboto Slab" pitchFamily="2" charset="0"/>
              </a:rPr>
              <a:t>deposits</a:t>
            </a:r>
            <a:r>
              <a:rPr lang="it-IT" sz="2000" dirty="0">
                <a:highlight>
                  <a:srgbClr val="FFFFFF"/>
                </a:highlight>
                <a:latin typeface="Roboto Slab" pitchFamily="2" charset="0"/>
                <a:ea typeface="Roboto Slab" pitchFamily="2" charset="0"/>
                <a:cs typeface="Roboto Slab" pitchFamily="2" charset="0"/>
              </a:rPr>
              <a:t> or </a:t>
            </a:r>
            <a:r>
              <a:rPr lang="it-IT" sz="2000" dirty="0" err="1">
                <a:highlight>
                  <a:srgbClr val="FFFFFF"/>
                </a:highlight>
                <a:latin typeface="Roboto Slab" pitchFamily="2" charset="0"/>
                <a:ea typeface="Roboto Slab" pitchFamily="2" charset="0"/>
                <a:cs typeface="Roboto Slab" pitchFamily="2" charset="0"/>
              </a:rPr>
              <a:t>pay</a:t>
            </a:r>
            <a:r>
              <a:rPr lang="it-IT" sz="2000" dirty="0">
                <a:highlight>
                  <a:srgbClr val="FFFFFF"/>
                </a:highlight>
                <a:latin typeface="Roboto Slab" pitchFamily="2" charset="0"/>
                <a:ea typeface="Roboto Slab" pitchFamily="2" charset="0"/>
                <a:cs typeface="Roboto Slab" pitchFamily="2" charset="0"/>
              </a:rPr>
              <a:t> by </a:t>
            </a:r>
            <a:r>
              <a:rPr lang="it-IT" sz="2000" dirty="0" err="1">
                <a:highlight>
                  <a:srgbClr val="FFFFFF"/>
                </a:highlight>
                <a:latin typeface="Roboto Slab" pitchFamily="2" charset="0"/>
                <a:ea typeface="Roboto Slab" pitchFamily="2" charset="0"/>
                <a:cs typeface="Roboto Slab" pitchFamily="2" charset="0"/>
              </a:rPr>
              <a:t>traceable</a:t>
            </a:r>
            <a:r>
              <a:rPr lang="it-IT" sz="2000" dirty="0">
                <a:highlight>
                  <a:srgbClr val="FFFFFF"/>
                </a:highlight>
                <a:latin typeface="Roboto Slab" pitchFamily="2" charset="0"/>
                <a:ea typeface="Roboto Slab" pitchFamily="2" charset="0"/>
                <a:cs typeface="Roboto Slab" pitchFamily="2" charset="0"/>
              </a:rPr>
              <a:t> </a:t>
            </a:r>
            <a:r>
              <a:rPr lang="it-IT" sz="2000" dirty="0" err="1">
                <a:highlight>
                  <a:srgbClr val="FFFFFF"/>
                </a:highlight>
                <a:latin typeface="Roboto Slab" pitchFamily="2" charset="0"/>
                <a:ea typeface="Roboto Slab" pitchFamily="2" charset="0"/>
                <a:cs typeface="Roboto Slab" pitchFamily="2" charset="0"/>
              </a:rPr>
              <a:t>methods</a:t>
            </a:r>
            <a:r>
              <a:rPr lang="it-IT" sz="2000" dirty="0">
                <a:highlight>
                  <a:srgbClr val="FFFFFF"/>
                </a:highlight>
                <a:latin typeface="Roboto Slab" pitchFamily="2" charset="0"/>
                <a:ea typeface="Roboto Slab" pitchFamily="2" charset="0"/>
                <a:cs typeface="Roboto Slab" pitchFamily="2" charset="0"/>
              </a:rPr>
              <a:t>.</a:t>
            </a:r>
          </a:p>
          <a:p>
            <a:pPr marL="342900" indent="-342900">
              <a:lnSpc>
                <a:spcPct val="150000"/>
              </a:lnSpc>
              <a:buChar char="•"/>
            </a:pPr>
            <a:endParaRPr lang="it-IT" sz="2400" dirty="0">
              <a:highlight>
                <a:srgbClr val="FFFFFF"/>
              </a:highlight>
              <a:latin typeface="Roboto Slab" pitchFamily="2" charset="0"/>
              <a:ea typeface="Roboto Slab" pitchFamily="2" charset="0"/>
              <a:cs typeface="Roboto Slab" pitchFamily="2" charset="0"/>
            </a:endParaRPr>
          </a:p>
          <a:p>
            <a:pPr>
              <a:lnSpc>
                <a:spcPct val="150000"/>
              </a:lnSpc>
            </a:pPr>
            <a:endParaRPr lang="it-IT" sz="2400" dirty="0">
              <a:highlight>
                <a:srgbClr val="FFFFFF"/>
              </a:highlight>
              <a:latin typeface="Roboto Slab"/>
              <a:ea typeface="Roboto Slab"/>
              <a:cs typeface="Roboto Slab"/>
            </a:endParaRPr>
          </a:p>
        </p:txBody>
      </p:sp>
      <p:pic>
        <p:nvPicPr>
          <p:cNvPr id="6" name="Immagine 5">
            <a:extLst>
              <a:ext uri="{FF2B5EF4-FFF2-40B4-BE49-F238E27FC236}">
                <a16:creationId xmlns:a16="http://schemas.microsoft.com/office/drawing/2014/main" id="{E00789F9-62FF-5447-06BD-327135D598E5}"/>
              </a:ext>
            </a:extLst>
          </p:cNvPr>
          <p:cNvPicPr>
            <a:picLocks noChangeAspect="1"/>
          </p:cNvPicPr>
          <p:nvPr/>
        </p:nvPicPr>
        <p:blipFill>
          <a:blip r:embed="rId2"/>
          <a:stretch>
            <a:fillRect/>
          </a:stretch>
        </p:blipFill>
        <p:spPr>
          <a:xfrm>
            <a:off x="6025611" y="2453709"/>
            <a:ext cx="3452076" cy="1484714"/>
          </a:xfrm>
          <a:prstGeom prst="rect">
            <a:avLst/>
          </a:prstGeom>
        </p:spPr>
      </p:pic>
    </p:spTree>
    <p:extLst>
      <p:ext uri="{BB962C8B-B14F-4D97-AF65-F5344CB8AC3E}">
        <p14:creationId xmlns:p14="http://schemas.microsoft.com/office/powerpoint/2010/main" val="2748055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39584336-CB98-2176-52C0-52C6A978D8E9}"/>
              </a:ext>
            </a:extLst>
          </p:cNvPr>
          <p:cNvSpPr>
            <a:spLocks noGrp="1"/>
          </p:cNvSpPr>
          <p:nvPr>
            <p:ph type="subTitle" idx="1"/>
          </p:nvPr>
        </p:nvSpPr>
        <p:spPr>
          <a:xfrm>
            <a:off x="82975" y="1483218"/>
            <a:ext cx="6157488" cy="4562167"/>
          </a:xfrm>
        </p:spPr>
        <p:txBody>
          <a:bodyPr>
            <a:noAutofit/>
          </a:bodyPr>
          <a:lstStyle/>
          <a:p>
            <a:pPr algn="l"/>
            <a:endParaRPr lang="en-US" sz="1900" dirty="0">
              <a:solidFill>
                <a:srgbClr val="212121"/>
              </a:solidFill>
              <a:highlight>
                <a:srgbClr val="FFFFFF"/>
              </a:highlight>
              <a:latin typeface="Roboto Slab"/>
              <a:ea typeface="Roboto Slab"/>
              <a:cs typeface="Roboto Slab"/>
            </a:endParaRPr>
          </a:p>
          <a:p>
            <a:pPr marL="50800" indent="0"/>
            <a:r>
              <a:rPr lang="en-US" b="1" i="0" dirty="0">
                <a:solidFill>
                  <a:srgbClr val="212121"/>
                </a:solidFill>
                <a:effectLst/>
                <a:highlight>
                  <a:srgbClr val="FFFFFF"/>
                </a:highlight>
                <a:latin typeface="Roboto Slab"/>
                <a:ea typeface="Roboto Slab"/>
                <a:cs typeface="Roboto Slab"/>
              </a:rPr>
              <a:t>Before departure:</a:t>
            </a:r>
          </a:p>
          <a:p>
            <a:pPr algn="l">
              <a:lnSpc>
                <a:spcPct val="150000"/>
              </a:lnSpc>
              <a:buFont typeface="Arial" panose="020B0604020202020204" pitchFamily="34" charset="0"/>
              <a:buChar char="•"/>
            </a:pPr>
            <a:r>
              <a:rPr lang="en-US" sz="2000" b="0" i="0" dirty="0">
                <a:solidFill>
                  <a:srgbClr val="212121"/>
                </a:solidFill>
                <a:effectLst/>
                <a:highlight>
                  <a:srgbClr val="FFFFFF"/>
                </a:highlight>
                <a:latin typeface="Roboto Slab"/>
                <a:ea typeface="Roboto Slab"/>
                <a:cs typeface="Roboto Slab"/>
              </a:rPr>
              <a:t>Download the </a:t>
            </a:r>
            <a:r>
              <a:rPr lang="en-US" sz="2000" i="1" dirty="0">
                <a:solidFill>
                  <a:srgbClr val="212121"/>
                </a:solidFill>
                <a:highlight>
                  <a:srgbClr val="FFFFFF"/>
                </a:highlight>
                <a:latin typeface="Roboto Slab"/>
                <a:ea typeface="Roboto Slab"/>
                <a:cs typeface="Roboto Slab"/>
              </a:rPr>
              <a:t>Learning</a:t>
            </a:r>
            <a:r>
              <a:rPr lang="en-US" sz="2000" b="0" i="1" dirty="0">
                <a:solidFill>
                  <a:srgbClr val="212121"/>
                </a:solidFill>
                <a:effectLst/>
                <a:highlight>
                  <a:srgbClr val="FFFFFF"/>
                </a:highlight>
                <a:latin typeface="Roboto Slab"/>
                <a:ea typeface="Roboto Slab"/>
                <a:cs typeface="Roboto Slab"/>
              </a:rPr>
              <a:t> </a:t>
            </a:r>
            <a:r>
              <a:rPr lang="en-US" sz="2000" i="1" dirty="0">
                <a:solidFill>
                  <a:srgbClr val="212121"/>
                </a:solidFill>
                <a:highlight>
                  <a:srgbClr val="FFFFFF"/>
                </a:highlight>
                <a:latin typeface="Roboto Slab"/>
                <a:ea typeface="Roboto Slab"/>
                <a:cs typeface="Roboto Slab"/>
              </a:rPr>
              <a:t>Agreement form </a:t>
            </a:r>
            <a:r>
              <a:rPr lang="en-US" sz="2000" dirty="0">
                <a:solidFill>
                  <a:srgbClr val="212121"/>
                </a:solidFill>
                <a:highlight>
                  <a:srgbClr val="FFFFFF"/>
                </a:highlight>
                <a:latin typeface="Roboto Slab"/>
                <a:ea typeface="Roboto Slab"/>
                <a:cs typeface="Roboto Slab"/>
              </a:rPr>
              <a:t>from our website </a:t>
            </a:r>
          </a:p>
          <a:p>
            <a:pPr algn="l">
              <a:lnSpc>
                <a:spcPct val="150000"/>
              </a:lnSpc>
              <a:buFont typeface="Arial" panose="020B0604020202020204" pitchFamily="34" charset="0"/>
              <a:buChar char="•"/>
            </a:pPr>
            <a:r>
              <a:rPr lang="en-US" sz="2000" dirty="0">
                <a:solidFill>
                  <a:srgbClr val="212121"/>
                </a:solidFill>
                <a:highlight>
                  <a:srgbClr val="FFFFFF"/>
                </a:highlight>
                <a:latin typeface="Roboto Slab"/>
                <a:ea typeface="Roboto Slab"/>
                <a:cs typeface="Roboto Slab"/>
              </a:rPr>
              <a:t>Fill in the LA together with your host supervisor and your </a:t>
            </a:r>
            <a:r>
              <a:rPr lang="en-US" sz="2000" dirty="0" err="1">
                <a:solidFill>
                  <a:srgbClr val="212121"/>
                </a:solidFill>
                <a:highlight>
                  <a:srgbClr val="FFFFFF"/>
                </a:highlight>
                <a:latin typeface="Roboto Slab"/>
                <a:ea typeface="Roboto Slab"/>
                <a:cs typeface="Roboto Slab"/>
              </a:rPr>
              <a:t>Unipv</a:t>
            </a:r>
            <a:r>
              <a:rPr lang="en-US" sz="2000" dirty="0">
                <a:solidFill>
                  <a:srgbClr val="212121"/>
                </a:solidFill>
                <a:highlight>
                  <a:srgbClr val="FFFFFF"/>
                </a:highlight>
                <a:latin typeface="Roboto Slab"/>
                <a:ea typeface="Roboto Slab"/>
                <a:cs typeface="Roboto Slab"/>
              </a:rPr>
              <a:t> Coordinator to agree on the Learning Agreement content.</a:t>
            </a:r>
          </a:p>
          <a:p>
            <a:pPr algn="l">
              <a:lnSpc>
                <a:spcPct val="150000"/>
              </a:lnSpc>
              <a:buFont typeface="Arial" panose="020B0604020202020204" pitchFamily="34" charset="0"/>
              <a:buChar char="•"/>
            </a:pPr>
            <a:r>
              <a:rPr lang="en-US" sz="2000" b="0" i="0" dirty="0">
                <a:solidFill>
                  <a:srgbClr val="212121"/>
                </a:solidFill>
                <a:effectLst/>
                <a:highlight>
                  <a:srgbClr val="FFFFFF"/>
                </a:highlight>
                <a:latin typeface="Roboto Slab"/>
                <a:ea typeface="Roboto Slab"/>
                <a:cs typeface="Roboto Slab"/>
              </a:rPr>
              <a:t>Send the</a:t>
            </a:r>
            <a:r>
              <a:rPr lang="en-US" sz="2000" dirty="0">
                <a:solidFill>
                  <a:srgbClr val="212121"/>
                </a:solidFill>
                <a:highlight>
                  <a:srgbClr val="FFFFFF"/>
                </a:highlight>
                <a:latin typeface="Roboto Slab"/>
                <a:ea typeface="Roboto Slab"/>
                <a:cs typeface="Roboto Slab"/>
              </a:rPr>
              <a:t> duly </a:t>
            </a:r>
            <a:r>
              <a:rPr lang="en-US" sz="2000" b="1" u="sng" dirty="0">
                <a:solidFill>
                  <a:srgbClr val="212121"/>
                </a:solidFill>
                <a:highlight>
                  <a:srgbClr val="FFFFFF"/>
                </a:highlight>
                <a:latin typeface="Roboto Slab"/>
                <a:ea typeface="Roboto Slab"/>
                <a:cs typeface="Roboto Slab"/>
              </a:rPr>
              <a:t>signed</a:t>
            </a:r>
            <a:r>
              <a:rPr lang="en-US" sz="2000" dirty="0">
                <a:solidFill>
                  <a:srgbClr val="212121"/>
                </a:solidFill>
                <a:highlight>
                  <a:srgbClr val="FFFFFF"/>
                </a:highlight>
                <a:latin typeface="Roboto Slab"/>
                <a:ea typeface="Roboto Slab"/>
                <a:cs typeface="Roboto Slab"/>
              </a:rPr>
              <a:t> LA</a:t>
            </a:r>
            <a:r>
              <a:rPr lang="en-US" sz="2000" b="0" i="0" dirty="0">
                <a:solidFill>
                  <a:srgbClr val="212121"/>
                </a:solidFill>
                <a:effectLst/>
                <a:highlight>
                  <a:srgbClr val="FFFFFF"/>
                </a:highlight>
                <a:latin typeface="Roboto Slab"/>
                <a:ea typeface="Roboto Slab"/>
                <a:cs typeface="Roboto Slab"/>
              </a:rPr>
              <a:t> to the International Mobility Office (</a:t>
            </a:r>
            <a:r>
              <a:rPr lang="en-US" sz="2000" dirty="0">
                <a:solidFill>
                  <a:srgbClr val="212121"/>
                </a:solidFill>
                <a:highlight>
                  <a:srgbClr val="FFFFFF"/>
                </a:highlight>
                <a:latin typeface="Roboto Slab"/>
                <a:ea typeface="Roboto Slab"/>
                <a:cs typeface="Roboto Slab"/>
              </a:rPr>
              <a:t>outgoing</a:t>
            </a:r>
            <a:r>
              <a:rPr lang="en-US" sz="2000" b="0" i="0" dirty="0">
                <a:solidFill>
                  <a:srgbClr val="212121"/>
                </a:solidFill>
                <a:effectLst/>
                <a:highlight>
                  <a:srgbClr val="FFFFFF"/>
                </a:highlight>
                <a:latin typeface="Roboto Slab"/>
                <a:ea typeface="Roboto Slab"/>
                <a:cs typeface="Roboto Slab"/>
              </a:rPr>
              <a:t>.</a:t>
            </a:r>
            <a:r>
              <a:rPr lang="en-US" sz="2000" dirty="0">
                <a:solidFill>
                  <a:srgbClr val="212121"/>
                </a:solidFill>
                <a:highlight>
                  <a:srgbClr val="FFFFFF"/>
                </a:highlight>
                <a:latin typeface="Roboto Slab"/>
                <a:ea typeface="Roboto Slab"/>
                <a:cs typeface="Roboto Slab"/>
              </a:rPr>
              <a:t>mobility</a:t>
            </a:r>
            <a:r>
              <a:rPr lang="en-US" sz="2000" b="0" i="0" dirty="0">
                <a:solidFill>
                  <a:srgbClr val="212121"/>
                </a:solidFill>
                <a:effectLst/>
                <a:highlight>
                  <a:srgbClr val="FFFFFF"/>
                </a:highlight>
                <a:latin typeface="Roboto Slab"/>
                <a:ea typeface="Roboto Slab"/>
                <a:cs typeface="Roboto Slab"/>
              </a:rPr>
              <a:t>@unipv.it)</a:t>
            </a:r>
            <a:endParaRPr lang="en-US" sz="2000" dirty="0">
              <a:solidFill>
                <a:srgbClr val="212121"/>
              </a:solidFill>
              <a:highlight>
                <a:srgbClr val="FFFFFF"/>
              </a:highlight>
              <a:latin typeface="Roboto Slab"/>
              <a:ea typeface="Roboto Slab"/>
              <a:cs typeface="Roboto Slab"/>
            </a:endParaRPr>
          </a:p>
          <a:p>
            <a:pPr marL="50800" indent="0" algn="l"/>
            <a:endParaRPr lang="it-IT" sz="1900" b="1" dirty="0">
              <a:solidFill>
                <a:srgbClr val="212121"/>
              </a:solidFill>
              <a:highlight>
                <a:srgbClr val="FFFFFF"/>
              </a:highlight>
              <a:latin typeface="Roboto Slab"/>
              <a:ea typeface="Roboto Slab"/>
              <a:cs typeface="Roboto Slab"/>
            </a:endParaRPr>
          </a:p>
          <a:p>
            <a:pPr marL="50800" indent="0" algn="l"/>
            <a:endParaRPr lang="it-IT" sz="1900" b="1" dirty="0">
              <a:solidFill>
                <a:srgbClr val="212121"/>
              </a:solidFill>
              <a:highlight>
                <a:srgbClr val="FFFFFF"/>
              </a:highlight>
              <a:latin typeface="Roboto Slab"/>
              <a:ea typeface="Roboto Slab"/>
              <a:cs typeface="Roboto Slab"/>
            </a:endParaRPr>
          </a:p>
        </p:txBody>
      </p:sp>
      <p:sp>
        <p:nvSpPr>
          <p:cNvPr id="7" name="CasellaDiTesto 6">
            <a:extLst>
              <a:ext uri="{FF2B5EF4-FFF2-40B4-BE49-F238E27FC236}">
                <a16:creationId xmlns:a16="http://schemas.microsoft.com/office/drawing/2014/main" id="{675FCC23-5C72-43D0-78DB-5F00CA399F36}"/>
              </a:ext>
            </a:extLst>
          </p:cNvPr>
          <p:cNvSpPr txBox="1"/>
          <p:nvPr/>
        </p:nvSpPr>
        <p:spPr>
          <a:xfrm>
            <a:off x="2047531" y="1324262"/>
            <a:ext cx="8319608" cy="677108"/>
          </a:xfrm>
          <a:prstGeom prst="rect">
            <a:avLst/>
          </a:prstGeom>
          <a:noFill/>
        </p:spPr>
        <p:txBody>
          <a:bodyPr wrap="square" lIns="91440" tIns="45720" rIns="91440" bIns="45720" rtlCol="0" anchor="t">
            <a:spAutoFit/>
          </a:bodyPr>
          <a:lstStyle/>
          <a:p>
            <a:r>
              <a:rPr lang="it-IT" sz="1900" b="1">
                <a:latin typeface="Roboto Slab"/>
                <a:ea typeface="Roboto Slab"/>
                <a:cs typeface="Roboto Slab"/>
              </a:rPr>
              <a:t>The LA sets out the </a:t>
            </a:r>
            <a:r>
              <a:rPr lang="it-IT" sz="1900" b="1" err="1">
                <a:latin typeface="Roboto Slab"/>
                <a:ea typeface="Roboto Slab"/>
                <a:cs typeface="Roboto Slab"/>
              </a:rPr>
              <a:t>progamme</a:t>
            </a:r>
            <a:r>
              <a:rPr lang="it-IT" sz="1900" b="1">
                <a:latin typeface="Roboto Slab"/>
                <a:ea typeface="Roboto Slab"/>
                <a:cs typeface="Roboto Slab"/>
              </a:rPr>
              <a:t> of the activities to be </a:t>
            </a:r>
            <a:r>
              <a:rPr lang="it-IT" sz="1900" b="1" err="1">
                <a:latin typeface="Roboto Slab"/>
                <a:ea typeface="Roboto Slab"/>
                <a:cs typeface="Roboto Slab"/>
              </a:rPr>
              <a:t>followed</a:t>
            </a:r>
            <a:r>
              <a:rPr lang="it-IT" sz="1900" b="1">
                <a:latin typeface="Roboto Slab"/>
                <a:ea typeface="Roboto Slab"/>
                <a:cs typeface="Roboto Slab"/>
              </a:rPr>
              <a:t> </a:t>
            </a:r>
            <a:r>
              <a:rPr lang="it-IT" sz="1900" b="1" err="1">
                <a:latin typeface="Roboto Slab"/>
                <a:ea typeface="Roboto Slab"/>
                <a:cs typeface="Roboto Slab"/>
              </a:rPr>
              <a:t>abroad</a:t>
            </a:r>
            <a:r>
              <a:rPr lang="it-IT" sz="1900" b="1">
                <a:latin typeface="Roboto Slab"/>
                <a:ea typeface="Roboto Slab"/>
                <a:cs typeface="Roboto Slab"/>
              </a:rPr>
              <a:t>. </a:t>
            </a:r>
            <a:br>
              <a:rPr lang="it-IT" sz="1900" b="1">
                <a:latin typeface="Roboto Slab"/>
                <a:ea typeface="Roboto Slab"/>
                <a:cs typeface="Roboto Slab"/>
              </a:rPr>
            </a:br>
            <a:endParaRPr lang="it-IT" sz="1900" b="1"/>
          </a:p>
        </p:txBody>
      </p:sp>
      <p:sp>
        <p:nvSpPr>
          <p:cNvPr id="11" name="Google Shape;105;p14">
            <a:extLst>
              <a:ext uri="{FF2B5EF4-FFF2-40B4-BE49-F238E27FC236}">
                <a16:creationId xmlns:a16="http://schemas.microsoft.com/office/drawing/2014/main" id="{F0DF590C-4EF0-9AEF-7022-3065C9ADF481}"/>
              </a:ext>
            </a:extLst>
          </p:cNvPr>
          <p:cNvSpPr txBox="1"/>
          <p:nvPr/>
        </p:nvSpPr>
        <p:spPr>
          <a:xfrm>
            <a:off x="781650" y="455082"/>
            <a:ext cx="10628700" cy="769401"/>
          </a:xfrm>
          <a:prstGeom prst="rect">
            <a:avLst/>
          </a:prstGeom>
          <a:noFill/>
          <a:ln>
            <a:noFill/>
          </a:ln>
        </p:spPr>
        <p:txBody>
          <a:bodyPr spcFirstLastPara="1" wrap="square" lIns="91425" tIns="45700" rIns="91425" bIns="45700" anchor="t" anchorCtr="0">
            <a:spAutoFit/>
          </a:bodyPr>
          <a:lstStyle/>
          <a:p>
            <a:pPr algn="ctr"/>
            <a:r>
              <a:rPr lang="it-IT" sz="4400" b="1">
                <a:solidFill>
                  <a:srgbClr val="B2284B"/>
                </a:solidFill>
                <a:latin typeface="Roboto Slab"/>
                <a:ea typeface="Roboto Slab"/>
                <a:cs typeface="Roboto Slab"/>
                <a:sym typeface="Roboto Slab"/>
              </a:rPr>
              <a:t>LEARNING AGREEMENT</a:t>
            </a:r>
            <a:endParaRPr lang="it-IT"/>
          </a:p>
        </p:txBody>
      </p:sp>
      <p:sp>
        <p:nvSpPr>
          <p:cNvPr id="2" name="CasellaDiTesto 1">
            <a:extLst>
              <a:ext uri="{FF2B5EF4-FFF2-40B4-BE49-F238E27FC236}">
                <a16:creationId xmlns:a16="http://schemas.microsoft.com/office/drawing/2014/main" id="{4CFE2831-A021-BE14-CE98-722F5BB589F9}"/>
              </a:ext>
            </a:extLst>
          </p:cNvPr>
          <p:cNvSpPr txBox="1"/>
          <p:nvPr/>
        </p:nvSpPr>
        <p:spPr>
          <a:xfrm>
            <a:off x="6256364" y="1803738"/>
            <a:ext cx="6252628" cy="4484369"/>
          </a:xfrm>
          <a:prstGeom prst="rect">
            <a:avLst/>
          </a:prstGeom>
          <a:noFill/>
        </p:spPr>
        <p:txBody>
          <a:bodyPr wrap="square" lIns="91440" tIns="45720" rIns="91440" bIns="45720" rtlCol="0" anchor="t">
            <a:spAutoFit/>
          </a:bodyPr>
          <a:lstStyle/>
          <a:p>
            <a:pPr algn="ctr">
              <a:lnSpc>
                <a:spcPct val="150000"/>
              </a:lnSpc>
            </a:pPr>
            <a:r>
              <a:rPr lang="it-IT" sz="2400" b="1" dirty="0" err="1">
                <a:latin typeface="Roboto Slab"/>
                <a:ea typeface="Roboto Slab"/>
                <a:cs typeface="Roboto Slab"/>
              </a:rPr>
              <a:t>Mandatory</a:t>
            </a:r>
            <a:r>
              <a:rPr lang="it-IT" sz="2400" b="1" dirty="0">
                <a:latin typeface="Roboto Slab"/>
                <a:ea typeface="Roboto Slab"/>
                <a:cs typeface="Roboto Slab"/>
              </a:rPr>
              <a:t> </a:t>
            </a:r>
            <a:r>
              <a:rPr lang="it-IT" sz="2400" b="1" dirty="0" err="1">
                <a:latin typeface="Roboto Slab"/>
                <a:ea typeface="Roboto Slab"/>
                <a:cs typeface="Roboto Slab"/>
              </a:rPr>
              <a:t>details</a:t>
            </a:r>
            <a:r>
              <a:rPr lang="it-IT" sz="2400" b="1" dirty="0">
                <a:latin typeface="Roboto Slab"/>
                <a:ea typeface="Roboto Slab"/>
                <a:cs typeface="Roboto Slab"/>
              </a:rPr>
              <a:t>:</a:t>
            </a:r>
            <a:endParaRPr lang="it-IT" sz="1800" dirty="0">
              <a:latin typeface="Roboto Slab"/>
              <a:ea typeface="Roboto Slab"/>
              <a:cs typeface="Roboto Slab"/>
            </a:endParaRPr>
          </a:p>
          <a:p>
            <a:pPr marL="285750" indent="-285750">
              <a:lnSpc>
                <a:spcPct val="150000"/>
              </a:lnSpc>
              <a:buFont typeface="Arial" panose="020B0604020202020204" pitchFamily="34" charset="0"/>
              <a:buChar char="•"/>
            </a:pPr>
            <a:r>
              <a:rPr lang="it-IT" sz="2000" dirty="0">
                <a:latin typeface="Roboto Slab"/>
                <a:ea typeface="Roboto Slab"/>
                <a:cs typeface="Roboto Slab"/>
              </a:rPr>
              <a:t>Data of the </a:t>
            </a:r>
            <a:r>
              <a:rPr lang="it-IT" sz="2000" dirty="0" err="1">
                <a:latin typeface="Roboto Slab"/>
                <a:ea typeface="Roboto Slab"/>
                <a:cs typeface="Roboto Slab"/>
              </a:rPr>
              <a:t>Trainee</a:t>
            </a:r>
            <a:endParaRPr lang="it-IT" sz="2000" dirty="0">
              <a:latin typeface="Roboto Slab"/>
              <a:ea typeface="Roboto Slab"/>
              <a:cs typeface="Roboto Slab"/>
            </a:endParaRPr>
          </a:p>
          <a:p>
            <a:pPr marL="285750" indent="-285750">
              <a:lnSpc>
                <a:spcPct val="150000"/>
              </a:lnSpc>
              <a:buFont typeface="Arial" panose="020B0604020202020204" pitchFamily="34" charset="0"/>
              <a:buChar char="•"/>
            </a:pPr>
            <a:r>
              <a:rPr lang="it-IT" sz="2000" dirty="0">
                <a:latin typeface="Roboto Slab"/>
                <a:ea typeface="Roboto Slab"/>
                <a:cs typeface="Roboto Slab"/>
              </a:rPr>
              <a:t>Data of the International </a:t>
            </a:r>
            <a:r>
              <a:rPr lang="it-IT" sz="2000" dirty="0" err="1">
                <a:latin typeface="Roboto Slab"/>
                <a:ea typeface="Roboto Slab"/>
                <a:cs typeface="Roboto Slab"/>
              </a:rPr>
              <a:t>Mobility</a:t>
            </a:r>
            <a:r>
              <a:rPr lang="it-IT" sz="2000" dirty="0">
                <a:latin typeface="Roboto Slab"/>
                <a:ea typeface="Roboto Slab"/>
                <a:cs typeface="Roboto Slab"/>
              </a:rPr>
              <a:t> Coordinator</a:t>
            </a:r>
          </a:p>
          <a:p>
            <a:pPr marL="285750" indent="-285750">
              <a:lnSpc>
                <a:spcPct val="150000"/>
              </a:lnSpc>
              <a:buFont typeface="Arial" panose="020B0604020202020204" pitchFamily="34" charset="0"/>
              <a:buChar char="•"/>
            </a:pPr>
            <a:r>
              <a:rPr lang="it-IT" sz="2000" dirty="0">
                <a:latin typeface="Roboto Slab"/>
                <a:ea typeface="Roboto Slab"/>
                <a:cs typeface="Roboto Slab"/>
              </a:rPr>
              <a:t>Data of the </a:t>
            </a:r>
            <a:r>
              <a:rPr lang="it-IT" sz="2000" dirty="0" err="1">
                <a:latin typeface="Roboto Slab"/>
                <a:ea typeface="Roboto Slab"/>
                <a:cs typeface="Roboto Slab"/>
              </a:rPr>
              <a:t>host</a:t>
            </a:r>
            <a:r>
              <a:rPr lang="it-IT" sz="2000" dirty="0">
                <a:latin typeface="Roboto Slab"/>
                <a:ea typeface="Roboto Slab"/>
                <a:cs typeface="Roboto Slab"/>
              </a:rPr>
              <a:t> supervisor</a:t>
            </a:r>
          </a:p>
          <a:p>
            <a:pPr marL="285750" indent="-285750">
              <a:lnSpc>
                <a:spcPct val="150000"/>
              </a:lnSpc>
              <a:buFont typeface="Arial" panose="020B0604020202020204" pitchFamily="34" charset="0"/>
              <a:buChar char="•"/>
            </a:pPr>
            <a:r>
              <a:rPr lang="it-IT" sz="2000" dirty="0" err="1">
                <a:latin typeface="Roboto Slab"/>
                <a:ea typeface="Roboto Slab"/>
                <a:cs typeface="Roboto Slab"/>
              </a:rPr>
              <a:t>Mobility</a:t>
            </a:r>
            <a:r>
              <a:rPr lang="it-IT" sz="2000" dirty="0">
                <a:latin typeface="Roboto Slab"/>
                <a:ea typeface="Roboto Slab"/>
                <a:cs typeface="Roboto Slab"/>
              </a:rPr>
              <a:t> </a:t>
            </a:r>
            <a:r>
              <a:rPr lang="it-IT" sz="2000" dirty="0" err="1">
                <a:latin typeface="Roboto Slab"/>
                <a:ea typeface="Roboto Slab"/>
                <a:cs typeface="Roboto Slab"/>
              </a:rPr>
              <a:t>period</a:t>
            </a:r>
            <a:r>
              <a:rPr lang="it-IT" sz="2000" dirty="0">
                <a:latin typeface="Roboto Slab"/>
                <a:ea typeface="Roboto Slab"/>
                <a:cs typeface="Roboto Slab"/>
              </a:rPr>
              <a:t>: START and END </a:t>
            </a:r>
            <a:endParaRPr lang="it-IT" sz="2000" dirty="0">
              <a:latin typeface="Roboto Slab" pitchFamily="2" charset="0"/>
              <a:ea typeface="Roboto Slab" pitchFamily="2" charset="0"/>
              <a:cs typeface="Roboto Slab" pitchFamily="2" charset="0"/>
            </a:endParaRPr>
          </a:p>
          <a:p>
            <a:pPr marL="285750" indent="-285750">
              <a:lnSpc>
                <a:spcPct val="150000"/>
              </a:lnSpc>
              <a:buFont typeface="Arial" panose="020B0604020202020204" pitchFamily="34" charset="0"/>
              <a:buChar char="•"/>
            </a:pPr>
            <a:r>
              <a:rPr lang="it-IT" sz="2000" dirty="0" err="1">
                <a:latin typeface="Roboto Slab"/>
                <a:ea typeface="Roboto Slab"/>
                <a:cs typeface="Roboto Slab"/>
              </a:rPr>
              <a:t>Programme</a:t>
            </a:r>
            <a:r>
              <a:rPr lang="it-IT" sz="2000" dirty="0">
                <a:latin typeface="Roboto Slab"/>
                <a:ea typeface="Roboto Slab"/>
                <a:cs typeface="Roboto Slab"/>
              </a:rPr>
              <a:t>/Activity of the </a:t>
            </a:r>
            <a:r>
              <a:rPr lang="it-IT" sz="2000" dirty="0" err="1">
                <a:latin typeface="Roboto Slab"/>
                <a:ea typeface="Roboto Slab"/>
                <a:cs typeface="Roboto Slab"/>
              </a:rPr>
              <a:t>traineeship</a:t>
            </a:r>
            <a:r>
              <a:rPr lang="it-IT" sz="2000" dirty="0">
                <a:latin typeface="Roboto Slab"/>
                <a:ea typeface="Roboto Slab"/>
                <a:cs typeface="Roboto Slab"/>
              </a:rPr>
              <a:t> (</a:t>
            </a:r>
            <a:r>
              <a:rPr lang="it-IT" dirty="0">
                <a:latin typeface="Roboto Slab"/>
                <a:ea typeface="Roboto Slab"/>
                <a:cs typeface="Roboto Slab"/>
              </a:rPr>
              <a:t>e.g. </a:t>
            </a:r>
            <a:r>
              <a:rPr lang="it-IT" dirty="0" err="1">
                <a:latin typeface="Roboto Slab"/>
                <a:ea typeface="Roboto Slab"/>
                <a:cs typeface="Roboto Slab"/>
              </a:rPr>
              <a:t>what</a:t>
            </a:r>
            <a:r>
              <a:rPr lang="it-IT" dirty="0">
                <a:latin typeface="Roboto Slab"/>
                <a:ea typeface="Roboto Slab"/>
                <a:cs typeface="Roboto Slab"/>
              </a:rPr>
              <a:t> the </a:t>
            </a:r>
            <a:r>
              <a:rPr lang="it-IT" dirty="0" err="1">
                <a:latin typeface="Roboto Slab"/>
                <a:ea typeface="Roboto Slab"/>
                <a:cs typeface="Roboto Slab"/>
              </a:rPr>
              <a:t>acceptance</a:t>
            </a:r>
            <a:r>
              <a:rPr lang="it-IT" dirty="0">
                <a:latin typeface="Roboto Slab"/>
                <a:ea typeface="Roboto Slab"/>
                <a:cs typeface="Roboto Slab"/>
              </a:rPr>
              <a:t> </a:t>
            </a:r>
            <a:r>
              <a:rPr lang="it-IT" dirty="0" err="1">
                <a:latin typeface="Roboto Slab"/>
                <a:ea typeface="Roboto Slab"/>
                <a:cs typeface="Roboto Slab"/>
              </a:rPr>
              <a:t>letter</a:t>
            </a:r>
            <a:r>
              <a:rPr lang="it-IT" dirty="0">
                <a:latin typeface="Roboto Slab"/>
                <a:ea typeface="Roboto Slab"/>
                <a:cs typeface="Roboto Slab"/>
              </a:rPr>
              <a:t> </a:t>
            </a:r>
            <a:r>
              <a:rPr lang="it-IT" dirty="0" err="1">
                <a:latin typeface="Roboto Slab"/>
                <a:ea typeface="Roboto Slab"/>
                <a:cs typeface="Roboto Slab"/>
              </a:rPr>
              <a:t>outlines</a:t>
            </a:r>
            <a:r>
              <a:rPr lang="it-IT" dirty="0">
                <a:latin typeface="Roboto Slab"/>
                <a:ea typeface="Roboto Slab"/>
                <a:cs typeface="Roboto Slab"/>
              </a:rPr>
              <a:t>)</a:t>
            </a:r>
          </a:p>
          <a:p>
            <a:pPr marL="285750" indent="-285750">
              <a:lnSpc>
                <a:spcPct val="150000"/>
              </a:lnSpc>
              <a:buFont typeface="Arial" panose="020B0604020202020204" pitchFamily="34" charset="0"/>
              <a:buChar char="•"/>
            </a:pPr>
            <a:r>
              <a:rPr lang="it-IT" sz="2000" b="1" u="sng" dirty="0">
                <a:solidFill>
                  <a:srgbClr val="FF0000"/>
                </a:solidFill>
                <a:latin typeface="Roboto Slab"/>
                <a:ea typeface="Roboto Slab"/>
                <a:cs typeface="Roboto Slab"/>
              </a:rPr>
              <a:t>CREDITS: </a:t>
            </a:r>
            <a:r>
              <a:rPr lang="it-IT" sz="2000" b="1" u="sng" dirty="0" err="1">
                <a:solidFill>
                  <a:srgbClr val="FF0000"/>
                </a:solidFill>
                <a:latin typeface="Roboto Slab"/>
                <a:ea typeface="Roboto Slab"/>
                <a:cs typeface="Roboto Slab"/>
              </a:rPr>
              <a:t>curricular</a:t>
            </a:r>
            <a:r>
              <a:rPr lang="it-IT" sz="2000" b="1" u="sng" dirty="0">
                <a:solidFill>
                  <a:srgbClr val="FF0000"/>
                </a:solidFill>
                <a:latin typeface="Roboto Slab"/>
                <a:ea typeface="Roboto Slab"/>
                <a:cs typeface="Roboto Slab"/>
              </a:rPr>
              <a:t> internship!</a:t>
            </a:r>
          </a:p>
          <a:p>
            <a:pPr marL="285750" indent="-285750">
              <a:lnSpc>
                <a:spcPct val="150000"/>
              </a:lnSpc>
              <a:buFont typeface="Arial" panose="020B0604020202020204" pitchFamily="34" charset="0"/>
              <a:buChar char="•"/>
            </a:pPr>
            <a:r>
              <a:rPr lang="it-IT" sz="2000" b="1" u="sng" dirty="0">
                <a:solidFill>
                  <a:srgbClr val="FF0000"/>
                </a:solidFill>
                <a:latin typeface="Roboto Slab"/>
                <a:ea typeface="Roboto Slab"/>
                <a:cs typeface="Roboto Slab"/>
              </a:rPr>
              <a:t>Signatures</a:t>
            </a:r>
          </a:p>
          <a:p>
            <a:pPr marL="285750" indent="-285750">
              <a:lnSpc>
                <a:spcPct val="150000"/>
              </a:lnSpc>
              <a:buFont typeface="Arial" panose="020B0604020202020204" pitchFamily="34" charset="0"/>
              <a:buChar char="•"/>
            </a:pPr>
            <a:endParaRPr lang="it-IT" dirty="0"/>
          </a:p>
        </p:txBody>
      </p:sp>
    </p:spTree>
    <p:extLst>
      <p:ext uri="{BB962C8B-B14F-4D97-AF65-F5344CB8AC3E}">
        <p14:creationId xmlns:p14="http://schemas.microsoft.com/office/powerpoint/2010/main" val="1103584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DAD12E1C-2C56-34E4-6F3B-FA62A5DB3E1B}"/>
              </a:ext>
            </a:extLst>
          </p:cNvPr>
          <p:cNvPicPr>
            <a:picLocks noChangeAspect="1"/>
          </p:cNvPicPr>
          <p:nvPr/>
        </p:nvPicPr>
        <p:blipFill>
          <a:blip r:embed="rId2"/>
          <a:stretch>
            <a:fillRect/>
          </a:stretch>
        </p:blipFill>
        <p:spPr>
          <a:xfrm>
            <a:off x="-25613" y="338328"/>
            <a:ext cx="12243226" cy="6046317"/>
          </a:xfrm>
          <a:prstGeom prst="rect">
            <a:avLst/>
          </a:prstGeom>
        </p:spPr>
      </p:pic>
      <p:sp>
        <p:nvSpPr>
          <p:cNvPr id="6" name="CasellaDiTesto 5">
            <a:extLst>
              <a:ext uri="{FF2B5EF4-FFF2-40B4-BE49-F238E27FC236}">
                <a16:creationId xmlns:a16="http://schemas.microsoft.com/office/drawing/2014/main" id="{91CB021C-09CB-D70D-BD81-6B8A6EAE96FF}"/>
              </a:ext>
            </a:extLst>
          </p:cNvPr>
          <p:cNvSpPr txBox="1"/>
          <p:nvPr/>
        </p:nvSpPr>
        <p:spPr>
          <a:xfrm>
            <a:off x="955597" y="1444992"/>
            <a:ext cx="4572000" cy="307777"/>
          </a:xfrm>
          <a:prstGeom prst="rect">
            <a:avLst/>
          </a:prstGeom>
          <a:noFill/>
        </p:spPr>
        <p:txBody>
          <a:bodyPr wrap="square" rtlCol="0">
            <a:spAutoFit/>
          </a:bodyPr>
          <a:lstStyle/>
          <a:p>
            <a:r>
              <a:rPr lang="it-IT" dirty="0">
                <a:latin typeface="Roboto Slab" pitchFamily="2" charset="0"/>
                <a:ea typeface="Roboto Slab" pitchFamily="2" charset="0"/>
                <a:cs typeface="Roboto Slab" pitchFamily="2" charset="0"/>
              </a:rPr>
              <a:t>Your data</a:t>
            </a:r>
          </a:p>
        </p:txBody>
      </p:sp>
      <p:sp>
        <p:nvSpPr>
          <p:cNvPr id="7" name="CasellaDiTesto 6">
            <a:extLst>
              <a:ext uri="{FF2B5EF4-FFF2-40B4-BE49-F238E27FC236}">
                <a16:creationId xmlns:a16="http://schemas.microsoft.com/office/drawing/2014/main" id="{7B2D740B-A547-11EC-41D5-45B0CEFBC5B4}"/>
              </a:ext>
            </a:extLst>
          </p:cNvPr>
          <p:cNvSpPr txBox="1"/>
          <p:nvPr/>
        </p:nvSpPr>
        <p:spPr>
          <a:xfrm>
            <a:off x="3695553" y="2027772"/>
            <a:ext cx="2517058" cy="415498"/>
          </a:xfrm>
          <a:prstGeom prst="rect">
            <a:avLst/>
          </a:prstGeom>
          <a:noFill/>
        </p:spPr>
        <p:txBody>
          <a:bodyPr wrap="square" rtlCol="0">
            <a:spAutoFit/>
          </a:bodyPr>
          <a:lstStyle/>
          <a:p>
            <a:r>
              <a:rPr lang="it-IT" sz="1050" b="1" dirty="0">
                <a:latin typeface="Roboto Slab" pitchFamily="2" charset="0"/>
                <a:ea typeface="Roboto Slab" pitchFamily="2" charset="0"/>
                <a:cs typeface="Roboto Slab" pitchFamily="2" charset="0"/>
              </a:rPr>
              <a:t>Your international </a:t>
            </a:r>
            <a:r>
              <a:rPr lang="it-IT" sz="1050" b="1" dirty="0" err="1">
                <a:latin typeface="Roboto Slab" pitchFamily="2" charset="0"/>
                <a:ea typeface="Roboto Slab" pitchFamily="2" charset="0"/>
                <a:cs typeface="Roboto Slab" pitchFamily="2" charset="0"/>
              </a:rPr>
              <a:t>mobility</a:t>
            </a:r>
            <a:r>
              <a:rPr lang="it-IT" sz="1050" b="1" dirty="0">
                <a:latin typeface="Roboto Slab" pitchFamily="2" charset="0"/>
                <a:ea typeface="Roboto Slab" pitchFamily="2" charset="0"/>
                <a:cs typeface="Roboto Slab" pitchFamily="2" charset="0"/>
              </a:rPr>
              <a:t> coordinator</a:t>
            </a:r>
          </a:p>
        </p:txBody>
      </p:sp>
      <p:sp>
        <p:nvSpPr>
          <p:cNvPr id="8" name="CasellaDiTesto 7">
            <a:extLst>
              <a:ext uri="{FF2B5EF4-FFF2-40B4-BE49-F238E27FC236}">
                <a16:creationId xmlns:a16="http://schemas.microsoft.com/office/drawing/2014/main" id="{0730BED9-D817-2CE1-8B87-5D857B74BF05}"/>
              </a:ext>
            </a:extLst>
          </p:cNvPr>
          <p:cNvSpPr txBox="1"/>
          <p:nvPr/>
        </p:nvSpPr>
        <p:spPr>
          <a:xfrm>
            <a:off x="3907152" y="2718273"/>
            <a:ext cx="1474839" cy="261610"/>
          </a:xfrm>
          <a:prstGeom prst="rect">
            <a:avLst/>
          </a:prstGeom>
          <a:noFill/>
        </p:spPr>
        <p:txBody>
          <a:bodyPr wrap="square" rtlCol="0">
            <a:spAutoFit/>
          </a:bodyPr>
          <a:lstStyle/>
          <a:p>
            <a:r>
              <a:rPr lang="it-IT" sz="1100" b="1" dirty="0">
                <a:latin typeface="Roboto Slab" pitchFamily="2" charset="0"/>
                <a:ea typeface="Roboto Slab" pitchFamily="2" charset="0"/>
                <a:cs typeface="Roboto Slab" pitchFamily="2" charset="0"/>
              </a:rPr>
              <a:t>Host supervisor</a:t>
            </a:r>
          </a:p>
        </p:txBody>
      </p:sp>
      <p:sp>
        <p:nvSpPr>
          <p:cNvPr id="9" name="CasellaDiTesto 8">
            <a:extLst>
              <a:ext uri="{FF2B5EF4-FFF2-40B4-BE49-F238E27FC236}">
                <a16:creationId xmlns:a16="http://schemas.microsoft.com/office/drawing/2014/main" id="{C834985C-BCAC-FCAE-5E0D-8B1EDA309656}"/>
              </a:ext>
            </a:extLst>
          </p:cNvPr>
          <p:cNvSpPr txBox="1"/>
          <p:nvPr/>
        </p:nvSpPr>
        <p:spPr>
          <a:xfrm>
            <a:off x="6606983" y="2035743"/>
            <a:ext cx="1720646" cy="307777"/>
          </a:xfrm>
          <a:prstGeom prst="rect">
            <a:avLst/>
          </a:prstGeom>
          <a:noFill/>
        </p:spPr>
        <p:txBody>
          <a:bodyPr wrap="square" rtlCol="0">
            <a:spAutoFit/>
          </a:bodyPr>
          <a:lstStyle/>
          <a:p>
            <a:r>
              <a:rPr lang="it-IT" b="1" dirty="0">
                <a:solidFill>
                  <a:srgbClr val="FF0000"/>
                </a:solidFill>
                <a:latin typeface="Roboto Slab" pitchFamily="2" charset="0"/>
                <a:ea typeface="Roboto Slab" pitchFamily="2" charset="0"/>
                <a:cs typeface="Roboto Slab" pitchFamily="2" charset="0"/>
              </a:rPr>
              <a:t>MANDATORY</a:t>
            </a:r>
          </a:p>
        </p:txBody>
      </p:sp>
      <p:sp>
        <p:nvSpPr>
          <p:cNvPr id="2" name="Ovale 1">
            <a:extLst>
              <a:ext uri="{FF2B5EF4-FFF2-40B4-BE49-F238E27FC236}">
                <a16:creationId xmlns:a16="http://schemas.microsoft.com/office/drawing/2014/main" id="{D82D6BE8-B150-4DEB-8F3C-8361A59965AB}"/>
              </a:ext>
            </a:extLst>
          </p:cNvPr>
          <p:cNvSpPr/>
          <p:nvPr/>
        </p:nvSpPr>
        <p:spPr>
          <a:xfrm>
            <a:off x="3145536" y="3336407"/>
            <a:ext cx="1874520" cy="539496"/>
          </a:xfrm>
          <a:prstGeom prst="ellipse">
            <a:avLst/>
          </a:prstGeom>
          <a:noFill/>
          <a:ln>
            <a:solidFill>
              <a:srgbClr val="B228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7E51419D-485E-E71A-7EF0-6AC8CEB51D96}"/>
              </a:ext>
            </a:extLst>
          </p:cNvPr>
          <p:cNvSpPr txBox="1"/>
          <p:nvPr/>
        </p:nvSpPr>
        <p:spPr>
          <a:xfrm>
            <a:off x="4669670" y="3565243"/>
            <a:ext cx="857927" cy="307777"/>
          </a:xfrm>
          <a:prstGeom prst="rect">
            <a:avLst/>
          </a:prstGeom>
          <a:noFill/>
        </p:spPr>
        <p:txBody>
          <a:bodyPr wrap="none" rtlCol="0">
            <a:spAutoFit/>
          </a:bodyPr>
          <a:lstStyle/>
          <a:p>
            <a:r>
              <a:rPr lang="it-IT" dirty="0">
                <a:solidFill>
                  <a:srgbClr val="C00000"/>
                </a:solidFill>
                <a:latin typeface="Roboto Slab" pitchFamily="2" charset="0"/>
                <a:ea typeface="Roboto Slab" pitchFamily="2" charset="0"/>
                <a:cs typeface="Roboto Slab" pitchFamily="2" charset="0"/>
              </a:rPr>
              <a:t>Max. 40</a:t>
            </a:r>
          </a:p>
        </p:txBody>
      </p:sp>
      <p:sp>
        <p:nvSpPr>
          <p:cNvPr id="11" name="Ovale 10">
            <a:extLst>
              <a:ext uri="{FF2B5EF4-FFF2-40B4-BE49-F238E27FC236}">
                <a16:creationId xmlns:a16="http://schemas.microsoft.com/office/drawing/2014/main" id="{4D78ACA8-2CDB-E184-B0D0-2AB1809A2318}"/>
              </a:ext>
            </a:extLst>
          </p:cNvPr>
          <p:cNvSpPr/>
          <p:nvPr/>
        </p:nvSpPr>
        <p:spPr>
          <a:xfrm>
            <a:off x="8500872" y="1029071"/>
            <a:ext cx="1264920" cy="452497"/>
          </a:xfrm>
          <a:prstGeom prst="ellipse">
            <a:avLst/>
          </a:prstGeom>
          <a:noFill/>
          <a:ln>
            <a:solidFill>
              <a:srgbClr val="B228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173726398"/>
      </p:ext>
    </p:extLst>
  </p:cSld>
  <p:clrMapOvr>
    <a:masterClrMapping/>
  </p:clrMapOvr>
</p:sld>
</file>

<file path=ppt/theme/theme1.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13274D1A2D068E4AA594C0961B9A6246" ma:contentTypeVersion="15" ma:contentTypeDescription="Creare un nuovo documento." ma:contentTypeScope="" ma:versionID="f0ecc886ad5ea949d10d5f1f8e13630b">
  <xsd:schema xmlns:xsd="http://www.w3.org/2001/XMLSchema" xmlns:xs="http://www.w3.org/2001/XMLSchema" xmlns:p="http://schemas.microsoft.com/office/2006/metadata/properties" xmlns:ns2="85829521-f74d-4751-892f-07fc9d58c0f9" xmlns:ns3="e95deba3-7f31-46e5-8a03-f72fe1556a45" targetNamespace="http://schemas.microsoft.com/office/2006/metadata/properties" ma:root="true" ma:fieldsID="e36d283ba8e0adfce99d002f6b1f4060" ns2:_="" ns3:_="">
    <xsd:import namespace="85829521-f74d-4751-892f-07fc9d58c0f9"/>
    <xsd:import namespace="e95deba3-7f31-46e5-8a03-f72fe1556a4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829521-f74d-4751-892f-07fc9d58c0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07e82d2f-c04a-4788-8b0e-a7d0615615c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95deba3-7f31-46e5-8a03-f72fe1556a4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9cfa79a-5b97-4536-b24d-0bcadd7b8a6f}" ma:internalName="TaxCatchAll" ma:showField="CatchAllData" ma:web="e95deba3-7f31-46e5-8a03-f72fe1556a45">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95deba3-7f31-46e5-8a03-f72fe1556a45" xsi:nil="true"/>
    <lcf76f155ced4ddcb4097134ff3c332f xmlns="85829521-f74d-4751-892f-07fc9d58c0f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D499ED5-4B1E-4BEB-9D9B-16F01A645FCD}">
  <ds:schemaRefs>
    <ds:schemaRef ds:uri="http://schemas.microsoft.com/sharepoint/v3/contenttype/forms"/>
  </ds:schemaRefs>
</ds:datastoreItem>
</file>

<file path=customXml/itemProps2.xml><?xml version="1.0" encoding="utf-8"?>
<ds:datastoreItem xmlns:ds="http://schemas.openxmlformats.org/officeDocument/2006/customXml" ds:itemID="{AA3A45FA-7894-43DA-A1D0-22BBA7DFA1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829521-f74d-4751-892f-07fc9d58c0f9"/>
    <ds:schemaRef ds:uri="e95deba3-7f31-46e5-8a03-f72fe1556a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51211B2-8037-4CA9-9933-3A9B6117801F}">
  <ds:schemaRefs>
    <ds:schemaRef ds:uri="85829521-f74d-4751-892f-07fc9d58c0f9"/>
    <ds:schemaRef ds:uri="e95deba3-7f31-46e5-8a03-f72fe1556a4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a0822c41-9bdf-4bbf-86cc-51bb812c0d48}" enabled="0" method="" siteId="{a0822c41-9bdf-4bbf-86cc-51bb812c0d48}" removed="1"/>
</clbl:labelList>
</file>

<file path=docProps/app.xml><?xml version="1.0" encoding="utf-8"?>
<Properties xmlns="http://schemas.openxmlformats.org/officeDocument/2006/extended-properties" xmlns:vt="http://schemas.openxmlformats.org/officeDocument/2006/docPropsVTypes">
  <TotalTime>203</TotalTime>
  <Words>2672</Words>
  <Application>Microsoft Office PowerPoint</Application>
  <PresentationFormat>Widescreen</PresentationFormat>
  <Paragraphs>288</Paragraphs>
  <Slides>38</Slides>
  <Notes>18</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38</vt:i4>
      </vt:variant>
    </vt:vector>
  </HeadingPairs>
  <TitlesOfParts>
    <vt:vector size="44" baseType="lpstr">
      <vt:lpstr>Arial</vt:lpstr>
      <vt:lpstr>Segoe UI</vt:lpstr>
      <vt:lpstr>Roboto Slab</vt:lpstr>
      <vt:lpstr>Arial,Sans-Serif</vt:lpstr>
      <vt:lpstr>Calibri</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LEARNING AGREEMENT: Table B</vt:lpstr>
      <vt:lpstr>Presentazione standard di PowerPoint</vt:lpstr>
      <vt:lpstr>Presentazione standard di PowerPoint</vt:lpstr>
      <vt:lpstr>Presentazione standard di PowerPoint</vt:lpstr>
      <vt:lpstr>IF YOU LEAVE AFTER GRADUATING:</vt:lpstr>
      <vt:lpstr>MOBILITY AGREEMENT</vt:lpstr>
      <vt:lpstr>MOBILITY AGREEMENT</vt:lpstr>
      <vt:lpstr>MOBILITY AGREEMENT: PAYMENTS</vt:lpstr>
      <vt:lpstr>MOBILITY AGREEMENT: PAYMENTS</vt:lpstr>
      <vt:lpstr>MOBILITY AGREEMENT</vt:lpstr>
      <vt:lpstr>BANK DETAILS</vt:lpstr>
      <vt:lpstr>GOING TO SWITZERLAND?</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OLS TEST</vt:lpstr>
      <vt:lpstr>Presentazione standard di PowerPoint</vt:lpstr>
      <vt:lpstr>Presentazione standard di PowerPoint</vt:lpstr>
      <vt:lpstr>Presentazione standard di PowerPoint</vt:lpstr>
      <vt:lpstr>IF YOU RETURN JUST BEFORE  GRADUATING:</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Alberto Zannetti</dc:creator>
  <cp:lastModifiedBy>Emanuele Re</cp:lastModifiedBy>
  <cp:revision>11</cp:revision>
  <dcterms:created xsi:type="dcterms:W3CDTF">2018-06-26T10:19:55Z</dcterms:created>
  <dcterms:modified xsi:type="dcterms:W3CDTF">2026-07-30T12:30:12Z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0x01010013274D1A2D068E4AA594C0961B9A6246</vt:lpwstr>
  </property>
  <property fmtid="{D5CDD505-2E9C-101B-9397-08002B2CF9AE}" pid="3" name="Order">
    <vt:r8>2363400</vt:r8>
  </property>
  <property fmtid="{D5CDD505-2E9C-101B-9397-08002B2CF9AE}" pid="4" name="MediaServiceImageTags">
    <vt:lpwstr/>
  </property>
</Properties>
</file>