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57" r:id="rId5"/>
    <p:sldId id="256" r:id="rId6"/>
    <p:sldId id="270" r:id="rId7"/>
    <p:sldId id="271" r:id="rId8"/>
    <p:sldId id="258" r:id="rId9"/>
    <p:sldId id="260" r:id="rId10"/>
    <p:sldId id="261" r:id="rId11"/>
    <p:sldId id="262" r:id="rId12"/>
    <p:sldId id="272" r:id="rId13"/>
    <p:sldId id="264" r:id="rId14"/>
    <p:sldId id="265" r:id="rId15"/>
    <p:sldId id="263" r:id="rId16"/>
    <p:sldId id="266" r:id="rId17"/>
    <p:sldId id="268" r:id="rId18"/>
    <p:sldId id="273" r:id="rId19"/>
    <p:sldId id="267" r:id="rId20"/>
    <p:sldId id="269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71B8"/>
    <a:srgbClr val="B228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B4C1DB-ED23-4961-BC26-2C20052253DC}" v="9" dt="2026-05-12T08:43:40.2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sangela Amato" userId="48d90ac7-8564-4b2d-b475-b917ca92fa90" providerId="ADAL" clId="{E6FFA1A9-CBF8-497D-9C19-437315F23C71}"/>
    <pc:docChg chg="undo custSel modSld">
      <pc:chgData name="Rosangela Amato" userId="48d90ac7-8564-4b2d-b475-b917ca92fa90" providerId="ADAL" clId="{E6FFA1A9-CBF8-497D-9C19-437315F23C71}" dt="2026-05-12T08:46:39.333" v="612" actId="20577"/>
      <pc:docMkLst>
        <pc:docMk/>
      </pc:docMkLst>
      <pc:sldChg chg="modSp mod">
        <pc:chgData name="Rosangela Amato" userId="48d90ac7-8564-4b2d-b475-b917ca92fa90" providerId="ADAL" clId="{E6FFA1A9-CBF8-497D-9C19-437315F23C71}" dt="2026-05-12T08:42:56.690" v="585" actId="20577"/>
        <pc:sldMkLst>
          <pc:docMk/>
          <pc:sldMk cId="2465238542" sldId="258"/>
        </pc:sldMkLst>
        <pc:spChg chg="mod">
          <ac:chgData name="Rosangela Amato" userId="48d90ac7-8564-4b2d-b475-b917ca92fa90" providerId="ADAL" clId="{E6FFA1A9-CBF8-497D-9C19-437315F23C71}" dt="2026-05-12T08:42:56.690" v="585" actId="20577"/>
          <ac:spMkLst>
            <pc:docMk/>
            <pc:sldMk cId="2465238542" sldId="258"/>
            <ac:spMk id="19" creationId="{01C3EF5A-E2ED-5857-33E7-EDF9A742F4E0}"/>
          </ac:spMkLst>
        </pc:spChg>
      </pc:sldChg>
      <pc:sldChg chg="modSp mod">
        <pc:chgData name="Rosangela Amato" userId="48d90ac7-8564-4b2d-b475-b917ca92fa90" providerId="ADAL" clId="{E6FFA1A9-CBF8-497D-9C19-437315F23C71}" dt="2026-05-12T08:44:26.195" v="587" actId="20577"/>
        <pc:sldMkLst>
          <pc:docMk/>
          <pc:sldMk cId="3037267514" sldId="260"/>
        </pc:sldMkLst>
        <pc:spChg chg="mod">
          <ac:chgData name="Rosangela Amato" userId="48d90ac7-8564-4b2d-b475-b917ca92fa90" providerId="ADAL" clId="{E6FFA1A9-CBF8-497D-9C19-437315F23C71}" dt="2026-05-12T08:44:26.195" v="587" actId="20577"/>
          <ac:spMkLst>
            <pc:docMk/>
            <pc:sldMk cId="3037267514" sldId="260"/>
            <ac:spMk id="4" creationId="{C93170F4-9350-A86F-6378-340C1B7AFAE3}"/>
          </ac:spMkLst>
        </pc:spChg>
      </pc:sldChg>
      <pc:sldChg chg="modSp mod">
        <pc:chgData name="Rosangela Amato" userId="48d90ac7-8564-4b2d-b475-b917ca92fa90" providerId="ADAL" clId="{E6FFA1A9-CBF8-497D-9C19-437315F23C71}" dt="2026-04-28T06:55:03.230" v="454" actId="6549"/>
        <pc:sldMkLst>
          <pc:docMk/>
          <pc:sldMk cId="3993016414" sldId="262"/>
        </pc:sldMkLst>
        <pc:spChg chg="mod">
          <ac:chgData name="Rosangela Amato" userId="48d90ac7-8564-4b2d-b475-b917ca92fa90" providerId="ADAL" clId="{E6FFA1A9-CBF8-497D-9C19-437315F23C71}" dt="2026-04-28T06:55:03.230" v="454" actId="6549"/>
          <ac:spMkLst>
            <pc:docMk/>
            <pc:sldMk cId="3993016414" sldId="262"/>
            <ac:spMk id="4" creationId="{C93170F4-9350-A86F-6378-340C1B7AFAE3}"/>
          </ac:spMkLst>
        </pc:spChg>
      </pc:sldChg>
      <pc:sldChg chg="modSp mod">
        <pc:chgData name="Rosangela Amato" userId="48d90ac7-8564-4b2d-b475-b917ca92fa90" providerId="ADAL" clId="{E6FFA1A9-CBF8-497D-9C19-437315F23C71}" dt="2026-04-28T09:46:02.591" v="487" actId="20577"/>
        <pc:sldMkLst>
          <pc:docMk/>
          <pc:sldMk cId="446273321" sldId="263"/>
        </pc:sldMkLst>
        <pc:spChg chg="mod">
          <ac:chgData name="Rosangela Amato" userId="48d90ac7-8564-4b2d-b475-b917ca92fa90" providerId="ADAL" clId="{E6FFA1A9-CBF8-497D-9C19-437315F23C71}" dt="2026-04-28T09:46:02.591" v="487" actId="20577"/>
          <ac:spMkLst>
            <pc:docMk/>
            <pc:sldMk cId="446273321" sldId="263"/>
            <ac:spMk id="4" creationId="{C93170F4-9350-A86F-6378-340C1B7AFAE3}"/>
          </ac:spMkLst>
        </pc:spChg>
      </pc:sldChg>
      <pc:sldChg chg="modSp mod">
        <pc:chgData name="Rosangela Amato" userId="48d90ac7-8564-4b2d-b475-b917ca92fa90" providerId="ADAL" clId="{E6FFA1A9-CBF8-497D-9C19-437315F23C71}" dt="2026-04-28T09:45:10.037" v="486" actId="1036"/>
        <pc:sldMkLst>
          <pc:docMk/>
          <pc:sldMk cId="1088870168" sldId="264"/>
        </pc:sldMkLst>
        <pc:spChg chg="mod">
          <ac:chgData name="Rosangela Amato" userId="48d90ac7-8564-4b2d-b475-b917ca92fa90" providerId="ADAL" clId="{E6FFA1A9-CBF8-497D-9C19-437315F23C71}" dt="2026-04-28T06:57:16.112" v="475" actId="6549"/>
          <ac:spMkLst>
            <pc:docMk/>
            <pc:sldMk cId="1088870168" sldId="264"/>
            <ac:spMk id="4" creationId="{C93170F4-9350-A86F-6378-340C1B7AFAE3}"/>
          </ac:spMkLst>
        </pc:spChg>
        <pc:spChg chg="mod">
          <ac:chgData name="Rosangela Amato" userId="48d90ac7-8564-4b2d-b475-b917ca92fa90" providerId="ADAL" clId="{E6FFA1A9-CBF8-497D-9C19-437315F23C71}" dt="2026-04-28T09:45:10.037" v="486" actId="1036"/>
          <ac:spMkLst>
            <pc:docMk/>
            <pc:sldMk cId="1088870168" sldId="264"/>
            <ac:spMk id="6" creationId="{EE58FC96-72ED-FC01-9668-047A66B8A414}"/>
          </ac:spMkLst>
        </pc:spChg>
        <pc:spChg chg="mod">
          <ac:chgData name="Rosangela Amato" userId="48d90ac7-8564-4b2d-b475-b917ca92fa90" providerId="ADAL" clId="{E6FFA1A9-CBF8-497D-9C19-437315F23C71}" dt="2026-04-28T09:45:10.037" v="486" actId="1036"/>
          <ac:spMkLst>
            <pc:docMk/>
            <pc:sldMk cId="1088870168" sldId="264"/>
            <ac:spMk id="7" creationId="{9C47DC3E-2844-BC9C-4D23-E7FED2CB2136}"/>
          </ac:spMkLst>
        </pc:spChg>
      </pc:sldChg>
      <pc:sldChg chg="modSp mod">
        <pc:chgData name="Rosangela Amato" userId="48d90ac7-8564-4b2d-b475-b917ca92fa90" providerId="ADAL" clId="{E6FFA1A9-CBF8-497D-9C19-437315F23C71}" dt="2026-05-12T08:46:39.333" v="612" actId="20577"/>
        <pc:sldMkLst>
          <pc:docMk/>
          <pc:sldMk cId="612080209" sldId="265"/>
        </pc:sldMkLst>
        <pc:spChg chg="mod">
          <ac:chgData name="Rosangela Amato" userId="48d90ac7-8564-4b2d-b475-b917ca92fa90" providerId="ADAL" clId="{E6FFA1A9-CBF8-497D-9C19-437315F23C71}" dt="2026-05-12T08:46:39.333" v="612" actId="20577"/>
          <ac:spMkLst>
            <pc:docMk/>
            <pc:sldMk cId="612080209" sldId="265"/>
            <ac:spMk id="4" creationId="{C93170F4-9350-A86F-6378-340C1B7AFAE3}"/>
          </ac:spMkLst>
        </pc:spChg>
      </pc:sldChg>
      <pc:sldChg chg="modSp mod">
        <pc:chgData name="Rosangela Amato" userId="48d90ac7-8564-4b2d-b475-b917ca92fa90" providerId="ADAL" clId="{E6FFA1A9-CBF8-497D-9C19-437315F23C71}" dt="2026-04-28T09:46:43.921" v="571" actId="20577"/>
        <pc:sldMkLst>
          <pc:docMk/>
          <pc:sldMk cId="810892242" sldId="266"/>
        </pc:sldMkLst>
        <pc:spChg chg="mod">
          <ac:chgData name="Rosangela Amato" userId="48d90ac7-8564-4b2d-b475-b917ca92fa90" providerId="ADAL" clId="{E6FFA1A9-CBF8-497D-9C19-437315F23C71}" dt="2026-04-28T09:46:43.921" v="571" actId="20577"/>
          <ac:spMkLst>
            <pc:docMk/>
            <pc:sldMk cId="810892242" sldId="266"/>
            <ac:spMk id="2" creationId="{51D6E1F8-7A67-D160-0FB2-107DBD42A5A6}"/>
          </ac:spMkLst>
        </pc:spChg>
      </pc:sldChg>
      <pc:sldChg chg="modSp mod">
        <pc:chgData name="Rosangela Amato" userId="48d90ac7-8564-4b2d-b475-b917ca92fa90" providerId="ADAL" clId="{E6FFA1A9-CBF8-497D-9C19-437315F23C71}" dt="2026-04-28T06:55:19.637" v="455" actId="14100"/>
        <pc:sldMkLst>
          <pc:docMk/>
          <pc:sldMk cId="908572029" sldId="272"/>
        </pc:sldMkLst>
        <pc:spChg chg="mod">
          <ac:chgData name="Rosangela Amato" userId="48d90ac7-8564-4b2d-b475-b917ca92fa90" providerId="ADAL" clId="{E6FFA1A9-CBF8-497D-9C19-437315F23C71}" dt="2026-04-28T06:55:19.637" v="455" actId="14100"/>
          <ac:spMkLst>
            <pc:docMk/>
            <pc:sldMk cId="908572029" sldId="272"/>
            <ac:spMk id="4" creationId="{C93170F4-9350-A86F-6378-340C1B7AFAE3}"/>
          </ac:spMkLst>
        </pc:spChg>
      </pc:sldChg>
      <pc:sldChg chg="modSp mod">
        <pc:chgData name="Rosangela Amato" userId="48d90ac7-8564-4b2d-b475-b917ca92fa90" providerId="ADAL" clId="{E6FFA1A9-CBF8-497D-9C19-437315F23C71}" dt="2026-04-28T09:47:31.687" v="573" actId="20577"/>
        <pc:sldMkLst>
          <pc:docMk/>
          <pc:sldMk cId="2428444722" sldId="273"/>
        </pc:sldMkLst>
        <pc:spChg chg="mod">
          <ac:chgData name="Rosangela Amato" userId="48d90ac7-8564-4b2d-b475-b917ca92fa90" providerId="ADAL" clId="{E6FFA1A9-CBF8-497D-9C19-437315F23C71}" dt="2026-04-28T09:47:31.687" v="573" actId="20577"/>
          <ac:spMkLst>
            <pc:docMk/>
            <pc:sldMk cId="2428444722" sldId="273"/>
            <ac:spMk id="4" creationId="{C93170F4-9350-A86F-6378-340C1B7AFAE3}"/>
          </ac:spMkLst>
        </pc:spChg>
      </pc:sldChg>
    </pc:docChg>
  </pc:docChgLst>
  <pc:docChgLst>
    <pc:chgData name="Rosangela Amato" userId="48d90ac7-8564-4b2d-b475-b917ca92fa90" providerId="ADAL" clId="{2FA1F4B7-7281-4B63-AA3B-7C35FC39A780}"/>
    <pc:docChg chg="undo custSel addSld modSld">
      <pc:chgData name="Rosangela Amato" userId="48d90ac7-8564-4b2d-b475-b917ca92fa90" providerId="ADAL" clId="{2FA1F4B7-7281-4B63-AA3B-7C35FC39A780}" dt="2025-03-27T10:22:56.787" v="1200" actId="20577"/>
      <pc:docMkLst>
        <pc:docMk/>
      </pc:docMkLst>
      <pc:sldChg chg="modSp mod">
        <pc:chgData name="Rosangela Amato" userId="48d90ac7-8564-4b2d-b475-b917ca92fa90" providerId="ADAL" clId="{2FA1F4B7-7281-4B63-AA3B-7C35FC39A780}" dt="2025-03-27T10:09:49.873" v="7" actId="113"/>
        <pc:sldMkLst>
          <pc:docMk/>
          <pc:sldMk cId="2465238542" sldId="258"/>
        </pc:sldMkLst>
      </pc:sldChg>
      <pc:sldChg chg="modSp mod">
        <pc:chgData name="Rosangela Amato" userId="48d90ac7-8564-4b2d-b475-b917ca92fa90" providerId="ADAL" clId="{2FA1F4B7-7281-4B63-AA3B-7C35FC39A780}" dt="2025-03-27T10:12:20.010" v="240" actId="20577"/>
        <pc:sldMkLst>
          <pc:docMk/>
          <pc:sldMk cId="3037267514" sldId="260"/>
        </pc:sldMkLst>
      </pc:sldChg>
      <pc:sldChg chg="modSp mod">
        <pc:chgData name="Rosangela Amato" userId="48d90ac7-8564-4b2d-b475-b917ca92fa90" providerId="ADAL" clId="{2FA1F4B7-7281-4B63-AA3B-7C35FC39A780}" dt="2025-03-27T10:12:37.341" v="247" actId="20577"/>
        <pc:sldMkLst>
          <pc:docMk/>
          <pc:sldMk cId="659664020" sldId="261"/>
        </pc:sldMkLst>
      </pc:sldChg>
      <pc:sldChg chg="modSp mod">
        <pc:chgData name="Rosangela Amato" userId="48d90ac7-8564-4b2d-b475-b917ca92fa90" providerId="ADAL" clId="{2FA1F4B7-7281-4B63-AA3B-7C35FC39A780}" dt="2025-03-27T10:12:45.582" v="248" actId="20577"/>
        <pc:sldMkLst>
          <pc:docMk/>
          <pc:sldMk cId="3993016414" sldId="262"/>
        </pc:sldMkLst>
      </pc:sldChg>
      <pc:sldChg chg="modSp mod">
        <pc:chgData name="Rosangela Amato" userId="48d90ac7-8564-4b2d-b475-b917ca92fa90" providerId="ADAL" clId="{2FA1F4B7-7281-4B63-AA3B-7C35FC39A780}" dt="2025-03-27T10:15:52.912" v="620" actId="20577"/>
        <pc:sldMkLst>
          <pc:docMk/>
          <pc:sldMk cId="446273321" sldId="263"/>
        </pc:sldMkLst>
      </pc:sldChg>
      <pc:sldChg chg="modSp mod">
        <pc:chgData name="Rosangela Amato" userId="48d90ac7-8564-4b2d-b475-b917ca92fa90" providerId="ADAL" clId="{2FA1F4B7-7281-4B63-AA3B-7C35FC39A780}" dt="2025-03-27T10:17:07.294" v="664" actId="20577"/>
        <pc:sldMkLst>
          <pc:docMk/>
          <pc:sldMk cId="810892242" sldId="266"/>
        </pc:sldMkLst>
      </pc:sldChg>
      <pc:sldChg chg="modSp mod">
        <pc:chgData name="Rosangela Amato" userId="48d90ac7-8564-4b2d-b475-b917ca92fa90" providerId="ADAL" clId="{2FA1F4B7-7281-4B63-AA3B-7C35FC39A780}" dt="2025-03-27T10:20:48.676" v="910" actId="20577"/>
        <pc:sldMkLst>
          <pc:docMk/>
          <pc:sldMk cId="2699731891" sldId="268"/>
        </pc:sldMkLst>
      </pc:sldChg>
      <pc:sldChg chg="modSp mod">
        <pc:chgData name="Rosangela Amato" userId="48d90ac7-8564-4b2d-b475-b917ca92fa90" providerId="ADAL" clId="{2FA1F4B7-7281-4B63-AA3B-7C35FC39A780}" dt="2025-03-27T09:59:53.922" v="4" actId="20577"/>
        <pc:sldMkLst>
          <pc:docMk/>
          <pc:sldMk cId="3226885795" sldId="271"/>
        </pc:sldMkLst>
      </pc:sldChg>
      <pc:sldChg chg="modSp mod">
        <pc:chgData name="Rosangela Amato" userId="48d90ac7-8564-4b2d-b475-b917ca92fa90" providerId="ADAL" clId="{2FA1F4B7-7281-4B63-AA3B-7C35FC39A780}" dt="2025-03-27T10:13:15.532" v="251" actId="255"/>
        <pc:sldMkLst>
          <pc:docMk/>
          <pc:sldMk cId="908572029" sldId="272"/>
        </pc:sldMkLst>
      </pc:sldChg>
      <pc:sldChg chg="addSp modSp add mod">
        <pc:chgData name="Rosangela Amato" userId="48d90ac7-8564-4b2d-b475-b917ca92fa90" providerId="ADAL" clId="{2FA1F4B7-7281-4B63-AA3B-7C35FC39A780}" dt="2025-03-27T10:22:56.787" v="1200" actId="20577"/>
        <pc:sldMkLst>
          <pc:docMk/>
          <pc:sldMk cId="2428444722" sldId="27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C7F46A-5984-464F-8F15-24B1A590AA03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EB44D-1B78-487D-9A2A-3FB729EF9C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0869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9CAA-013D-421D-A2A1-AE345E3B00B2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7A9B6-24A9-47FC-8BAF-5C6AB882DD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0048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9CAA-013D-421D-A2A1-AE345E3B00B2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7A9B6-24A9-47FC-8BAF-5C6AB882DD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727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9CAA-013D-421D-A2A1-AE345E3B00B2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7A9B6-24A9-47FC-8BAF-5C6AB882DD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6308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9CAA-013D-421D-A2A1-AE345E3B00B2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7A9B6-24A9-47FC-8BAF-5C6AB882DD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9146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9CAA-013D-421D-A2A1-AE345E3B00B2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7A9B6-24A9-47FC-8BAF-5C6AB882DD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041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9CAA-013D-421D-A2A1-AE345E3B00B2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7A9B6-24A9-47FC-8BAF-5C6AB882DD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8994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9CAA-013D-421D-A2A1-AE345E3B00B2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7A9B6-24A9-47FC-8BAF-5C6AB882DD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1835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9CAA-013D-421D-A2A1-AE345E3B00B2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7A9B6-24A9-47FC-8BAF-5C6AB882DD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8450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9CAA-013D-421D-A2A1-AE345E3B00B2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7A9B6-24A9-47FC-8BAF-5C6AB882DD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972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9CAA-013D-421D-A2A1-AE345E3B00B2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7A9B6-24A9-47FC-8BAF-5C6AB882DD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159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9CAA-013D-421D-A2A1-AE345E3B00B2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7A9B6-24A9-47FC-8BAF-5C6AB882DD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1998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59CAA-013D-421D-A2A1-AE345E3B00B2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7A9B6-24A9-47FC-8BAF-5C6AB882DD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5382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ortale.unipv.it/it/internazionale/progetti-e-finanziamenti-internazionali/blended-intensive-programmes" TargetMode="External"/><Relationship Id="rId5" Type="http://schemas.openxmlformats.org/officeDocument/2006/relationships/hyperlink" Target="https://portale.unipv.it/sites/default/files/2025-03/Bando%20Erasmus%20BIP%20KA131_2024_0.pdf" TargetMode="Externa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erasmusbip@unipv.it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8215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8C094BD3-B788-F421-EFAF-5FBF4DB8B9B5}"/>
              </a:ext>
            </a:extLst>
          </p:cNvPr>
          <p:cNvCxnSpPr/>
          <p:nvPr/>
        </p:nvCxnSpPr>
        <p:spPr>
          <a:xfrm flipH="1">
            <a:off x="9144000" y="6409426"/>
            <a:ext cx="2880000" cy="0"/>
          </a:xfrm>
          <a:prstGeom prst="line">
            <a:avLst/>
          </a:prstGeom>
          <a:ln w="28575">
            <a:solidFill>
              <a:srgbClr val="B228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Immagine che contiene testo, Carattere, logo, Elementi grafici&#10;&#10;Descrizione generata automaticamente">
            <a:extLst>
              <a:ext uri="{FF2B5EF4-FFF2-40B4-BE49-F238E27FC236}">
                <a16:creationId xmlns:a16="http://schemas.microsoft.com/office/drawing/2014/main" id="{88113D39-DB0F-1E40-AAD4-49EE0DA7AA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82" y="6024865"/>
            <a:ext cx="2928913" cy="76912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3170F4-9350-A86F-6378-340C1B7AFAE3}"/>
              </a:ext>
            </a:extLst>
          </p:cNvPr>
          <p:cNvSpPr txBox="1"/>
          <p:nvPr/>
        </p:nvSpPr>
        <p:spPr>
          <a:xfrm>
            <a:off x="6234422" y="1158194"/>
            <a:ext cx="5789578" cy="3173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50" dirty="0">
                <a:latin typeface="Congenial" panose="020F0502020204030204" pitchFamily="2" charset="0"/>
              </a:rPr>
              <a:t>Affinché il BIP sia eleggibile devono figurare </a:t>
            </a:r>
            <a:r>
              <a:rPr lang="it-IT" sz="1250" b="1" dirty="0">
                <a:solidFill>
                  <a:srgbClr val="B2284B"/>
                </a:solidFill>
                <a:latin typeface="Congenial" panose="020F0502020204030204" pitchFamily="2" charset="0"/>
              </a:rPr>
              <a:t>almeno 2 università</a:t>
            </a:r>
            <a:r>
              <a:rPr lang="it-IT" sz="1250" dirty="0">
                <a:latin typeface="Congenial" panose="020F0502020204030204" pitchFamily="2" charset="0"/>
              </a:rPr>
              <a:t> di due paesi </a:t>
            </a:r>
            <a:r>
              <a:rPr lang="it-IT" sz="1250" b="1" dirty="0">
                <a:solidFill>
                  <a:srgbClr val="B2284B"/>
                </a:solidFill>
                <a:latin typeface="Congenial" panose="020F0502020204030204" pitchFamily="2" charset="0"/>
              </a:rPr>
              <a:t>europei </a:t>
            </a:r>
            <a:r>
              <a:rPr lang="it-IT" sz="1250" dirty="0">
                <a:latin typeface="Congenial" panose="020F0502020204030204" pitchFamily="2" charset="0"/>
              </a:rPr>
              <a:t>diversi membri dell’Unione Europea (</a:t>
            </a:r>
            <a:r>
              <a:rPr lang="it-IT" sz="1250" dirty="0" err="1">
                <a:latin typeface="Congenial" panose="020F0502020204030204" pitchFamily="2" charset="0"/>
              </a:rPr>
              <a:t>Programme</a:t>
            </a:r>
            <a:r>
              <a:rPr lang="it-IT" sz="1250" dirty="0">
                <a:latin typeface="Congenial" panose="020F0502020204030204" pitchFamily="2" charset="0"/>
              </a:rPr>
              <a:t> Countries) o partecipanti al Programma Erasmus in qualità di Paesi Terzi Associati al Programma Erasmus+ (</a:t>
            </a:r>
            <a:r>
              <a:rPr lang="it-IT" sz="1250" dirty="0" err="1">
                <a:latin typeface="Congenial" panose="020F0502020204030204" pitchFamily="2" charset="0"/>
              </a:rPr>
              <a:t>Programme</a:t>
            </a:r>
            <a:r>
              <a:rPr lang="it-IT" sz="1250" dirty="0">
                <a:latin typeface="Congenial" panose="020F0502020204030204" pitchFamily="2" charset="0"/>
              </a:rPr>
              <a:t> Countries), che possono ricoprire i seguenti ruoli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50" dirty="0">
                <a:latin typeface="Congenial" panose="020F0502020204030204" pitchFamily="2" charset="0"/>
              </a:rPr>
              <a:t>È possibile includere università extra-EU, ma non verranno conteggiate ai fini dell’eleggibilità del BIP.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50" dirty="0">
                <a:latin typeface="Congenial" panose="020F0502020204030204" pitchFamily="2" charset="0"/>
              </a:rPr>
              <a:t>Al partenariato sarà richiesto di formalizzare un accordo interistituzionale Erasmus.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50" dirty="0">
                <a:latin typeface="Congenial" panose="020F0502020204030204" pitchFamily="2" charset="0"/>
              </a:rPr>
              <a:t>Al partenariato potranno aggiungersi ulteriori partner provenienti da Paesi terzi non associati al Programma, anche denominati Partner Countries, purché la loro partecipazione risulti coerente con gli obiettivi formativi e il valore aggiunto internazionale del BIP.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endParaRPr lang="it-IT" sz="1250" dirty="0">
              <a:latin typeface="Congenial" panose="020F0502020204030204" pitchFamily="2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2791548-58D7-86F5-CF08-1AFAA652E5CA}"/>
              </a:ext>
            </a:extLst>
          </p:cNvPr>
          <p:cNvSpPr txBox="1"/>
          <p:nvPr/>
        </p:nvSpPr>
        <p:spPr>
          <a:xfrm>
            <a:off x="6223769" y="329861"/>
            <a:ext cx="29530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dirty="0">
                <a:solidFill>
                  <a:srgbClr val="B2284B"/>
                </a:solidFill>
                <a:latin typeface="Congenial" panose="02000503040000020004" pitchFamily="2" charset="0"/>
              </a:rPr>
              <a:t>I PARTNER</a:t>
            </a:r>
          </a:p>
        </p:txBody>
      </p:sp>
      <p:pic>
        <p:nvPicPr>
          <p:cNvPr id="2" name="Elemento grafico 1" descr="Badge 5 con riempimento a tinta unita">
            <a:extLst>
              <a:ext uri="{FF2B5EF4-FFF2-40B4-BE49-F238E27FC236}">
                <a16:creationId xmlns:a16="http://schemas.microsoft.com/office/drawing/2014/main" id="{5C80B6F6-B554-45AD-CBA8-7315A5BB59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98202" y="1622209"/>
            <a:ext cx="4154021" cy="4154021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EE58FC96-72ED-FC01-9668-047A66B8A414}"/>
              </a:ext>
            </a:extLst>
          </p:cNvPr>
          <p:cNvSpPr txBox="1"/>
          <p:nvPr/>
        </p:nvSpPr>
        <p:spPr>
          <a:xfrm>
            <a:off x="6165116" y="4110326"/>
            <a:ext cx="536076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dirty="0">
                <a:solidFill>
                  <a:srgbClr val="B2284B"/>
                </a:solidFill>
                <a:latin typeface="Congenial" panose="02000503040000020004" pitchFamily="2" charset="0"/>
              </a:rPr>
              <a:t>MOBILITA’ DOCENTI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9C47DC3E-2844-BC9C-4D23-E7FED2CB2136}"/>
              </a:ext>
            </a:extLst>
          </p:cNvPr>
          <p:cNvSpPr txBox="1"/>
          <p:nvPr/>
        </p:nvSpPr>
        <p:spPr>
          <a:xfrm>
            <a:off x="6175404" y="4936034"/>
            <a:ext cx="5789578" cy="1281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50" dirty="0">
                <a:latin typeface="Congenial" panose="020F0502020204030204" pitchFamily="2" charset="0"/>
              </a:rPr>
              <a:t>I docenti che partecipano al BIP e che terranno delle lezioni in presenza presso </a:t>
            </a:r>
            <a:r>
              <a:rPr lang="it-IT" sz="1250" dirty="0" err="1">
                <a:latin typeface="Congenial" panose="020F0502020204030204" pitchFamily="2" charset="0"/>
              </a:rPr>
              <a:t>UniPV</a:t>
            </a:r>
            <a:r>
              <a:rPr lang="it-IT" sz="1250" dirty="0">
                <a:latin typeface="Congenial" panose="020F0502020204030204" pitchFamily="2" charset="0"/>
              </a:rPr>
              <a:t> possono fare domanda presso il proprio ateneo per una borsa Erasmus (</a:t>
            </a:r>
            <a:r>
              <a:rPr lang="it-IT" sz="1250" b="1" dirty="0">
                <a:solidFill>
                  <a:srgbClr val="B2284B"/>
                </a:solidFill>
                <a:latin typeface="Congenial" panose="020F0502020204030204" pitchFamily="2" charset="0"/>
              </a:rPr>
              <a:t>Staff</a:t>
            </a:r>
            <a:r>
              <a:rPr lang="it-IT" sz="1250" dirty="0">
                <a:latin typeface="Congenial" panose="020F0502020204030204" pitchFamily="2" charset="0"/>
              </a:rPr>
              <a:t> </a:t>
            </a:r>
            <a:r>
              <a:rPr lang="it-IT" sz="1250" b="1" dirty="0" err="1">
                <a:solidFill>
                  <a:srgbClr val="B2284B"/>
                </a:solidFill>
                <a:latin typeface="Congenial" panose="020F0502020204030204" pitchFamily="2" charset="0"/>
              </a:rPr>
              <a:t>Mobility</a:t>
            </a:r>
            <a:r>
              <a:rPr lang="it-IT" sz="1250" b="1" dirty="0">
                <a:solidFill>
                  <a:srgbClr val="B2284B"/>
                </a:solidFill>
                <a:latin typeface="Congenial" panose="020F0502020204030204" pitchFamily="2" charset="0"/>
              </a:rPr>
              <a:t> for </a:t>
            </a:r>
            <a:r>
              <a:rPr lang="it-IT" sz="1250" b="1" dirty="0" err="1">
                <a:solidFill>
                  <a:srgbClr val="B2284B"/>
                </a:solidFill>
                <a:latin typeface="Congenial" panose="020F0502020204030204" pitchFamily="2" charset="0"/>
              </a:rPr>
              <a:t>teaching</a:t>
            </a:r>
            <a:r>
              <a:rPr lang="it-IT" sz="1250" dirty="0">
                <a:latin typeface="Congenial" panose="020F0502020204030204" pitchFamily="2" charset="0"/>
              </a:rPr>
              <a:t>) sul progetto KA131 – nel qual caso bisognerà prevedere </a:t>
            </a:r>
            <a:r>
              <a:rPr lang="it-IT" sz="1250" b="1" dirty="0">
                <a:latin typeface="Congenial" panose="020F0502020204030204" pitchFamily="2" charset="0"/>
              </a:rPr>
              <a:t>almeno 8h di docenza</a:t>
            </a:r>
            <a:r>
              <a:rPr lang="it-IT" sz="1250" dirty="0">
                <a:latin typeface="Congenial" panose="020F0502020204030204" pitchFamily="2" charset="0"/>
              </a:rPr>
              <a:t>. Il docente di riferimento dovrà firmare il </a:t>
            </a:r>
            <a:r>
              <a:rPr lang="it-IT" sz="1250" u="sng" dirty="0" err="1">
                <a:latin typeface="Congenial" panose="020F0502020204030204" pitchFamily="2" charset="0"/>
              </a:rPr>
              <a:t>Moblity</a:t>
            </a:r>
            <a:r>
              <a:rPr lang="it-IT" sz="1250" u="sng" dirty="0">
                <a:latin typeface="Congenial" panose="020F0502020204030204" pitchFamily="2" charset="0"/>
              </a:rPr>
              <a:t> Agreement</a:t>
            </a:r>
            <a:r>
              <a:rPr lang="it-IT" sz="1250" dirty="0">
                <a:latin typeface="Congenial" panose="020F0502020204030204" pitchFamily="2" charset="0"/>
              </a:rPr>
              <a:t> per permettergli di presentare domanda.</a:t>
            </a:r>
          </a:p>
        </p:txBody>
      </p:sp>
    </p:spTree>
    <p:extLst>
      <p:ext uri="{BB962C8B-B14F-4D97-AF65-F5344CB8AC3E}">
        <p14:creationId xmlns:p14="http://schemas.microsoft.com/office/powerpoint/2010/main" val="1088870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8C094BD3-B788-F421-EFAF-5FBF4DB8B9B5}"/>
              </a:ext>
            </a:extLst>
          </p:cNvPr>
          <p:cNvCxnSpPr/>
          <p:nvPr/>
        </p:nvCxnSpPr>
        <p:spPr>
          <a:xfrm flipH="1">
            <a:off x="9144000" y="6409426"/>
            <a:ext cx="2880000" cy="0"/>
          </a:xfrm>
          <a:prstGeom prst="line">
            <a:avLst/>
          </a:prstGeom>
          <a:ln w="28575">
            <a:solidFill>
              <a:srgbClr val="B228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Immagine che contiene testo, Carattere, logo, Elementi grafici&#10;&#10;Descrizione generata automaticamente">
            <a:extLst>
              <a:ext uri="{FF2B5EF4-FFF2-40B4-BE49-F238E27FC236}">
                <a16:creationId xmlns:a16="http://schemas.microsoft.com/office/drawing/2014/main" id="{88113D39-DB0F-1E40-AAD4-49EE0DA7AA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82" y="6024865"/>
            <a:ext cx="2928913" cy="76912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3170F4-9350-A86F-6378-340C1B7AFAE3}"/>
              </a:ext>
            </a:extLst>
          </p:cNvPr>
          <p:cNvSpPr txBox="1"/>
          <p:nvPr/>
        </p:nvSpPr>
        <p:spPr>
          <a:xfrm>
            <a:off x="6234422" y="1158194"/>
            <a:ext cx="5789578" cy="3602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50" b="1" dirty="0">
                <a:solidFill>
                  <a:srgbClr val="B2284B"/>
                </a:solidFill>
                <a:latin typeface="Congenial" panose="020F0502020204030204" pitchFamily="2" charset="0"/>
              </a:rPr>
              <a:t>INTER-INSTITUTIONAL AGREEMENT (IIA)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50" dirty="0">
                <a:latin typeface="Congenial" panose="020F0502020204030204" pitchFamily="2" charset="0"/>
              </a:rPr>
              <a:t>È l’accordo sottoscritto tra l’Università di Pavia e le Università Partner. Si procede alla firma di un accordo multilaterale tra le Università in modalità cartacea. Deve essere firmato prima dell’inizio del BIP.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endParaRPr lang="it-IT" sz="1250" b="1" dirty="0">
              <a:solidFill>
                <a:srgbClr val="B2284B"/>
              </a:solidFill>
              <a:latin typeface="Congenial" panose="020F0502020204030204" pitchFamily="2" charset="0"/>
            </a:endParaRP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50" b="1" dirty="0">
                <a:solidFill>
                  <a:srgbClr val="B2284B"/>
                </a:solidFill>
                <a:latin typeface="Congenial" panose="020F0502020204030204" pitchFamily="2" charset="0"/>
              </a:rPr>
              <a:t>LEARNING AGREEMENT (LA)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50" dirty="0">
                <a:latin typeface="Congenial" panose="020F0502020204030204" pitchFamily="2" charset="0"/>
              </a:rPr>
              <a:t>È l’accordo concordato tra l’Istituto di appartenenza, l’Istituto ospitante e lo studente che partecipa al BIP e l’Università al fine del riconoscimento degli ECTS. 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50" dirty="0">
                <a:latin typeface="Congenial" panose="020F0502020204030204" pitchFamily="2" charset="0"/>
              </a:rPr>
              <a:t>Viene inviato dall’Università partner, contiene i dati dello studente e quelli della home e della </a:t>
            </a:r>
            <a:r>
              <a:rPr lang="it-IT" sz="1250" dirty="0" err="1">
                <a:latin typeface="Congenial" panose="020F0502020204030204" pitchFamily="2" charset="0"/>
              </a:rPr>
              <a:t>host</a:t>
            </a:r>
            <a:r>
              <a:rPr lang="it-IT" sz="1250" dirty="0">
                <a:latin typeface="Congenial" panose="020F0502020204030204" pitchFamily="2" charset="0"/>
              </a:rPr>
              <a:t> institution, il nome del BIP e del docente di riferimento e gli ECTS rilasciati.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50" dirty="0">
                <a:latin typeface="Congenial" panose="020F0502020204030204" pitchFamily="2" charset="0"/>
              </a:rPr>
              <a:t>Viene firmato solo dagli </a:t>
            </a:r>
            <a:r>
              <a:rPr lang="it-IT" sz="1250" b="1" dirty="0">
                <a:solidFill>
                  <a:srgbClr val="B2284B"/>
                </a:solidFill>
                <a:latin typeface="Congenial" panose="020F0502020204030204" pitchFamily="2" charset="0"/>
              </a:rPr>
              <a:t>studenti incoming </a:t>
            </a:r>
            <a:r>
              <a:rPr lang="it-IT" sz="1250" dirty="0">
                <a:latin typeface="Congenial" panose="020F0502020204030204" pitchFamily="2" charset="0"/>
              </a:rPr>
              <a:t>e dal </a:t>
            </a:r>
            <a:r>
              <a:rPr lang="it-IT" sz="1250" b="1" dirty="0">
                <a:solidFill>
                  <a:srgbClr val="B2284B"/>
                </a:solidFill>
                <a:latin typeface="Congenial" panose="020F0502020204030204" pitchFamily="2" charset="0"/>
              </a:rPr>
              <a:t>docente di riferimento </a:t>
            </a:r>
            <a:r>
              <a:rPr lang="it-IT" sz="1250" b="1" dirty="0" err="1">
                <a:solidFill>
                  <a:srgbClr val="B2284B"/>
                </a:solidFill>
                <a:latin typeface="Congenial" panose="020F0502020204030204" pitchFamily="2" charset="0"/>
              </a:rPr>
              <a:t>UniPV</a:t>
            </a:r>
            <a:r>
              <a:rPr lang="it-IT" sz="1250" dirty="0">
                <a:latin typeface="Congenial" panose="020F0502020204030204" pitchFamily="2" charset="0"/>
              </a:rPr>
              <a:t>.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50" dirty="0">
                <a:latin typeface="Congenial" panose="020F0502020204030204" pitchFamily="2" charset="0"/>
              </a:rPr>
              <a:t>Deve essere firmato PRIMA dell’inizio del BIP.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2791548-58D7-86F5-CF08-1AFAA652E5CA}"/>
              </a:ext>
            </a:extLst>
          </p:cNvPr>
          <p:cNvSpPr txBox="1"/>
          <p:nvPr/>
        </p:nvSpPr>
        <p:spPr>
          <a:xfrm>
            <a:off x="6223769" y="329861"/>
            <a:ext cx="36086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dirty="0">
                <a:solidFill>
                  <a:srgbClr val="B2284B"/>
                </a:solidFill>
                <a:latin typeface="Congenial" panose="02000503040000020004" pitchFamily="2" charset="0"/>
              </a:rPr>
              <a:t>GLI ACCORDI</a:t>
            </a:r>
          </a:p>
        </p:txBody>
      </p:sp>
      <p:pic>
        <p:nvPicPr>
          <p:cNvPr id="6" name="Elemento grafico 5" descr="Badge 6 con riempimento a tinta unita">
            <a:extLst>
              <a:ext uri="{FF2B5EF4-FFF2-40B4-BE49-F238E27FC236}">
                <a16:creationId xmlns:a16="http://schemas.microsoft.com/office/drawing/2014/main" id="{E3FAC780-8142-D8E7-0F4C-102AC078CC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97901" y="1622761"/>
            <a:ext cx="4135664" cy="4135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080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8C094BD3-B788-F421-EFAF-5FBF4DB8B9B5}"/>
              </a:ext>
            </a:extLst>
          </p:cNvPr>
          <p:cNvCxnSpPr/>
          <p:nvPr/>
        </p:nvCxnSpPr>
        <p:spPr>
          <a:xfrm flipH="1">
            <a:off x="9144000" y="6409426"/>
            <a:ext cx="2880000" cy="0"/>
          </a:xfrm>
          <a:prstGeom prst="line">
            <a:avLst/>
          </a:prstGeom>
          <a:ln w="28575">
            <a:solidFill>
              <a:srgbClr val="B228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Immagine che contiene testo, Carattere, logo, Elementi grafici&#10;&#10;Descrizione generata automaticamente">
            <a:extLst>
              <a:ext uri="{FF2B5EF4-FFF2-40B4-BE49-F238E27FC236}">
                <a16:creationId xmlns:a16="http://schemas.microsoft.com/office/drawing/2014/main" id="{88113D39-DB0F-1E40-AAD4-49EE0DA7AA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82" y="6024865"/>
            <a:ext cx="2928913" cy="76912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3170F4-9350-A86F-6378-340C1B7AFAE3}"/>
              </a:ext>
            </a:extLst>
          </p:cNvPr>
          <p:cNvSpPr txBox="1"/>
          <p:nvPr/>
        </p:nvSpPr>
        <p:spPr>
          <a:xfrm>
            <a:off x="6234422" y="1158194"/>
            <a:ext cx="5789578" cy="5297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50" dirty="0">
                <a:latin typeface="Congenial" panose="020F0502020204030204" pitchFamily="2" charset="0"/>
              </a:rPr>
              <a:t>Ogni BIP deve rilasciare un minimo di </a:t>
            </a:r>
            <a:r>
              <a:rPr lang="it-IT" sz="1250" b="1" dirty="0">
                <a:solidFill>
                  <a:srgbClr val="B2284B"/>
                </a:solidFill>
                <a:latin typeface="Congenial" panose="020F0502020204030204" pitchFamily="2" charset="0"/>
              </a:rPr>
              <a:t>3 ECTS.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endParaRPr lang="it-IT" sz="1250" b="1" dirty="0">
              <a:solidFill>
                <a:srgbClr val="B2284B"/>
              </a:solidFill>
              <a:latin typeface="Congenial" panose="020F0502020204030204" pitchFamily="2" charset="0"/>
            </a:endParaRP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50" dirty="0">
                <a:latin typeface="Congenial" panose="020F0502020204030204" pitchFamily="2" charset="0"/>
              </a:rPr>
              <a:t>Per gli </a:t>
            </a:r>
            <a:r>
              <a:rPr lang="it-IT" sz="1250" b="1" u="sng" dirty="0">
                <a:solidFill>
                  <a:srgbClr val="B2284B"/>
                </a:solidFill>
                <a:latin typeface="Congenial" panose="020F0502020204030204" pitchFamily="2" charset="0"/>
              </a:rPr>
              <a:t>studenti di </a:t>
            </a:r>
            <a:r>
              <a:rPr lang="it-IT" sz="1250" b="1" u="sng" dirty="0" err="1">
                <a:solidFill>
                  <a:srgbClr val="B2284B"/>
                </a:solidFill>
                <a:latin typeface="Congenial" panose="020F0502020204030204" pitchFamily="2" charset="0"/>
              </a:rPr>
              <a:t>UniPV</a:t>
            </a:r>
            <a:r>
              <a:rPr lang="it-IT" sz="1250" b="1" dirty="0">
                <a:solidFill>
                  <a:srgbClr val="B2284B"/>
                </a:solidFill>
                <a:latin typeface="Congenial" panose="020F0502020204030204" pitchFamily="2" charset="0"/>
              </a:rPr>
              <a:t> </a:t>
            </a:r>
            <a:r>
              <a:rPr lang="it-IT" sz="1250" dirty="0">
                <a:latin typeface="Congenial" panose="020F0502020204030204" pitchFamily="2" charset="0"/>
              </a:rPr>
              <a:t>è possibile prevedere il riconoscimento secondo due modalità, a discrezione del docente di riferimento </a:t>
            </a:r>
            <a:r>
              <a:rPr lang="it-IT" sz="1250" dirty="0" err="1">
                <a:latin typeface="Congenial" panose="020F0502020204030204" pitchFamily="2" charset="0"/>
              </a:rPr>
              <a:t>UniPV</a:t>
            </a:r>
            <a:r>
              <a:rPr lang="it-IT" sz="1250" dirty="0">
                <a:latin typeface="Congenial" panose="020F0502020204030204" pitchFamily="2" charset="0"/>
              </a:rPr>
              <a:t>:</a:t>
            </a:r>
          </a:p>
          <a:p>
            <a:pPr marL="571500" indent="-342900" algn="just">
              <a:lnSpc>
                <a:spcPct val="103000"/>
              </a:lnSpc>
              <a:spcAft>
                <a:spcPts val="550"/>
              </a:spcAft>
              <a:buAutoNum type="arabicPeriod"/>
            </a:pPr>
            <a:r>
              <a:rPr lang="it-IT" sz="1250" dirty="0">
                <a:latin typeface="Congenial" panose="020F0502020204030204" pitchFamily="2" charset="0"/>
              </a:rPr>
              <a:t>Inserire il BIP in </a:t>
            </a:r>
            <a:r>
              <a:rPr lang="it-IT" sz="1250" b="1" dirty="0">
                <a:solidFill>
                  <a:srgbClr val="B2284B"/>
                </a:solidFill>
                <a:latin typeface="Congenial" panose="020F0502020204030204" pitchFamily="2" charset="0"/>
              </a:rPr>
              <a:t>offerta formativa</a:t>
            </a:r>
            <a:r>
              <a:rPr lang="it-IT" sz="1250" dirty="0">
                <a:latin typeface="Congenial" panose="020F0502020204030204" pitchFamily="2" charset="0"/>
              </a:rPr>
              <a:t>;</a:t>
            </a:r>
            <a:endParaRPr lang="it-IT" sz="1250" b="1" dirty="0">
              <a:solidFill>
                <a:srgbClr val="B2284B"/>
              </a:solidFill>
              <a:latin typeface="Congenial" panose="020F0502020204030204" pitchFamily="2" charset="0"/>
            </a:endParaRPr>
          </a:p>
          <a:p>
            <a:pPr marL="571500" indent="-342900" algn="just">
              <a:lnSpc>
                <a:spcPct val="103000"/>
              </a:lnSpc>
              <a:spcAft>
                <a:spcPts val="550"/>
              </a:spcAft>
              <a:buAutoNum type="arabicPeriod"/>
            </a:pPr>
            <a:r>
              <a:rPr lang="it-IT" sz="1250" dirty="0">
                <a:latin typeface="Congenial" panose="020F0502020204030204" pitchFamily="2" charset="0"/>
              </a:rPr>
              <a:t>Riconoscere il BIP come attività extra (crediti sovra-numerari) mediante delibera del Consiglio di Corso usando il seguente codice: </a:t>
            </a:r>
            <a:r>
              <a:rPr lang="it-IT" sz="1250" b="1" dirty="0">
                <a:solidFill>
                  <a:srgbClr val="B2284B"/>
                </a:solidFill>
                <a:latin typeface="Congenial" panose="020F0502020204030204" pitchFamily="2" charset="0"/>
              </a:rPr>
              <a:t>AF 510951 INSEGNAMENTO PROGETTO BIP</a:t>
            </a:r>
            <a:r>
              <a:rPr lang="it-IT" sz="1250" dirty="0">
                <a:latin typeface="Congenial" panose="020F0502020204030204" pitchFamily="2" charset="0"/>
              </a:rPr>
              <a:t>. Nella delibera </a:t>
            </a:r>
            <a:r>
              <a:rPr lang="it-IT" sz="1250" u="sng" dirty="0">
                <a:latin typeface="Congenial" panose="020F0502020204030204" pitchFamily="2" charset="0"/>
              </a:rPr>
              <a:t>specificare il nome del BIP e gli ECTS rilasciati</a:t>
            </a:r>
            <a:r>
              <a:rPr lang="it-IT" sz="1250" dirty="0">
                <a:latin typeface="Congenial" panose="020F0502020204030204" pitchFamily="2" charset="0"/>
              </a:rPr>
              <a:t>.</a:t>
            </a:r>
          </a:p>
          <a:p>
            <a:pPr marL="571500" indent="-342900" algn="just">
              <a:lnSpc>
                <a:spcPct val="103000"/>
              </a:lnSpc>
              <a:spcAft>
                <a:spcPts val="550"/>
              </a:spcAft>
              <a:buAutoNum type="arabicPeriod"/>
            </a:pPr>
            <a:endParaRPr lang="it-IT" sz="1250" dirty="0">
              <a:latin typeface="Congenial" panose="020F0502020204030204" pitchFamily="2" charset="0"/>
            </a:endParaRPr>
          </a:p>
          <a:p>
            <a:pPr marL="228600" algn="just">
              <a:lnSpc>
                <a:spcPct val="103000"/>
              </a:lnSpc>
              <a:spcAft>
                <a:spcPts val="550"/>
              </a:spcAft>
            </a:pPr>
            <a:r>
              <a:rPr lang="it-IT" sz="1250" dirty="0">
                <a:latin typeface="Congenial" panose="020F0502020204030204" pitchFamily="2" charset="0"/>
              </a:rPr>
              <a:t>Al termine delle attività agli </a:t>
            </a:r>
            <a:r>
              <a:rPr lang="it-IT" sz="1250" b="1" u="sng" dirty="0">
                <a:solidFill>
                  <a:srgbClr val="B2284B"/>
                </a:solidFill>
                <a:latin typeface="Congenial" panose="020F0502020204030204" pitchFamily="2" charset="0"/>
              </a:rPr>
              <a:t>studenti provenienti dalle Università Partner</a:t>
            </a:r>
            <a:r>
              <a:rPr lang="it-IT" sz="1250" dirty="0">
                <a:latin typeface="Congenial" panose="020F0502020204030204" pitchFamily="2" charset="0"/>
              </a:rPr>
              <a:t>, verrà rilasciato un </a:t>
            </a:r>
            <a:r>
              <a:rPr lang="it-IT" sz="1250" b="1" dirty="0" err="1">
                <a:solidFill>
                  <a:srgbClr val="B2284B"/>
                </a:solidFill>
                <a:latin typeface="Congenial" panose="020F0502020204030204" pitchFamily="2" charset="0"/>
              </a:rPr>
              <a:t>Transcript</a:t>
            </a:r>
            <a:r>
              <a:rPr lang="it-IT" sz="1250" b="1" dirty="0">
                <a:solidFill>
                  <a:srgbClr val="B2284B"/>
                </a:solidFill>
                <a:latin typeface="Congenial" panose="020F0502020204030204" pitchFamily="2" charset="0"/>
              </a:rPr>
              <a:t> of Record </a:t>
            </a:r>
            <a:r>
              <a:rPr lang="it-IT" sz="1250" dirty="0">
                <a:latin typeface="Congenial" panose="020F0502020204030204" pitchFamily="2" charset="0"/>
              </a:rPr>
              <a:t>(</a:t>
            </a:r>
            <a:r>
              <a:rPr lang="it-IT" sz="1250" dirty="0" err="1">
                <a:latin typeface="Congenial" panose="020F0502020204030204" pitchFamily="2" charset="0"/>
              </a:rPr>
              <a:t>ToR</a:t>
            </a:r>
            <a:r>
              <a:rPr lang="it-IT" sz="1250" dirty="0">
                <a:latin typeface="Congenial" panose="020F0502020204030204" pitchFamily="2" charset="0"/>
              </a:rPr>
              <a:t>) e un </a:t>
            </a:r>
            <a:r>
              <a:rPr lang="it-IT" sz="1250" b="1" dirty="0">
                <a:solidFill>
                  <a:srgbClr val="B2284B"/>
                </a:solidFill>
                <a:latin typeface="Congenial" panose="020F0502020204030204" pitchFamily="2" charset="0"/>
              </a:rPr>
              <a:t>Attestato di Partecipazione</a:t>
            </a:r>
            <a:r>
              <a:rPr lang="it-IT" sz="1250" dirty="0">
                <a:latin typeface="Congenial" panose="020F0502020204030204" pitchFamily="2" charset="0"/>
              </a:rPr>
              <a:t>.</a:t>
            </a:r>
          </a:p>
          <a:p>
            <a:pPr marL="228600" algn="just">
              <a:lnSpc>
                <a:spcPct val="103000"/>
              </a:lnSpc>
              <a:spcAft>
                <a:spcPts val="550"/>
              </a:spcAft>
            </a:pPr>
            <a:endParaRPr lang="it-IT" sz="1250" dirty="0">
              <a:latin typeface="Congenial" panose="020F0502020204030204" pitchFamily="2" charset="0"/>
            </a:endParaRPr>
          </a:p>
          <a:p>
            <a:pPr marL="228600" algn="just">
              <a:lnSpc>
                <a:spcPct val="103000"/>
              </a:lnSpc>
              <a:spcAft>
                <a:spcPts val="550"/>
              </a:spcAft>
            </a:pPr>
            <a:r>
              <a:rPr lang="it-IT" sz="1250" b="1" dirty="0">
                <a:latin typeface="Congenial" panose="020F0502020204030204" pitchFamily="2" charset="0"/>
              </a:rPr>
              <a:t>IMPORTANTE:</a:t>
            </a:r>
            <a:r>
              <a:rPr lang="it-IT" sz="1250" dirty="0">
                <a:latin typeface="Congenial" panose="020F0502020204030204" pitchFamily="2" charset="0"/>
              </a:rPr>
              <a:t> è necessario informare la segreteria del dipartimento dell’organizzazione del BIP e della successiva verbalizzazione per gli studenti UNIPV.</a:t>
            </a:r>
          </a:p>
          <a:p>
            <a:pPr marL="228600" algn="just">
              <a:lnSpc>
                <a:spcPct val="103000"/>
              </a:lnSpc>
              <a:spcAft>
                <a:spcPts val="550"/>
              </a:spcAft>
            </a:pPr>
            <a:endParaRPr lang="it-IT" sz="1250" dirty="0">
              <a:latin typeface="Congenial" panose="020F0502020204030204" pitchFamily="2" charset="0"/>
            </a:endParaRPr>
          </a:p>
          <a:p>
            <a:pPr marL="228600" algn="just">
              <a:lnSpc>
                <a:spcPct val="103000"/>
              </a:lnSpc>
              <a:spcAft>
                <a:spcPts val="550"/>
              </a:spcAft>
            </a:pPr>
            <a:r>
              <a:rPr lang="it-IT" sz="1250" dirty="0">
                <a:latin typeface="Congenial" panose="020F0502020204030204" pitchFamily="2" charset="0"/>
              </a:rPr>
              <a:t>Per gli </a:t>
            </a:r>
            <a:r>
              <a:rPr lang="it-IT" sz="1250" b="1" u="sng" dirty="0">
                <a:solidFill>
                  <a:srgbClr val="B2284B"/>
                </a:solidFill>
                <a:latin typeface="Congenial" panose="020F0502020204030204" pitchFamily="2" charset="0"/>
              </a:rPr>
              <a:t>studenti degli atenei partner, </a:t>
            </a:r>
            <a:r>
              <a:rPr lang="it-IT" sz="1250" dirty="0">
                <a:latin typeface="Congenial" panose="020F0502020204030204" pitchFamily="2" charset="0"/>
              </a:rPr>
              <a:t>l’ufficio Relazioni Internazionali rilascerà un </a:t>
            </a:r>
            <a:r>
              <a:rPr lang="it-IT" sz="1250" dirty="0" err="1">
                <a:latin typeface="Congenial" panose="020F0502020204030204" pitchFamily="2" charset="0"/>
              </a:rPr>
              <a:t>Transript</a:t>
            </a:r>
            <a:r>
              <a:rPr lang="it-IT" sz="1250" dirty="0">
                <a:latin typeface="Congenial" panose="020F0502020204030204" pitchFamily="2" charset="0"/>
              </a:rPr>
              <a:t> of Records che invierà alle rispettive università partner.</a:t>
            </a:r>
          </a:p>
          <a:p>
            <a:pPr marL="228600" algn="just">
              <a:lnSpc>
                <a:spcPct val="103000"/>
              </a:lnSpc>
              <a:spcAft>
                <a:spcPts val="550"/>
              </a:spcAft>
            </a:pPr>
            <a:endParaRPr lang="it-IT" sz="1250" dirty="0">
              <a:latin typeface="Congenial" panose="020F0502020204030204" pitchFamily="2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2791548-58D7-86F5-CF08-1AFAA652E5CA}"/>
              </a:ext>
            </a:extLst>
          </p:cNvPr>
          <p:cNvSpPr txBox="1"/>
          <p:nvPr/>
        </p:nvSpPr>
        <p:spPr>
          <a:xfrm>
            <a:off x="6223769" y="329861"/>
            <a:ext cx="14927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dirty="0">
                <a:solidFill>
                  <a:srgbClr val="B2284B"/>
                </a:solidFill>
                <a:latin typeface="Congenial" panose="02000503040000020004" pitchFamily="2" charset="0"/>
              </a:rPr>
              <a:t>ECTS</a:t>
            </a:r>
          </a:p>
        </p:txBody>
      </p:sp>
      <p:pic>
        <p:nvPicPr>
          <p:cNvPr id="9" name="Elemento grafico 8" descr="Badge 7 con riempimento a tinta unita">
            <a:extLst>
              <a:ext uri="{FF2B5EF4-FFF2-40B4-BE49-F238E27FC236}">
                <a16:creationId xmlns:a16="http://schemas.microsoft.com/office/drawing/2014/main" id="{97F492C9-09E8-D6AE-71FC-0FB6846BC7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94108" y="1616231"/>
            <a:ext cx="4154021" cy="4154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273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8C094BD3-B788-F421-EFAF-5FBF4DB8B9B5}"/>
              </a:ext>
            </a:extLst>
          </p:cNvPr>
          <p:cNvCxnSpPr/>
          <p:nvPr/>
        </p:nvCxnSpPr>
        <p:spPr>
          <a:xfrm flipH="1">
            <a:off x="9144000" y="6409426"/>
            <a:ext cx="2880000" cy="0"/>
          </a:xfrm>
          <a:prstGeom prst="line">
            <a:avLst/>
          </a:prstGeom>
          <a:ln w="28575">
            <a:solidFill>
              <a:srgbClr val="B228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Immagine che contiene testo, Carattere, logo, Elementi grafici&#10;&#10;Descrizione generata automaticamente">
            <a:extLst>
              <a:ext uri="{FF2B5EF4-FFF2-40B4-BE49-F238E27FC236}">
                <a16:creationId xmlns:a16="http://schemas.microsoft.com/office/drawing/2014/main" id="{88113D39-DB0F-1E40-AAD4-49EE0DA7AA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82" y="6024865"/>
            <a:ext cx="2928913" cy="76912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3170F4-9350-A86F-6378-340C1B7AFAE3}"/>
              </a:ext>
            </a:extLst>
          </p:cNvPr>
          <p:cNvSpPr txBox="1"/>
          <p:nvPr/>
        </p:nvSpPr>
        <p:spPr>
          <a:xfrm>
            <a:off x="6234422" y="1158194"/>
            <a:ext cx="5789578" cy="1159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50" dirty="0">
                <a:latin typeface="Congenial" panose="020F0502020204030204" pitchFamily="2" charset="0"/>
              </a:rPr>
              <a:t>La mobilità fisica dei discenti deve durare un </a:t>
            </a:r>
            <a:r>
              <a:rPr lang="it-IT" sz="1250" b="1" dirty="0">
                <a:solidFill>
                  <a:srgbClr val="B2284B"/>
                </a:solidFill>
                <a:latin typeface="Congenial" panose="020F0502020204030204" pitchFamily="2" charset="0"/>
              </a:rPr>
              <a:t>minimo 5 giorni </a:t>
            </a:r>
            <a:r>
              <a:rPr lang="it-IT" sz="1250" dirty="0">
                <a:latin typeface="Congenial" panose="020F0502020204030204" pitchFamily="2" charset="0"/>
              </a:rPr>
              <a:t>e massimo 30 giorni (escluso il viaggio) e viene finanziata dall’Università di Provenienza dello studente.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50" dirty="0">
                <a:latin typeface="Congenial" panose="020F0502020204030204" pitchFamily="2" charset="0"/>
              </a:rPr>
              <a:t>Può essere effettuata presso l’Università di Pavia o altra città italiana, ma deve essere continuativa. È possibile prevedere piccole gite fuori città.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2791548-58D7-86F5-CF08-1AFAA652E5CA}"/>
              </a:ext>
            </a:extLst>
          </p:cNvPr>
          <p:cNvSpPr txBox="1"/>
          <p:nvPr/>
        </p:nvSpPr>
        <p:spPr>
          <a:xfrm>
            <a:off x="6223769" y="329861"/>
            <a:ext cx="468750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dirty="0">
                <a:solidFill>
                  <a:srgbClr val="B2284B"/>
                </a:solidFill>
                <a:latin typeface="Congenial" panose="02000503040000020004" pitchFamily="2" charset="0"/>
              </a:rPr>
              <a:t>MOBILITA’ FISICA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51D6E1F8-7A67-D160-0FB2-107DBD42A5A6}"/>
              </a:ext>
            </a:extLst>
          </p:cNvPr>
          <p:cNvSpPr txBox="1"/>
          <p:nvPr/>
        </p:nvSpPr>
        <p:spPr>
          <a:xfrm>
            <a:off x="6245075" y="3205352"/>
            <a:ext cx="5789578" cy="1236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50" dirty="0">
                <a:latin typeface="Congenial" panose="020F0502020204030204" pitchFamily="2" charset="0"/>
              </a:rPr>
              <a:t>La mobilità virtuale può essere effettuata prima o dopo la mobilità fisica, o sia prima che dopo.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50" dirty="0">
                <a:latin typeface="Congenial" panose="020F0502020204030204" pitchFamily="2" charset="0"/>
              </a:rPr>
              <a:t>Non ha limiti di ore, può essere organizzata secondo le esigenze e gli ECTS previsti.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50" dirty="0">
                <a:latin typeface="Congenial" panose="020F0502020204030204" pitchFamily="2" charset="0"/>
              </a:rPr>
              <a:t>Deve essere parte integrante del BIP la cui frequenza è obbligatoria.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D9DF814-18D2-D0C0-8C64-78532FC8C668}"/>
              </a:ext>
            </a:extLst>
          </p:cNvPr>
          <p:cNvSpPr txBox="1"/>
          <p:nvPr/>
        </p:nvSpPr>
        <p:spPr>
          <a:xfrm>
            <a:off x="6234422" y="2377019"/>
            <a:ext cx="557075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dirty="0">
                <a:solidFill>
                  <a:srgbClr val="B2284B"/>
                </a:solidFill>
                <a:latin typeface="Congenial" panose="02000503040000020004" pitchFamily="2" charset="0"/>
              </a:rPr>
              <a:t>MOBILITA’ VIRTUALE</a:t>
            </a:r>
          </a:p>
        </p:txBody>
      </p:sp>
      <p:pic>
        <p:nvPicPr>
          <p:cNvPr id="7" name="Elemento grafico 6" descr="Badge 8 con riempimento a tinta unita">
            <a:extLst>
              <a:ext uri="{FF2B5EF4-FFF2-40B4-BE49-F238E27FC236}">
                <a16:creationId xmlns:a16="http://schemas.microsoft.com/office/drawing/2014/main" id="{711B9B54-A08D-FC09-19E8-75010FB1D8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9972" y="1589335"/>
            <a:ext cx="4172946" cy="4172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8922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8C094BD3-B788-F421-EFAF-5FBF4DB8B9B5}"/>
              </a:ext>
            </a:extLst>
          </p:cNvPr>
          <p:cNvCxnSpPr/>
          <p:nvPr/>
        </p:nvCxnSpPr>
        <p:spPr>
          <a:xfrm flipH="1">
            <a:off x="9144000" y="6409426"/>
            <a:ext cx="2880000" cy="0"/>
          </a:xfrm>
          <a:prstGeom prst="line">
            <a:avLst/>
          </a:prstGeom>
          <a:ln w="28575">
            <a:solidFill>
              <a:srgbClr val="B228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Immagine che contiene testo, Carattere, logo, Elementi grafici&#10;&#10;Descrizione generata automaticamente">
            <a:extLst>
              <a:ext uri="{FF2B5EF4-FFF2-40B4-BE49-F238E27FC236}">
                <a16:creationId xmlns:a16="http://schemas.microsoft.com/office/drawing/2014/main" id="{88113D39-DB0F-1E40-AAD4-49EE0DA7AA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82" y="6024865"/>
            <a:ext cx="2928913" cy="76912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3170F4-9350-A86F-6378-340C1B7AFAE3}"/>
              </a:ext>
            </a:extLst>
          </p:cNvPr>
          <p:cNvSpPr txBox="1"/>
          <p:nvPr/>
        </p:nvSpPr>
        <p:spPr>
          <a:xfrm>
            <a:off x="6234422" y="1158194"/>
            <a:ext cx="5789578" cy="3859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400" b="1" dirty="0">
                <a:solidFill>
                  <a:srgbClr val="B2284B"/>
                </a:solidFill>
                <a:latin typeface="Congenial" panose="020F0502020204030204" pitchFamily="2" charset="0"/>
              </a:rPr>
              <a:t>UFFICIO RELAZIONI INTERNAZIONALI UNIPV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00" dirty="0">
                <a:latin typeface="Congenial" panose="020F0502020204030204" pitchFamily="2" charset="0"/>
              </a:rPr>
              <a:t>- Riunione di allineamento iniziale con gli Uffici Relazioni Internazionali Partner e docenti organizzatori;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00" dirty="0">
                <a:latin typeface="Congenial" panose="020F0502020204030204" pitchFamily="2" charset="0"/>
              </a:rPr>
              <a:t>- Richiesta erogazione contributo organizzativo (l’erogazione è in capo al PAC);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00" dirty="0">
                <a:latin typeface="Congenial" panose="020F0502020204030204" pitchFamily="2" charset="0"/>
              </a:rPr>
              <a:t>- Firma IIA;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00" dirty="0">
                <a:latin typeface="Congenial" panose="020F0502020204030204" pitchFamily="2" charset="0"/>
              </a:rPr>
              <a:t>- Comunicazione </a:t>
            </a:r>
            <a:r>
              <a:rPr lang="it-IT" sz="1200" b="1" dirty="0">
                <a:solidFill>
                  <a:srgbClr val="B2284B"/>
                </a:solidFill>
                <a:latin typeface="Congenial" panose="020F0502020204030204" pitchFamily="2" charset="0"/>
              </a:rPr>
              <a:t>BIP Code </a:t>
            </a:r>
            <a:r>
              <a:rPr lang="it-IT" sz="1200" dirty="0">
                <a:latin typeface="Congenial" panose="020F0502020204030204" pitchFamily="2" charset="0"/>
              </a:rPr>
              <a:t>ai partner per rendicontazione studenti (è fondamentale che gli Uffici Relazioni Internazionali Partner inseriscano sul </a:t>
            </a:r>
            <a:r>
              <a:rPr lang="it-IT" sz="1200" dirty="0" err="1">
                <a:latin typeface="Congenial" panose="020F0502020204030204" pitchFamily="2" charset="0"/>
              </a:rPr>
              <a:t>Beneficiary</a:t>
            </a:r>
            <a:r>
              <a:rPr lang="it-IT" sz="1200" dirty="0">
                <a:latin typeface="Congenial" panose="020F0502020204030204" pitchFamily="2" charset="0"/>
              </a:rPr>
              <a:t> Module i nomi dei loro studenti che partecipano al BIP. </a:t>
            </a:r>
            <a:r>
              <a:rPr lang="it-IT" sz="1200" b="1" dirty="0">
                <a:latin typeface="Congenial" panose="020F0502020204030204" pitchFamily="2" charset="0"/>
              </a:rPr>
              <a:t>La mancanza di questo passaggio comporta la restituzione del contributo organizzativo da parte del docente di riferimento </a:t>
            </a:r>
            <a:r>
              <a:rPr lang="it-IT" sz="1200" b="1" dirty="0" err="1">
                <a:latin typeface="Congenial" panose="020F0502020204030204" pitchFamily="2" charset="0"/>
              </a:rPr>
              <a:t>UniPV</a:t>
            </a:r>
            <a:r>
              <a:rPr lang="it-IT" sz="1200" dirty="0">
                <a:latin typeface="Congenial" panose="020F0502020204030204" pitchFamily="2" charset="0"/>
              </a:rPr>
              <a:t>);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00" dirty="0">
                <a:latin typeface="Congenial" panose="020F0502020204030204" pitchFamily="2" charset="0"/>
              </a:rPr>
              <a:t>- Fornire loghi da usare per la pubblicizzazione del BIP;</a:t>
            </a:r>
          </a:p>
          <a:p>
            <a:pPr marL="400050" indent="-171450" algn="just">
              <a:lnSpc>
                <a:spcPct val="103000"/>
              </a:lnSpc>
              <a:spcAft>
                <a:spcPts val="550"/>
              </a:spcAft>
              <a:buFontTx/>
              <a:buChar char="-"/>
            </a:pPr>
            <a:r>
              <a:rPr lang="it-IT" sz="1200" dirty="0">
                <a:latin typeface="Congenial" panose="020F0502020204030204" pitchFamily="2" charset="0"/>
              </a:rPr>
              <a:t>Creazione pagina web del BIP;</a:t>
            </a:r>
          </a:p>
          <a:p>
            <a:pPr marL="400050" indent="-171450" algn="just">
              <a:lnSpc>
                <a:spcPct val="103000"/>
              </a:lnSpc>
              <a:spcAft>
                <a:spcPts val="550"/>
              </a:spcAft>
              <a:buFontTx/>
              <a:buChar char="-"/>
            </a:pPr>
            <a:r>
              <a:rPr lang="it-IT" sz="1200" dirty="0">
                <a:latin typeface="Congenial" panose="020F0502020204030204" pitchFamily="2" charset="0"/>
              </a:rPr>
              <a:t>Immatricolazione studenti stranieri;</a:t>
            </a:r>
          </a:p>
          <a:p>
            <a:pPr marL="400050" indent="-171450" algn="just">
              <a:lnSpc>
                <a:spcPct val="103000"/>
              </a:lnSpc>
              <a:spcAft>
                <a:spcPts val="550"/>
              </a:spcAft>
              <a:buFontTx/>
              <a:buChar char="-"/>
            </a:pPr>
            <a:r>
              <a:rPr lang="it-IT" sz="1200" dirty="0">
                <a:latin typeface="Congenial" panose="020F0502020204030204" pitchFamily="2" charset="0"/>
              </a:rPr>
              <a:t>Rilascio </a:t>
            </a:r>
            <a:r>
              <a:rPr lang="it-IT" sz="1200" dirty="0" err="1">
                <a:latin typeface="Congenial" panose="020F0502020204030204" pitchFamily="2" charset="0"/>
              </a:rPr>
              <a:t>Transcript</a:t>
            </a:r>
            <a:r>
              <a:rPr lang="it-IT" sz="1200" dirty="0">
                <a:latin typeface="Congenial" panose="020F0502020204030204" pitchFamily="2" charset="0"/>
              </a:rPr>
              <a:t> of Records (</a:t>
            </a:r>
            <a:r>
              <a:rPr lang="it-IT" sz="1200" dirty="0" err="1">
                <a:latin typeface="Congenial" panose="020F0502020204030204" pitchFamily="2" charset="0"/>
              </a:rPr>
              <a:t>ToR</a:t>
            </a:r>
            <a:r>
              <a:rPr lang="it-IT" sz="1200" dirty="0">
                <a:latin typeface="Congenial" panose="020F0502020204030204" pitchFamily="2" charset="0"/>
              </a:rPr>
              <a:t>);</a:t>
            </a:r>
          </a:p>
          <a:p>
            <a:pPr marL="400050" indent="-171450" algn="just">
              <a:lnSpc>
                <a:spcPct val="103000"/>
              </a:lnSpc>
              <a:spcAft>
                <a:spcPts val="550"/>
              </a:spcAft>
              <a:buFontTx/>
              <a:buChar char="-"/>
            </a:pPr>
            <a:r>
              <a:rPr lang="it-IT" sz="1200" dirty="0">
                <a:latin typeface="Congenial" panose="020F0502020204030204" pitchFamily="2" charset="0"/>
              </a:rPr>
              <a:t>Rilascio Open Badge in collaborazione con l’ufficio preposto.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2791548-58D7-86F5-CF08-1AFAA652E5CA}"/>
              </a:ext>
            </a:extLst>
          </p:cNvPr>
          <p:cNvSpPr txBox="1"/>
          <p:nvPr/>
        </p:nvSpPr>
        <p:spPr>
          <a:xfrm>
            <a:off x="6223769" y="329861"/>
            <a:ext cx="24048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dirty="0">
                <a:solidFill>
                  <a:srgbClr val="B2284B"/>
                </a:solidFill>
                <a:latin typeface="Congenial" panose="02000503040000020004" pitchFamily="2" charset="0"/>
              </a:rPr>
              <a:t>COMPITI</a:t>
            </a:r>
          </a:p>
        </p:txBody>
      </p:sp>
      <p:pic>
        <p:nvPicPr>
          <p:cNvPr id="9" name="Elemento grafico 8" descr="Badge 9 con riempimento a tinta unita">
            <a:extLst>
              <a:ext uri="{FF2B5EF4-FFF2-40B4-BE49-F238E27FC236}">
                <a16:creationId xmlns:a16="http://schemas.microsoft.com/office/drawing/2014/main" id="{B14F7987-41AA-3CA9-8EDE-9DF2B2BFAC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9677" y="1589336"/>
            <a:ext cx="4172945" cy="4172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7318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8C094BD3-B788-F421-EFAF-5FBF4DB8B9B5}"/>
              </a:ext>
            </a:extLst>
          </p:cNvPr>
          <p:cNvCxnSpPr/>
          <p:nvPr/>
        </p:nvCxnSpPr>
        <p:spPr>
          <a:xfrm flipH="1">
            <a:off x="9144000" y="6409426"/>
            <a:ext cx="2880000" cy="0"/>
          </a:xfrm>
          <a:prstGeom prst="line">
            <a:avLst/>
          </a:prstGeom>
          <a:ln w="28575">
            <a:solidFill>
              <a:srgbClr val="B228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Immagine che contiene testo, Carattere, logo, Elementi grafici&#10;&#10;Descrizione generata automaticamente">
            <a:extLst>
              <a:ext uri="{FF2B5EF4-FFF2-40B4-BE49-F238E27FC236}">
                <a16:creationId xmlns:a16="http://schemas.microsoft.com/office/drawing/2014/main" id="{88113D39-DB0F-1E40-AAD4-49EE0DA7AA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82" y="6024865"/>
            <a:ext cx="2928913" cy="76912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3170F4-9350-A86F-6378-340C1B7AFAE3}"/>
              </a:ext>
            </a:extLst>
          </p:cNvPr>
          <p:cNvSpPr txBox="1"/>
          <p:nvPr/>
        </p:nvSpPr>
        <p:spPr>
          <a:xfrm>
            <a:off x="6234422" y="1158194"/>
            <a:ext cx="5789578" cy="4341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400" b="1" dirty="0">
                <a:solidFill>
                  <a:srgbClr val="B2284B"/>
                </a:solidFill>
                <a:latin typeface="Congenial" panose="020F0502020204030204" pitchFamily="2" charset="0"/>
              </a:rPr>
              <a:t>DOCENTE DI RIFERIMENTO UNIPV</a:t>
            </a:r>
          </a:p>
          <a:p>
            <a:pPr marL="400050" indent="-171450" algn="just">
              <a:lnSpc>
                <a:spcPct val="103000"/>
              </a:lnSpc>
              <a:spcAft>
                <a:spcPts val="550"/>
              </a:spcAft>
              <a:buFontTx/>
              <a:buChar char="-"/>
            </a:pPr>
            <a:r>
              <a:rPr lang="it-IT" sz="1200" dirty="0">
                <a:latin typeface="Congenial" panose="020F0502020204030204" pitchFamily="2" charset="0"/>
              </a:rPr>
              <a:t>Informare dipartimento e delegato Erasmus della realizzazione del BIP;</a:t>
            </a:r>
          </a:p>
          <a:p>
            <a:pPr marL="400050" indent="-171450" algn="just">
              <a:lnSpc>
                <a:spcPct val="103000"/>
              </a:lnSpc>
              <a:spcAft>
                <a:spcPts val="550"/>
              </a:spcAft>
              <a:buFontTx/>
              <a:buChar char="-"/>
            </a:pPr>
            <a:r>
              <a:rPr lang="it-IT" sz="1200" dirty="0">
                <a:latin typeface="Congenial" panose="020F0502020204030204" pitchFamily="2" charset="0"/>
              </a:rPr>
              <a:t>Informare la segreteria della realizzazione del BIP e della successiva verbalizzazione per gli studenti </a:t>
            </a:r>
            <a:r>
              <a:rPr lang="it-IT" sz="1200" dirty="0" err="1">
                <a:latin typeface="Congenial" panose="020F0502020204030204" pitchFamily="2" charset="0"/>
              </a:rPr>
              <a:t>UniPV</a:t>
            </a:r>
            <a:r>
              <a:rPr lang="it-IT" sz="1200" dirty="0">
                <a:latin typeface="Congenial" panose="020F0502020204030204" pitchFamily="2" charset="0"/>
              </a:rPr>
              <a:t>;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00" dirty="0">
                <a:latin typeface="Congenial" panose="020F0502020204030204" pitchFamily="2" charset="0"/>
              </a:rPr>
              <a:t>- Promozione del BIP;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00" dirty="0">
                <a:latin typeface="Congenial" panose="020F0502020204030204" pitchFamily="2" charset="0"/>
              </a:rPr>
              <a:t>- Selezione studenti </a:t>
            </a:r>
            <a:r>
              <a:rPr lang="it-IT" sz="1200" dirty="0" err="1">
                <a:latin typeface="Congenial" panose="020F0502020204030204" pitchFamily="2" charset="0"/>
              </a:rPr>
              <a:t>UniPV</a:t>
            </a:r>
            <a:r>
              <a:rPr lang="it-IT" sz="1200" dirty="0">
                <a:latin typeface="Congenial" panose="020F0502020204030204" pitchFamily="2" charset="0"/>
              </a:rPr>
              <a:t>;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00" dirty="0">
                <a:latin typeface="Congenial" panose="020F0502020204030204" pitchFamily="2" charset="0"/>
              </a:rPr>
              <a:t>- Contenuti pagina web del BIP;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00" dirty="0">
                <a:latin typeface="Congenial" panose="020F0502020204030204" pitchFamily="2" charset="0"/>
              </a:rPr>
              <a:t>- Contatti con i docenti delle Università Partner;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00" dirty="0">
                <a:latin typeface="Congenial" panose="020F0502020204030204" pitchFamily="2" charset="0"/>
              </a:rPr>
              <a:t>- Organizzazione accademica e logistica del BIP (prenotazione aule, catering, ecc.);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00" dirty="0">
                <a:latin typeface="Congenial" panose="020F0502020204030204" pitchFamily="2" charset="0"/>
              </a:rPr>
              <a:t>- Rilascio Certificato di Partecipazione;</a:t>
            </a:r>
          </a:p>
          <a:p>
            <a:pPr marL="400050" indent="-171450" algn="just">
              <a:lnSpc>
                <a:spcPct val="103000"/>
              </a:lnSpc>
              <a:spcAft>
                <a:spcPts val="550"/>
              </a:spcAft>
              <a:buFontTx/>
              <a:buChar char="-"/>
            </a:pPr>
            <a:r>
              <a:rPr lang="it-IT" sz="1200" dirty="0">
                <a:latin typeface="Congenial" panose="020F0502020204030204" pitchFamily="2" charset="0"/>
              </a:rPr>
              <a:t>Riconoscimento ECTS per studenti </a:t>
            </a:r>
            <a:r>
              <a:rPr lang="it-IT" sz="1200" dirty="0" err="1">
                <a:latin typeface="Congenial" panose="020F0502020204030204" pitchFamily="2" charset="0"/>
              </a:rPr>
              <a:t>UniPV</a:t>
            </a:r>
            <a:r>
              <a:rPr lang="it-IT" sz="1200" dirty="0">
                <a:latin typeface="Congenial" panose="020F0502020204030204" pitchFamily="2" charset="0"/>
              </a:rPr>
              <a:t>;</a:t>
            </a:r>
          </a:p>
          <a:p>
            <a:pPr marL="400050" indent="-171450" algn="just">
              <a:lnSpc>
                <a:spcPct val="103000"/>
              </a:lnSpc>
              <a:spcAft>
                <a:spcPts val="550"/>
              </a:spcAft>
              <a:buFontTx/>
              <a:buChar char="-"/>
            </a:pPr>
            <a:r>
              <a:rPr lang="it-IT" sz="1200" dirty="0">
                <a:latin typeface="Congenial" panose="020F0502020204030204" pitchFamily="2" charset="0"/>
              </a:rPr>
              <a:t>Report Presenze studenti;</a:t>
            </a:r>
          </a:p>
          <a:p>
            <a:pPr marL="400050" indent="-171450" algn="just">
              <a:lnSpc>
                <a:spcPct val="103000"/>
              </a:lnSpc>
              <a:spcAft>
                <a:spcPts val="550"/>
              </a:spcAft>
              <a:buFontTx/>
              <a:buChar char="-"/>
            </a:pPr>
            <a:r>
              <a:rPr lang="it-IT" sz="1200" dirty="0">
                <a:latin typeface="Congenial" panose="020F0502020204030204" pitchFamily="2" charset="0"/>
              </a:rPr>
              <a:t>Firma Learning Agreements studenti e </a:t>
            </a:r>
            <a:r>
              <a:rPr lang="it-IT" sz="1200" dirty="0" err="1">
                <a:latin typeface="Congenial" panose="020F0502020204030204" pitchFamily="2" charset="0"/>
              </a:rPr>
              <a:t>Mobility</a:t>
            </a:r>
            <a:r>
              <a:rPr lang="it-IT" sz="1200" dirty="0">
                <a:latin typeface="Congenial" panose="020F0502020204030204" pitchFamily="2" charset="0"/>
              </a:rPr>
              <a:t> Agreements docenti/PTA stranieri;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00" dirty="0">
                <a:latin typeface="Congenial" panose="020F0502020204030204" pitchFamily="2" charset="0"/>
              </a:rPr>
              <a:t>- Predisposizione documentazione per Open </a:t>
            </a:r>
            <a:r>
              <a:rPr lang="it-IT" sz="1200">
                <a:latin typeface="Congenial" panose="020F0502020204030204" pitchFamily="2" charset="0"/>
              </a:rPr>
              <a:t>Badge.</a:t>
            </a:r>
            <a:endParaRPr lang="it-IT" sz="1200" dirty="0">
              <a:latin typeface="Congenial" panose="020F0502020204030204" pitchFamily="2" charset="0"/>
            </a:endParaRPr>
          </a:p>
          <a:p>
            <a:pPr marL="400050" indent="-171450" algn="just">
              <a:lnSpc>
                <a:spcPct val="103000"/>
              </a:lnSpc>
              <a:spcAft>
                <a:spcPts val="550"/>
              </a:spcAft>
              <a:buFontTx/>
              <a:buChar char="-"/>
            </a:pPr>
            <a:endParaRPr lang="it-IT" sz="1100" dirty="0">
              <a:latin typeface="Congenial" panose="020F0502020204030204" pitchFamily="2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2791548-58D7-86F5-CF08-1AFAA652E5CA}"/>
              </a:ext>
            </a:extLst>
          </p:cNvPr>
          <p:cNvSpPr txBox="1"/>
          <p:nvPr/>
        </p:nvSpPr>
        <p:spPr>
          <a:xfrm>
            <a:off x="6223769" y="329861"/>
            <a:ext cx="24048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dirty="0">
                <a:solidFill>
                  <a:srgbClr val="B2284B"/>
                </a:solidFill>
                <a:latin typeface="Congenial" panose="02000503040000020004" pitchFamily="2" charset="0"/>
              </a:rPr>
              <a:t>COMPITI</a:t>
            </a:r>
          </a:p>
        </p:txBody>
      </p:sp>
      <p:pic>
        <p:nvPicPr>
          <p:cNvPr id="9" name="Elemento grafico 8" descr="Badge 9 con riempimento a tinta unita">
            <a:extLst>
              <a:ext uri="{FF2B5EF4-FFF2-40B4-BE49-F238E27FC236}">
                <a16:creationId xmlns:a16="http://schemas.microsoft.com/office/drawing/2014/main" id="{B14F7987-41AA-3CA9-8EDE-9DF2B2BFAC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9677" y="1589336"/>
            <a:ext cx="4172945" cy="4172945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174FA7D9-0915-2A0E-EE9D-7A2EA878B00D}"/>
              </a:ext>
            </a:extLst>
          </p:cNvPr>
          <p:cNvSpPr txBox="1"/>
          <p:nvPr/>
        </p:nvSpPr>
        <p:spPr>
          <a:xfrm>
            <a:off x="2755851" y="3602889"/>
            <a:ext cx="71846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6600" dirty="0">
                <a:solidFill>
                  <a:schemeClr val="bg1"/>
                </a:solidFill>
                <a:latin typeface="Congenial" panose="02000503040000020004" pitchFamily="2" charset="0"/>
              </a:rPr>
              <a:t>.1</a:t>
            </a:r>
          </a:p>
        </p:txBody>
      </p:sp>
    </p:spTree>
    <p:extLst>
      <p:ext uri="{BB962C8B-B14F-4D97-AF65-F5344CB8AC3E}">
        <p14:creationId xmlns:p14="http://schemas.microsoft.com/office/powerpoint/2010/main" val="2428444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testo, Elementi grafici, Carattere, logo&#10;&#10;Descrizione generata automaticamente">
            <a:extLst>
              <a:ext uri="{FF2B5EF4-FFF2-40B4-BE49-F238E27FC236}">
                <a16:creationId xmlns:a16="http://schemas.microsoft.com/office/drawing/2014/main" id="{ED857DA6-1ADC-9DAA-58EB-E646AD3358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8822" y="0"/>
            <a:ext cx="2858764" cy="1610463"/>
          </a:xfrm>
          <a:prstGeom prst="rect">
            <a:avLst/>
          </a:prstGeom>
        </p:spPr>
      </p:pic>
      <p:pic>
        <p:nvPicPr>
          <p:cNvPr id="7" name="Immagine 6" descr="Immagine che contiene Carattere, tipografia, calligrafia, design&#10;&#10;Descrizione generata automaticamente">
            <a:extLst>
              <a:ext uri="{FF2B5EF4-FFF2-40B4-BE49-F238E27FC236}">
                <a16:creationId xmlns:a16="http://schemas.microsoft.com/office/drawing/2014/main" id="{546F0326-CABB-DA4F-B1F4-D39B5746B1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4425" y="2924355"/>
            <a:ext cx="4895227" cy="2939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534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4262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27E8C5CE-039F-EB05-2893-AAB8DE677591}"/>
              </a:ext>
            </a:extLst>
          </p:cNvPr>
          <p:cNvSpPr txBox="1"/>
          <p:nvPr/>
        </p:nvSpPr>
        <p:spPr>
          <a:xfrm>
            <a:off x="717430" y="1875123"/>
            <a:ext cx="10757139" cy="31077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b="1" kern="1200" dirty="0" err="1">
                <a:solidFill>
                  <a:srgbClr val="B2284B"/>
                </a:solidFill>
                <a:latin typeface="Congenial" panose="02000503040000020004" pitchFamily="2" charset="0"/>
                <a:ea typeface="Roboto" panose="02000000000000000000" pitchFamily="2" charset="0"/>
                <a:cs typeface="+mj-cs"/>
              </a:rPr>
              <a:t>Organizzare</a:t>
            </a:r>
            <a:r>
              <a:rPr lang="en-US" sz="6000" b="1" kern="1200" dirty="0">
                <a:solidFill>
                  <a:srgbClr val="B2284B"/>
                </a:solidFill>
                <a:latin typeface="Congenial" panose="02000503040000020004" pitchFamily="2" charset="0"/>
                <a:ea typeface="Roboto" panose="02000000000000000000" pitchFamily="2" charset="0"/>
                <a:cs typeface="+mj-cs"/>
              </a:rPr>
              <a:t> un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b="1" i="1" kern="1200" dirty="0">
                <a:solidFill>
                  <a:srgbClr val="B2284B"/>
                </a:solidFill>
                <a:latin typeface="Congenial" panose="02000503040000020004" pitchFamily="2" charset="0"/>
                <a:ea typeface="Roboto" panose="02000000000000000000" pitchFamily="2" charset="0"/>
                <a:cs typeface="+mj-cs"/>
              </a:rPr>
              <a:t>Blended Intensive </a:t>
            </a:r>
            <a:r>
              <a:rPr lang="en-US" sz="6000" b="1" i="1" kern="1200" dirty="0" err="1">
                <a:solidFill>
                  <a:srgbClr val="B2284B"/>
                </a:solidFill>
                <a:latin typeface="Congenial" panose="02000503040000020004" pitchFamily="2" charset="0"/>
                <a:ea typeface="Roboto" panose="02000000000000000000" pitchFamily="2" charset="0"/>
                <a:cs typeface="+mj-cs"/>
              </a:rPr>
              <a:t>Programme</a:t>
            </a:r>
            <a:endParaRPr lang="en-US" sz="6000" b="1" i="1" kern="1200" dirty="0">
              <a:solidFill>
                <a:srgbClr val="B2284B"/>
              </a:solidFill>
              <a:latin typeface="Congenial" panose="02000503040000020004" pitchFamily="2" charset="0"/>
              <a:ea typeface="Roboto" panose="02000000000000000000" pitchFamily="2" charset="0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b="1" i="1" u="sng" kern="1200" dirty="0">
                <a:solidFill>
                  <a:srgbClr val="B2284B"/>
                </a:solidFill>
                <a:latin typeface="Congenial" panose="02000503040000020004" pitchFamily="2" charset="0"/>
                <a:ea typeface="Roboto" panose="02000000000000000000" pitchFamily="2" charset="0"/>
                <a:cs typeface="+mj-cs"/>
              </a:rPr>
              <a:t>(BIP)</a:t>
            </a:r>
            <a:r>
              <a:rPr lang="en-US" sz="6000" b="1" i="1" kern="1200" dirty="0">
                <a:solidFill>
                  <a:srgbClr val="B2284B"/>
                </a:solidFill>
                <a:latin typeface="Congenial" panose="02000503040000020004" pitchFamily="2" charset="0"/>
                <a:ea typeface="Roboto" panose="02000000000000000000" pitchFamily="2" charset="0"/>
                <a:cs typeface="+mj-cs"/>
              </a:rPr>
              <a:t> </a:t>
            </a:r>
            <a:r>
              <a:rPr lang="en-US" sz="6000" b="1" kern="1200" dirty="0" err="1">
                <a:solidFill>
                  <a:srgbClr val="B2284B"/>
                </a:solidFill>
                <a:latin typeface="Congenial" panose="02000503040000020004" pitchFamily="2" charset="0"/>
                <a:ea typeface="Roboto" panose="02000000000000000000" pitchFamily="2" charset="0"/>
                <a:cs typeface="+mj-cs"/>
              </a:rPr>
              <a:t>presso</a:t>
            </a:r>
            <a:r>
              <a:rPr lang="en-US" sz="6000" b="1" kern="1200" dirty="0">
                <a:solidFill>
                  <a:srgbClr val="B2284B"/>
                </a:solidFill>
                <a:latin typeface="Congenial" panose="02000503040000020004" pitchFamily="2" charset="0"/>
                <a:ea typeface="Roboto" panose="02000000000000000000" pitchFamily="2" charset="0"/>
                <a:cs typeface="+mj-cs"/>
              </a:rPr>
              <a:t> </a:t>
            </a:r>
            <a:r>
              <a:rPr lang="en-US" sz="6000" b="1" u="sng" kern="1200" dirty="0" err="1">
                <a:solidFill>
                  <a:srgbClr val="B2284B"/>
                </a:solidFill>
                <a:latin typeface="Congenial" panose="02000503040000020004" pitchFamily="2" charset="0"/>
                <a:ea typeface="Roboto" panose="02000000000000000000" pitchFamily="2" charset="0"/>
                <a:cs typeface="+mj-cs"/>
              </a:rPr>
              <a:t>UniPV</a:t>
            </a:r>
            <a:endParaRPr lang="en-US" sz="6000" b="1" u="sng" kern="1200" dirty="0">
              <a:solidFill>
                <a:srgbClr val="B2284B"/>
              </a:solidFill>
              <a:latin typeface="Congenial" panose="02000503040000020004" pitchFamily="2" charset="0"/>
              <a:ea typeface="Roboto" panose="02000000000000000000" pitchFamily="2" charset="0"/>
              <a:cs typeface="+mj-cs"/>
            </a:endParaRPr>
          </a:p>
        </p:txBody>
      </p:sp>
      <p:pic>
        <p:nvPicPr>
          <p:cNvPr id="3" name="Immagine 2" descr="Immagine che contiene testo, Elementi grafici, Carattere, logo&#10;&#10;Descrizione generata automaticamente">
            <a:extLst>
              <a:ext uri="{FF2B5EF4-FFF2-40B4-BE49-F238E27FC236}">
                <a16:creationId xmlns:a16="http://schemas.microsoft.com/office/drawing/2014/main" id="{ED857DA6-1ADC-9DAA-58EB-E646AD3358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8822" y="0"/>
            <a:ext cx="2858764" cy="1610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296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27E8C5CE-039F-EB05-2893-AAB8DE677591}"/>
              </a:ext>
            </a:extLst>
          </p:cNvPr>
          <p:cNvSpPr txBox="1"/>
          <p:nvPr/>
        </p:nvSpPr>
        <p:spPr>
          <a:xfrm>
            <a:off x="846826" y="2077492"/>
            <a:ext cx="10498348" cy="31077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45720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lang="it-IT" sz="2800" b="1" i="0" u="none" strike="noStrike" cap="none" dirty="0">
              <a:solidFill>
                <a:srgbClr val="B2284B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2400" i="0" u="none" strike="noStrike" cap="none" dirty="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Si tratta di </a:t>
            </a:r>
            <a:r>
              <a:rPr lang="it-IT" sz="2400" b="1" i="0" u="none" strike="noStrike" cap="none" dirty="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brevi programmi di </a:t>
            </a:r>
            <a:r>
              <a:rPr lang="it-IT" sz="2400" b="1" i="0" u="none" strike="noStrike" cap="none" dirty="0">
                <a:solidFill>
                  <a:srgbClr val="1B71B8"/>
                </a:solidFill>
                <a:latin typeface="Roboto Slab"/>
                <a:ea typeface="Roboto Slab"/>
                <a:cs typeface="Roboto Slab"/>
                <a:sym typeface="Roboto Slab"/>
              </a:rPr>
              <a:t>insegnamento congiunto</a:t>
            </a:r>
            <a:r>
              <a:rPr lang="it-IT" sz="2400" b="0" i="0" u="none" strike="noStrike" cap="none" dirty="0">
                <a:solidFill>
                  <a:srgbClr val="1B71B8"/>
                </a:solidFill>
                <a:latin typeface="Roboto Slab"/>
                <a:ea typeface="Roboto Slab"/>
                <a:cs typeface="Roboto Slab"/>
                <a:sym typeface="Roboto Slab"/>
              </a:rPr>
              <a:t> </a:t>
            </a:r>
            <a:r>
              <a:rPr lang="it-IT" sz="2400" b="0" i="0" u="none" strike="noStrike" cap="none" dirty="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tra diversi atenei europei, costituiti da un periodo di </a:t>
            </a:r>
            <a:r>
              <a:rPr lang="it-IT" sz="2400" b="1" i="0" u="none" strike="noStrike" cap="none" dirty="0">
                <a:solidFill>
                  <a:srgbClr val="1B71B8"/>
                </a:solidFill>
                <a:latin typeface="Roboto Slab"/>
                <a:ea typeface="Roboto Slab"/>
                <a:cs typeface="Roboto Slab"/>
                <a:sym typeface="Roboto Slab"/>
              </a:rPr>
              <a:t>apprendimento virtuale </a:t>
            </a:r>
            <a:r>
              <a:rPr lang="it-IT" sz="2400" i="0" u="none" strike="noStrike" cap="none" dirty="0">
                <a:latin typeface="Roboto Slab"/>
                <a:ea typeface="Roboto Slab"/>
                <a:cs typeface="Roboto Slab"/>
                <a:sym typeface="Roboto Slab"/>
              </a:rPr>
              <a:t>di gruppo </a:t>
            </a:r>
            <a:r>
              <a:rPr lang="it-IT" sz="2400" b="0" i="0" u="none" strike="noStrike" cap="none" dirty="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combinato a una </a:t>
            </a:r>
            <a:r>
              <a:rPr lang="it-IT" sz="2400" b="1" i="0" u="none" strike="noStrike" cap="none" dirty="0">
                <a:solidFill>
                  <a:srgbClr val="1B71B8"/>
                </a:solidFill>
                <a:latin typeface="Roboto Slab"/>
                <a:ea typeface="Roboto Slab"/>
                <a:cs typeface="Roboto Slab"/>
                <a:sym typeface="Roboto Slab"/>
              </a:rPr>
              <a:t>mobilità fisica</a:t>
            </a:r>
            <a:r>
              <a:rPr lang="it-IT" sz="2400" b="1" i="0" u="none" strike="noStrike" cap="none" dirty="0">
                <a:solidFill>
                  <a:srgbClr val="B33C5D"/>
                </a:solidFill>
                <a:latin typeface="Roboto Slab"/>
                <a:ea typeface="Roboto Slab"/>
                <a:cs typeface="Roboto Slab"/>
                <a:sym typeface="Roboto Slab"/>
              </a:rPr>
              <a:t> </a:t>
            </a:r>
            <a:r>
              <a:rPr lang="it-IT" sz="2400" i="0" u="none" strike="noStrike" cap="none" dirty="0">
                <a:latin typeface="Roboto Slab"/>
                <a:ea typeface="Roboto Slab"/>
                <a:cs typeface="Roboto Slab"/>
                <a:sym typeface="Roboto Slab"/>
              </a:rPr>
              <a:t>di gruppo di</a:t>
            </a:r>
            <a:r>
              <a:rPr lang="it-IT" sz="2400" b="1" i="0" u="none" strike="noStrike" cap="none" dirty="0">
                <a:solidFill>
                  <a:srgbClr val="B33C5D"/>
                </a:solidFill>
                <a:latin typeface="Roboto Slab"/>
                <a:ea typeface="Roboto Slab"/>
                <a:cs typeface="Roboto Slab"/>
                <a:sym typeface="Roboto Slab"/>
              </a:rPr>
              <a:t> </a:t>
            </a:r>
            <a:r>
              <a:rPr lang="it-IT" sz="2400" b="1" i="0" u="none" strike="noStrike" cap="none" dirty="0">
                <a:solidFill>
                  <a:srgbClr val="1B71B8"/>
                </a:solidFill>
                <a:latin typeface="Roboto Slab"/>
                <a:ea typeface="Roboto Slab"/>
                <a:cs typeface="Roboto Slab"/>
                <a:sym typeface="Roboto Slab"/>
              </a:rPr>
              <a:t>breve durata</a:t>
            </a:r>
            <a:r>
              <a:rPr lang="it-IT" sz="2400" b="1" i="0" u="none" strike="noStrike" cap="none" dirty="0">
                <a:solidFill>
                  <a:srgbClr val="B33C5D"/>
                </a:solidFill>
                <a:latin typeface="Roboto Slab"/>
                <a:ea typeface="Roboto Slab"/>
                <a:cs typeface="Roboto Slab"/>
                <a:sym typeface="Roboto Slab"/>
              </a:rPr>
              <a:t>.</a:t>
            </a:r>
            <a:endParaRPr lang="it-IT" sz="2400" dirty="0"/>
          </a:p>
        </p:txBody>
      </p:sp>
      <p:pic>
        <p:nvPicPr>
          <p:cNvPr id="3" name="Immagine 2" descr="Immagine che contiene testo, Elementi grafici, Carattere, logo&#10;&#10;Descrizione generata automaticamente">
            <a:extLst>
              <a:ext uri="{FF2B5EF4-FFF2-40B4-BE49-F238E27FC236}">
                <a16:creationId xmlns:a16="http://schemas.microsoft.com/office/drawing/2014/main" id="{ED857DA6-1ADC-9DAA-58EB-E646AD3358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8822" y="0"/>
            <a:ext cx="2858764" cy="1610463"/>
          </a:xfrm>
          <a:prstGeom prst="rect">
            <a:avLst/>
          </a:prstGeom>
        </p:spPr>
      </p:pic>
      <p:sp>
        <p:nvSpPr>
          <p:cNvPr id="2" name="Google Shape;103;p27">
            <a:extLst>
              <a:ext uri="{FF2B5EF4-FFF2-40B4-BE49-F238E27FC236}">
                <a16:creationId xmlns:a16="http://schemas.microsoft.com/office/drawing/2014/main" id="{CD1E3F28-4E9B-5EEE-87AF-C98356821A6D}"/>
              </a:ext>
            </a:extLst>
          </p:cNvPr>
          <p:cNvSpPr/>
          <p:nvPr/>
        </p:nvSpPr>
        <p:spPr>
          <a:xfrm>
            <a:off x="0" y="374965"/>
            <a:ext cx="8725541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3600" b="1" i="0" u="none" strike="noStrike" cap="none" dirty="0">
                <a:solidFill>
                  <a:srgbClr val="B2284B"/>
                </a:solidFill>
                <a:latin typeface="Roboto Slab"/>
                <a:ea typeface="Roboto Slab"/>
                <a:cs typeface="Roboto Slab"/>
                <a:sym typeface="Roboto Slab"/>
              </a:rPr>
              <a:t>COSA SONO I BLENDED </a:t>
            </a:r>
          </a:p>
          <a:p>
            <a:pPr marL="457200" marR="0" lvl="0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3600" b="1" i="0" u="none" strike="noStrike" cap="none" dirty="0">
                <a:solidFill>
                  <a:srgbClr val="B2284B"/>
                </a:solidFill>
                <a:latin typeface="Roboto Slab"/>
                <a:ea typeface="Roboto Slab"/>
                <a:cs typeface="Roboto Slab"/>
                <a:sym typeface="Roboto Slab"/>
              </a:rPr>
              <a:t>INTENSIVE PROGRAMMES (BIP)</a:t>
            </a:r>
          </a:p>
        </p:txBody>
      </p:sp>
    </p:spTree>
    <p:extLst>
      <p:ext uri="{BB962C8B-B14F-4D97-AF65-F5344CB8AC3E}">
        <p14:creationId xmlns:p14="http://schemas.microsoft.com/office/powerpoint/2010/main" val="49249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testo, Elementi grafici, Carattere, logo&#10;&#10;Descrizione generata automaticamente">
            <a:extLst>
              <a:ext uri="{FF2B5EF4-FFF2-40B4-BE49-F238E27FC236}">
                <a16:creationId xmlns:a16="http://schemas.microsoft.com/office/drawing/2014/main" id="{ED857DA6-1ADC-9DAA-58EB-E646AD3358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8822" y="0"/>
            <a:ext cx="2858764" cy="1610463"/>
          </a:xfrm>
          <a:prstGeom prst="rect">
            <a:avLst/>
          </a:prstGeom>
        </p:spPr>
      </p:pic>
      <p:graphicFrame>
        <p:nvGraphicFramePr>
          <p:cNvPr id="4" name="Google Shape;104;p27">
            <a:extLst>
              <a:ext uri="{FF2B5EF4-FFF2-40B4-BE49-F238E27FC236}">
                <a16:creationId xmlns:a16="http://schemas.microsoft.com/office/drawing/2014/main" id="{013BD866-40BA-83E4-B8E3-1E0628C00B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0835191"/>
              </p:ext>
            </p:extLst>
          </p:nvPr>
        </p:nvGraphicFramePr>
        <p:xfrm>
          <a:off x="1191954" y="1610463"/>
          <a:ext cx="9808092" cy="435705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9808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8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8825"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Noto Sans Symbols"/>
                        <a:buChar char="✔"/>
                      </a:pPr>
                      <a:r>
                        <a:rPr lang="en-GB" sz="2400" b="1" i="0" u="none" strike="noStrike" cap="none" dirty="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lang="en-GB" sz="2400" b="1" i="0" u="none" strike="noStrike" cap="none" dirty="0" err="1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almeno</a:t>
                      </a:r>
                      <a:r>
                        <a:rPr lang="en-GB" sz="2400" b="1" i="0" u="none" strike="noStrike" cap="none" dirty="0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 </a:t>
                      </a:r>
                      <a:r>
                        <a:rPr lang="en-GB" sz="2400" b="1" i="0" u="none" strike="noStrike" cap="none" dirty="0">
                          <a:solidFill>
                            <a:srgbClr val="1B71B8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3 </a:t>
                      </a:r>
                      <a:r>
                        <a:rPr lang="en-GB" sz="2400" b="1" i="0" u="none" strike="noStrike" cap="none" dirty="0" err="1">
                          <a:solidFill>
                            <a:srgbClr val="1B71B8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atenei</a:t>
                      </a:r>
                      <a:r>
                        <a:rPr lang="en-GB" sz="2400" b="1" i="0" u="none" strike="noStrike" cap="none" dirty="0">
                          <a:solidFill>
                            <a:srgbClr val="1B71B8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 di 3 </a:t>
                      </a:r>
                      <a:r>
                        <a:rPr lang="en-GB" sz="2400" b="1" i="0" u="none" strike="noStrike" cap="none" dirty="0" err="1">
                          <a:solidFill>
                            <a:srgbClr val="1B71B8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paesi</a:t>
                      </a:r>
                      <a:r>
                        <a:rPr lang="en-GB" sz="2400" b="1" i="0" u="none" strike="noStrike" cap="none" dirty="0">
                          <a:solidFill>
                            <a:srgbClr val="1B71B8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 EU </a:t>
                      </a:r>
                      <a:r>
                        <a:rPr lang="en-GB" sz="2400" b="0" i="0" u="none" strike="noStrike" cap="none" dirty="0" err="1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diversi</a:t>
                      </a:r>
                      <a:endParaRPr dirty="0"/>
                    </a:p>
                    <a:p>
                      <a:pPr marL="285750" marR="0" lvl="0" indent="-13335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Noto Sans Symbols"/>
                        <a:buNone/>
                      </a:pPr>
                      <a:endParaRPr sz="2400" b="0" i="0" u="none" strike="noStrike" cap="none" dirty="0">
                        <a:solidFill>
                          <a:schemeClr val="dk1"/>
                        </a:solidFill>
                        <a:latin typeface="Roboto Slab"/>
                        <a:ea typeface="Roboto Slab"/>
                        <a:cs typeface="Roboto Slab"/>
                        <a:sym typeface="Roboto Slab"/>
                      </a:endParaRPr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Noto Sans Symbols"/>
                        <a:buChar char="✔"/>
                      </a:pPr>
                      <a:r>
                        <a:rPr lang="en-GB" sz="2400" b="0" i="0" u="none" strike="noStrike" cap="none" dirty="0" err="1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Minimo</a:t>
                      </a:r>
                      <a:r>
                        <a:rPr lang="en-GB" sz="2400" b="0" i="0" u="none" strike="noStrike" cap="none" dirty="0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 </a:t>
                      </a:r>
                      <a:r>
                        <a:rPr lang="en-GB" sz="2400" b="1" i="0" u="none" strike="noStrike" cap="none" dirty="0">
                          <a:solidFill>
                            <a:srgbClr val="1B71B8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10 </a:t>
                      </a:r>
                      <a:r>
                        <a:rPr lang="en-GB" sz="2400" b="1" i="0" u="none" strike="noStrike" cap="none" dirty="0" err="1">
                          <a:solidFill>
                            <a:srgbClr val="1B71B8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partecipanti</a:t>
                      </a:r>
                      <a:r>
                        <a:rPr lang="en-GB" sz="2400" b="0" i="0" u="none" strike="noStrike" cap="none" dirty="0">
                          <a:solidFill>
                            <a:srgbClr val="1B71B8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 </a:t>
                      </a:r>
                      <a:r>
                        <a:rPr lang="en-GB" sz="2400" b="0" i="0" u="none" strike="noStrike" cap="none" dirty="0" err="1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dagli</a:t>
                      </a:r>
                      <a:r>
                        <a:rPr lang="en-GB" sz="2400" b="0" i="0" u="none" strike="noStrike" cap="none" dirty="0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 </a:t>
                      </a:r>
                      <a:r>
                        <a:rPr lang="en-GB" sz="2400" b="0" i="0" u="none" strike="noStrike" cap="none" dirty="0" err="1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atenei</a:t>
                      </a:r>
                      <a:r>
                        <a:rPr lang="en-GB" sz="2400" b="0" i="0" u="none" strike="noStrike" cap="none" dirty="0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 partner</a:t>
                      </a:r>
                      <a:endParaRPr sz="2400" b="0" i="0" u="none" strike="noStrike" cap="none" dirty="0">
                        <a:solidFill>
                          <a:schemeClr val="dk1"/>
                        </a:solidFill>
                        <a:latin typeface="Roboto Slab"/>
                        <a:ea typeface="Roboto Slab"/>
                        <a:cs typeface="Roboto Slab"/>
                        <a:sym typeface="Roboto Slab"/>
                      </a:endParaRPr>
                    </a:p>
                    <a:p>
                      <a:pPr marL="342900" marR="0" lvl="0" indent="-190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Noto Sans Symbols"/>
                        <a:buNone/>
                      </a:pPr>
                      <a:endParaRPr sz="2400" b="0" i="0" u="none" strike="noStrike" cap="none" dirty="0">
                        <a:solidFill>
                          <a:schemeClr val="dk1"/>
                        </a:solidFill>
                        <a:latin typeface="Roboto Slab"/>
                        <a:ea typeface="Roboto Slab"/>
                        <a:cs typeface="Roboto Slab"/>
                        <a:sym typeface="Roboto Slab"/>
                      </a:endParaRPr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Noto Sans Symbols"/>
                        <a:buChar char="✔"/>
                      </a:pPr>
                      <a:r>
                        <a:rPr lang="en-GB" sz="2400" b="0" i="0" u="none" strike="noStrike" cap="none" dirty="0" err="1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Minimo</a:t>
                      </a:r>
                      <a:r>
                        <a:rPr lang="en-GB" sz="2400" b="0" i="0" u="none" strike="noStrike" cap="none" dirty="0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  </a:t>
                      </a:r>
                      <a:r>
                        <a:rPr lang="en-GB" sz="2400" b="1" i="0" u="none" strike="noStrike" cap="none" dirty="0">
                          <a:solidFill>
                            <a:srgbClr val="1B71B8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3 ECTS</a:t>
                      </a:r>
                      <a:endParaRPr sz="2400" b="1" i="0" u="none" strike="noStrike" cap="none" dirty="0">
                        <a:solidFill>
                          <a:srgbClr val="1B71B8"/>
                        </a:solidFill>
                        <a:latin typeface="Roboto Slab"/>
                        <a:ea typeface="Roboto Slab"/>
                        <a:cs typeface="Roboto Slab"/>
                        <a:sym typeface="Roboto Slab"/>
                      </a:endParaRPr>
                    </a:p>
                    <a:p>
                      <a:pPr marL="342900" marR="0" lvl="0" indent="-190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Noto Sans Symbols"/>
                        <a:buNone/>
                      </a:pPr>
                      <a:endParaRPr sz="2400" b="1" i="0" u="none" strike="noStrike" cap="none" dirty="0">
                        <a:solidFill>
                          <a:schemeClr val="dk1"/>
                        </a:solidFill>
                        <a:latin typeface="Roboto Slab"/>
                        <a:ea typeface="Roboto Slab"/>
                        <a:cs typeface="Roboto Slab"/>
                        <a:sym typeface="Roboto Slab"/>
                      </a:endParaRPr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Noto Sans Symbols"/>
                        <a:buChar char="✔"/>
                      </a:pPr>
                      <a:r>
                        <a:rPr lang="en-GB" sz="2400" b="0" i="0" u="none" strike="noStrike" cap="none" dirty="0" err="1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Mobilità</a:t>
                      </a:r>
                      <a:r>
                        <a:rPr lang="en-GB" sz="2400" b="0" i="0" u="none" strike="noStrike" cap="none" dirty="0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 </a:t>
                      </a:r>
                      <a:r>
                        <a:rPr lang="en-GB" sz="2400" b="0" i="0" u="none" strike="noStrike" cap="none" dirty="0" err="1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fisica</a:t>
                      </a:r>
                      <a:r>
                        <a:rPr lang="en-GB" sz="2400" b="0" i="0" u="none" strike="noStrike" cap="none" dirty="0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: </a:t>
                      </a:r>
                      <a:r>
                        <a:rPr lang="en-GB" sz="2400" b="1" i="0" u="none" strike="noStrike" cap="none" dirty="0" err="1">
                          <a:solidFill>
                            <a:srgbClr val="1B71B8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minimo</a:t>
                      </a:r>
                      <a:r>
                        <a:rPr lang="en-GB" sz="2400" b="1" i="0" u="none" strike="noStrike" cap="none" dirty="0">
                          <a:solidFill>
                            <a:srgbClr val="1B71B8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 5</a:t>
                      </a:r>
                      <a:r>
                        <a:rPr lang="en-GB" sz="2400" b="0" i="0" u="none" strike="noStrike" cap="none" dirty="0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 – </a:t>
                      </a:r>
                      <a:r>
                        <a:rPr lang="en-GB" sz="2400" b="0" i="0" u="none" strike="noStrike" cap="none" dirty="0" err="1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massimo</a:t>
                      </a:r>
                      <a:r>
                        <a:rPr lang="en-GB" sz="2400" b="0" i="0" u="none" strike="noStrike" cap="none" dirty="0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 30 </a:t>
                      </a:r>
                      <a:r>
                        <a:rPr lang="en-GB" sz="2400" b="0" i="0" u="none" strike="noStrike" cap="none" dirty="0" err="1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giorni</a:t>
                      </a:r>
                      <a:r>
                        <a:rPr lang="en-GB" sz="2400" b="0" i="0" u="none" strike="noStrike" cap="none" dirty="0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 + </a:t>
                      </a:r>
                      <a:r>
                        <a:rPr lang="en-GB" sz="2400" b="1" i="0" u="none" strike="noStrike" cap="none" dirty="0" err="1">
                          <a:solidFill>
                            <a:srgbClr val="1B71B8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parte</a:t>
                      </a:r>
                      <a:r>
                        <a:rPr lang="en-GB" sz="2400" b="1" i="0" u="none" strike="noStrike" cap="none" dirty="0">
                          <a:solidFill>
                            <a:srgbClr val="1B71B8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 </a:t>
                      </a:r>
                      <a:r>
                        <a:rPr lang="en-GB" sz="2400" b="1" i="0" u="none" strike="noStrike" cap="none" dirty="0" err="1">
                          <a:solidFill>
                            <a:srgbClr val="1B71B8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virtuale</a:t>
                      </a:r>
                      <a:endParaRPr b="1" dirty="0">
                        <a:solidFill>
                          <a:srgbClr val="1B71B8"/>
                        </a:solidFill>
                      </a:endParaRPr>
                    </a:p>
                    <a:p>
                      <a:pPr marL="342900" marR="0" lvl="0" indent="-190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Noto Sans Symbols"/>
                        <a:buNone/>
                      </a:pPr>
                      <a:endParaRPr sz="2400" b="0" i="0" u="none" strike="noStrike" cap="none" dirty="0">
                        <a:solidFill>
                          <a:schemeClr val="dk1"/>
                        </a:solidFill>
                        <a:latin typeface="Roboto Slab"/>
                        <a:ea typeface="Roboto Slab"/>
                        <a:cs typeface="Roboto Slab"/>
                        <a:sym typeface="Roboto Slab"/>
                      </a:endParaRPr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Noto Sans Symbols"/>
                        <a:buChar char="✔"/>
                      </a:pPr>
                      <a:r>
                        <a:rPr lang="en-GB" sz="2400" b="0" i="0" u="none" strike="noStrike" cap="none" dirty="0" err="1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valore</a:t>
                      </a:r>
                      <a:r>
                        <a:rPr lang="en-GB" sz="2400" b="0" i="0" u="none" strike="noStrike" cap="none" dirty="0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 </a:t>
                      </a:r>
                      <a:r>
                        <a:rPr lang="en-GB" sz="2400" b="0" i="0" u="none" strike="noStrike" cap="none" dirty="0" err="1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aggiunto</a:t>
                      </a:r>
                      <a:r>
                        <a:rPr lang="en-GB" sz="2400" b="0" i="0" u="none" strike="noStrike" cap="none" dirty="0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 rispetto ai </a:t>
                      </a:r>
                      <a:r>
                        <a:rPr lang="en-GB" sz="2400" b="0" i="0" u="none" strike="noStrike" cap="none" dirty="0" err="1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corsi</a:t>
                      </a:r>
                      <a:r>
                        <a:rPr lang="en-GB" sz="2400" b="0" i="0" u="none" strike="noStrike" cap="none" dirty="0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 o alle </a:t>
                      </a:r>
                      <a:r>
                        <a:rPr lang="en-GB" sz="2400" b="0" i="0" u="none" strike="noStrike" cap="none" dirty="0" err="1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attività</a:t>
                      </a:r>
                      <a:r>
                        <a:rPr lang="en-GB" sz="2400" b="0" i="0" u="none" strike="noStrike" cap="none" dirty="0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 di </a:t>
                      </a:r>
                      <a:r>
                        <a:rPr lang="en-GB" sz="2400" b="0" i="0" u="none" strike="noStrike" cap="none" dirty="0" err="1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formazione</a:t>
                      </a:r>
                      <a:r>
                        <a:rPr lang="en-GB" sz="2400" b="0" i="0" u="none" strike="noStrike" cap="none" dirty="0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 </a:t>
                      </a:r>
                      <a:r>
                        <a:rPr lang="en-GB" sz="2400" b="0" i="0" u="none" strike="noStrike" cap="none" dirty="0" err="1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già</a:t>
                      </a:r>
                      <a:r>
                        <a:rPr lang="en-GB" sz="2400" b="0" i="0" u="none" strike="noStrike" cap="none" dirty="0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 </a:t>
                      </a:r>
                      <a:r>
                        <a:rPr lang="en-GB" sz="2400" b="0" i="0" u="none" strike="noStrike" cap="none" dirty="0" err="1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esistenti</a:t>
                      </a:r>
                      <a:r>
                        <a:rPr lang="en-GB" sz="2400" b="0" i="0" u="none" strike="noStrike" cap="none" dirty="0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 </a:t>
                      </a:r>
                      <a:r>
                        <a:rPr lang="en-GB" sz="2400" b="0" i="0" u="none" strike="noStrike" cap="none" dirty="0" err="1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negli</a:t>
                      </a:r>
                      <a:r>
                        <a:rPr lang="en-GB" sz="2400" b="0" i="0" u="none" strike="noStrike" cap="none" dirty="0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 </a:t>
                      </a:r>
                      <a:r>
                        <a:rPr lang="en-GB" sz="2400" b="0" i="0" u="none" strike="noStrike" cap="none" dirty="0" err="1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atenei</a:t>
                      </a:r>
                      <a:r>
                        <a:rPr lang="en-GB" sz="2400" b="0" i="0" u="none" strike="noStrike" cap="none" dirty="0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 </a:t>
                      </a:r>
                      <a:r>
                        <a:rPr lang="en-GB" sz="2400" b="0" i="0" u="none" strike="noStrike" cap="none" dirty="0" err="1">
                          <a:solidFill>
                            <a:schemeClr val="dk1"/>
                          </a:solidFill>
                          <a:latin typeface="Roboto Slab"/>
                          <a:ea typeface="Roboto Slab"/>
                          <a:cs typeface="Roboto Slab"/>
                          <a:sym typeface="Roboto Slab"/>
                        </a:rPr>
                        <a:t>partecipanti</a:t>
                      </a:r>
                      <a:endParaRPr dirty="0"/>
                    </a:p>
                    <a:p>
                      <a:pPr marL="45720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Google Shape;103;p27">
            <a:extLst>
              <a:ext uri="{FF2B5EF4-FFF2-40B4-BE49-F238E27FC236}">
                <a16:creationId xmlns:a16="http://schemas.microsoft.com/office/drawing/2014/main" id="{300FE45C-D5BB-B532-7702-51A04F28E3F8}"/>
              </a:ext>
            </a:extLst>
          </p:cNvPr>
          <p:cNvSpPr/>
          <p:nvPr/>
        </p:nvSpPr>
        <p:spPr>
          <a:xfrm>
            <a:off x="0" y="374965"/>
            <a:ext cx="8725541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3600" b="1" i="0" u="none" strike="noStrike" cap="none" dirty="0">
                <a:solidFill>
                  <a:srgbClr val="B2284B"/>
                </a:solidFill>
                <a:latin typeface="Roboto Slab"/>
                <a:ea typeface="Roboto Slab"/>
                <a:cs typeface="Roboto Slab"/>
                <a:sym typeface="Roboto Slab"/>
              </a:rPr>
              <a:t>CARATTERISTICHE</a:t>
            </a:r>
          </a:p>
          <a:p>
            <a:pPr marL="457200" marR="0" lvl="0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3600" b="1" dirty="0">
                <a:solidFill>
                  <a:srgbClr val="B2284B"/>
                </a:solidFill>
                <a:latin typeface="Roboto Slab"/>
                <a:ea typeface="Roboto Slab"/>
                <a:cs typeface="Roboto Slab"/>
                <a:sym typeface="Roboto Slab"/>
              </a:rPr>
              <a:t>PRINCIPALI</a:t>
            </a:r>
            <a:endParaRPr lang="it-IT" sz="3600" b="1" i="0" u="none" strike="noStrike" cap="none" dirty="0">
              <a:solidFill>
                <a:srgbClr val="B2284B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  <p:extLst>
      <p:ext uri="{BB962C8B-B14F-4D97-AF65-F5344CB8AC3E}">
        <p14:creationId xmlns:p14="http://schemas.microsoft.com/office/powerpoint/2010/main" val="3226885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Elemento grafico 5" descr="Badge 1 con riempimento a tinta unita">
            <a:extLst>
              <a:ext uri="{FF2B5EF4-FFF2-40B4-BE49-F238E27FC236}">
                <a16:creationId xmlns:a16="http://schemas.microsoft.com/office/drawing/2014/main" id="{453AE85C-FA15-32F8-9AA2-E04594D346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4591" y="1634165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8C094BD3-B788-F421-EFAF-5FBF4DB8B9B5}"/>
              </a:ext>
            </a:extLst>
          </p:cNvPr>
          <p:cNvCxnSpPr/>
          <p:nvPr/>
        </p:nvCxnSpPr>
        <p:spPr>
          <a:xfrm flipH="1">
            <a:off x="9144000" y="6409426"/>
            <a:ext cx="2880000" cy="0"/>
          </a:xfrm>
          <a:prstGeom prst="line">
            <a:avLst/>
          </a:prstGeom>
          <a:ln w="28575">
            <a:solidFill>
              <a:srgbClr val="B228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Immagine che contiene testo, Carattere, logo, Elementi grafici&#10;&#10;Descrizione generata automaticamente">
            <a:extLst>
              <a:ext uri="{FF2B5EF4-FFF2-40B4-BE49-F238E27FC236}">
                <a16:creationId xmlns:a16="http://schemas.microsoft.com/office/drawing/2014/main" id="{88113D39-DB0F-1E40-AAD4-49EE0DA7AA9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82" y="6024865"/>
            <a:ext cx="2928913" cy="769122"/>
          </a:xfrm>
          <a:prstGeom prst="rect">
            <a:avLst/>
          </a:prstGeom>
        </p:spPr>
      </p:pic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01C3EF5A-E2ED-5857-33E7-EDF9A742F4E0}"/>
              </a:ext>
            </a:extLst>
          </p:cNvPr>
          <p:cNvSpPr txBox="1"/>
          <p:nvPr/>
        </p:nvSpPr>
        <p:spPr>
          <a:xfrm>
            <a:off x="6234422" y="1158194"/>
            <a:ext cx="578957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100" dirty="0">
                <a:latin typeface="Congenial" panose="020F0502020204030204" pitchFamily="2" charset="0"/>
              </a:rPr>
              <a:t>Visionare il bando disponibile </a:t>
            </a:r>
            <a:r>
              <a:rPr lang="it-IT" sz="1100" dirty="0">
                <a:latin typeface="Congenial" panose="020F0502020204030204" pitchFamily="2" charset="0"/>
                <a:hlinkClick r:id="rId5"/>
              </a:rPr>
              <a:t>QUI</a:t>
            </a:r>
            <a:r>
              <a:rPr lang="it-IT" sz="1100" dirty="0">
                <a:latin typeface="Congenial" panose="020F0502020204030204" pitchFamily="2" charset="0"/>
              </a:rPr>
              <a:t>.</a:t>
            </a:r>
          </a:p>
          <a:p>
            <a:pPr algn="just"/>
            <a:endParaRPr lang="it-IT" sz="1100" dirty="0">
              <a:latin typeface="Congenial" panose="020F0502020204030204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100" dirty="0">
                <a:latin typeface="Congenial" panose="020F0502020204030204" pitchFamily="2" charset="0"/>
              </a:rPr>
              <a:t>Contattare i partner internazionali (</a:t>
            </a:r>
            <a:r>
              <a:rPr lang="it-IT" sz="1100" u="sng" dirty="0">
                <a:latin typeface="Congenial" panose="020F0502020204030204" pitchFamily="2" charset="0"/>
              </a:rPr>
              <a:t>minimo </a:t>
            </a:r>
            <a:r>
              <a:rPr lang="it-IT" sz="1100" dirty="0">
                <a:latin typeface="Congenial" panose="020F0502020204030204" pitchFamily="2" charset="0"/>
              </a:rPr>
              <a:t>2 membri dell’Unione Europea - </a:t>
            </a:r>
            <a:r>
              <a:rPr lang="it-IT" sz="1100" i="1" dirty="0" err="1">
                <a:latin typeface="Congenial" panose="020F0502020204030204" pitchFamily="2" charset="0"/>
              </a:rPr>
              <a:t>Programme</a:t>
            </a:r>
            <a:r>
              <a:rPr lang="it-IT" sz="1100" i="1" dirty="0">
                <a:latin typeface="Congenial" panose="020F0502020204030204" pitchFamily="2" charset="0"/>
              </a:rPr>
              <a:t> Countries </a:t>
            </a:r>
            <a:r>
              <a:rPr lang="it-IT" sz="1100" dirty="0">
                <a:latin typeface="Congenial" panose="020F0502020204030204" pitchFamily="2" charset="0"/>
              </a:rPr>
              <a:t>- o partecipanti al Programma Erasmus in qualità di Paesi Terzi Associati al Programma Erasmus+ - </a:t>
            </a:r>
            <a:r>
              <a:rPr lang="it-IT" sz="1100" i="1" dirty="0" err="1">
                <a:latin typeface="Congenial" panose="020F0502020204030204" pitchFamily="2" charset="0"/>
              </a:rPr>
              <a:t>Programme</a:t>
            </a:r>
            <a:r>
              <a:rPr lang="it-IT" sz="1100" i="1" dirty="0">
                <a:latin typeface="Congenial" panose="020F0502020204030204" pitchFamily="2" charset="0"/>
              </a:rPr>
              <a:t> Countries</a:t>
            </a:r>
            <a:r>
              <a:rPr lang="it-IT" sz="1100" dirty="0">
                <a:latin typeface="Congenial" panose="020F0502020204030204" pitchFamily="2" charset="0"/>
              </a:rPr>
              <a:t>) e definire il programma e le date (sia della parte fisica che della parte virtuale) del BIP. La lista dei Paesi eleggibili è disponibile sul bando.</a:t>
            </a:r>
            <a:br>
              <a:rPr lang="it-IT" sz="1100" dirty="0">
                <a:latin typeface="Congenial" panose="020F0502020204030204" pitchFamily="2" charset="0"/>
              </a:rPr>
            </a:br>
            <a:br>
              <a:rPr lang="it-IT" sz="1100" dirty="0">
                <a:latin typeface="Congenial" panose="020F0502020204030204" pitchFamily="2" charset="0"/>
              </a:rPr>
            </a:br>
            <a:r>
              <a:rPr lang="it-IT" sz="1100" b="1" dirty="0">
                <a:solidFill>
                  <a:srgbClr val="B2284B"/>
                </a:solidFill>
                <a:latin typeface="Congenial" panose="020F0502020204030204" pitchFamily="2" charset="0"/>
              </a:rPr>
              <a:t>Importante. PRIMA DI PRESENTARE DOMANDA:</a:t>
            </a:r>
          </a:p>
          <a:p>
            <a:br>
              <a:rPr lang="it-IT" sz="1100" dirty="0">
                <a:latin typeface="Congenial" panose="020F0502020204030204" pitchFamily="2" charset="0"/>
              </a:rPr>
            </a:br>
            <a:r>
              <a:rPr lang="it-IT" sz="1100" b="1" dirty="0">
                <a:latin typeface="Congenial" panose="020F0502020204030204" pitchFamily="2" charset="0"/>
              </a:rPr>
              <a:t>1. </a:t>
            </a:r>
            <a:r>
              <a:rPr lang="it-IT" sz="1100" dirty="0">
                <a:latin typeface="Congenial" panose="020F0502020204030204" pitchFamily="2" charset="0"/>
              </a:rPr>
              <a:t>individuare un docente di riferimento per ciascuna Università Partner (</a:t>
            </a:r>
            <a:r>
              <a:rPr lang="it-IT" sz="1100" i="1" dirty="0" err="1">
                <a:latin typeface="Congenial" panose="020F0502020204030204" pitchFamily="2" charset="0"/>
              </a:rPr>
              <a:t>UniPV</a:t>
            </a:r>
            <a:r>
              <a:rPr lang="it-IT" sz="1100" i="1" dirty="0">
                <a:latin typeface="Congenial" panose="020F0502020204030204" pitchFamily="2" charset="0"/>
              </a:rPr>
              <a:t> compresa</a:t>
            </a:r>
            <a:r>
              <a:rPr lang="it-IT" sz="1100" dirty="0">
                <a:latin typeface="Congenial" panose="020F0502020204030204" pitchFamily="2" charset="0"/>
              </a:rPr>
              <a:t>) che si occuperà della selezione dei discenti e della parte didattica;</a:t>
            </a:r>
            <a:br>
              <a:rPr lang="it-IT" sz="1100" dirty="0">
                <a:latin typeface="Congenial" panose="020F0502020204030204" pitchFamily="2" charset="0"/>
              </a:rPr>
            </a:br>
            <a:r>
              <a:rPr lang="it-IT" sz="1100" b="1" dirty="0">
                <a:latin typeface="Congenial" panose="020F0502020204030204" pitchFamily="2" charset="0"/>
              </a:rPr>
              <a:t>2. </a:t>
            </a:r>
            <a:r>
              <a:rPr lang="it-IT" sz="1100" dirty="0">
                <a:latin typeface="Congenial" panose="020F0502020204030204" pitchFamily="2" charset="0"/>
              </a:rPr>
              <a:t>individuare un </a:t>
            </a:r>
            <a:r>
              <a:rPr lang="it-IT" sz="1100" u="sng" dirty="0">
                <a:latin typeface="Congenial" panose="020F0502020204030204" pitchFamily="2" charset="0"/>
              </a:rPr>
              <a:t>contatto dell’ufficio relazioni internazionali</a:t>
            </a:r>
            <a:r>
              <a:rPr lang="it-IT" sz="1100" dirty="0">
                <a:latin typeface="Congenial" panose="020F0502020204030204" pitchFamily="2" charset="0"/>
              </a:rPr>
              <a:t> per ciascuna Università Partner che si occuperà della gestione delle mobilità dei docenti e degli studenti nonché degli adempimenti amministrativi;</a:t>
            </a:r>
            <a:br>
              <a:rPr lang="it-IT" sz="1100" dirty="0">
                <a:latin typeface="Congenial" panose="020F0502020204030204" pitchFamily="2" charset="0"/>
              </a:rPr>
            </a:br>
            <a:r>
              <a:rPr lang="it-IT" sz="1100" b="1" dirty="0">
                <a:latin typeface="Congenial" panose="020F0502020204030204" pitchFamily="2" charset="0"/>
              </a:rPr>
              <a:t>3. </a:t>
            </a:r>
            <a:r>
              <a:rPr lang="it-IT" sz="1100" dirty="0">
                <a:latin typeface="Congenial" panose="020F0502020204030204" pitchFamily="2" charset="0"/>
              </a:rPr>
              <a:t>far presente a ciascuna Università Partner che le mobilità dei docenti e degli studenti devono essere </a:t>
            </a:r>
            <a:r>
              <a:rPr lang="it-IT" sz="1100" u="sng" dirty="0">
                <a:latin typeface="Congenial" panose="020F0502020204030204" pitchFamily="2" charset="0"/>
              </a:rPr>
              <a:t>finanziate dall’università di provenienza di ciascuno studente</a:t>
            </a:r>
            <a:r>
              <a:rPr lang="it-IT" sz="1100" dirty="0">
                <a:latin typeface="Congenial" panose="020F0502020204030204" pitchFamily="2" charset="0"/>
              </a:rPr>
              <a:t> -&gt; </a:t>
            </a:r>
            <a:r>
              <a:rPr lang="it-IT" sz="1100" b="1" dirty="0">
                <a:latin typeface="Congenial" panose="020F0502020204030204" pitchFamily="2" charset="0"/>
              </a:rPr>
              <a:t>verificare in anticipo se hanno </a:t>
            </a:r>
            <a:r>
              <a:rPr lang="it-IT" sz="1100" b="1" u="sng" dirty="0">
                <a:latin typeface="Congenial" panose="020F0502020204030204" pitchFamily="2" charset="0"/>
              </a:rPr>
              <a:t>disponibilità di fondi Erasmus</a:t>
            </a:r>
            <a:r>
              <a:rPr lang="it-IT" sz="1100" b="1" dirty="0">
                <a:latin typeface="Congenial" panose="020F0502020204030204" pitchFamily="2" charset="0"/>
              </a:rPr>
              <a:t> per pagare le borse di studio</a:t>
            </a:r>
            <a:r>
              <a:rPr lang="it-IT" sz="1100" dirty="0">
                <a:latin typeface="Congenial" panose="020F0502020204030204" pitchFamily="2" charset="0"/>
              </a:rPr>
              <a:t>;</a:t>
            </a:r>
            <a:br>
              <a:rPr lang="it-IT" sz="1100" dirty="0">
                <a:latin typeface="Congenial" panose="020F0502020204030204" pitchFamily="2" charset="0"/>
              </a:rPr>
            </a:br>
            <a:r>
              <a:rPr lang="it-IT" sz="1100" b="1" dirty="0">
                <a:latin typeface="Congenial" panose="020F0502020204030204" pitchFamily="2" charset="0"/>
              </a:rPr>
              <a:t>4. Decidere come erogare gli ECTS rilasciati per gli studenti </a:t>
            </a:r>
            <a:r>
              <a:rPr lang="it-IT" sz="1100" b="1" dirty="0" err="1">
                <a:latin typeface="Congenial" panose="020F0502020204030204" pitchFamily="2" charset="0"/>
              </a:rPr>
              <a:t>UniPV</a:t>
            </a:r>
            <a:r>
              <a:rPr lang="it-IT" sz="1100" b="1" dirty="0">
                <a:latin typeface="Congenial" panose="020F0502020204030204" pitchFamily="2" charset="0"/>
              </a:rPr>
              <a:t> che partecipano al BIP </a:t>
            </a:r>
            <a:r>
              <a:rPr lang="it-IT" sz="1100" dirty="0">
                <a:latin typeface="Congenial" panose="020F0502020204030204" pitchFamily="2" charset="0"/>
              </a:rPr>
              <a:t>(</a:t>
            </a:r>
            <a:r>
              <a:rPr lang="it-IT" sz="1100" u="sng" dirty="0">
                <a:latin typeface="Congenial" panose="020F0502020204030204" pitchFamily="2" charset="0"/>
              </a:rPr>
              <a:t>slide 7</a:t>
            </a:r>
            <a:r>
              <a:rPr lang="it-IT" sz="1100" dirty="0">
                <a:latin typeface="Congenial" panose="020F0502020204030204" pitchFamily="2" charset="0"/>
              </a:rPr>
              <a:t>)</a:t>
            </a:r>
            <a:br>
              <a:rPr lang="it-IT" sz="1100" dirty="0">
                <a:latin typeface="Congenial" panose="020F0502020204030204" pitchFamily="2" charset="0"/>
              </a:rPr>
            </a:br>
            <a:endParaRPr lang="it-IT" sz="1100" dirty="0">
              <a:latin typeface="Congenial" panose="020F0502020204030204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100" dirty="0">
                <a:latin typeface="Congenial" panose="020F0502020204030204" pitchFamily="2" charset="0"/>
              </a:rPr>
              <a:t>Presentare la propria candidatura compilando il modulo </a:t>
            </a:r>
            <a:r>
              <a:rPr lang="it-IT" sz="1100" dirty="0">
                <a:latin typeface="Congenial" panose="020F0502020204030204" pitchFamily="2" charset="0"/>
                <a:hlinkClick r:id="rId6"/>
              </a:rPr>
              <a:t>sul sito web</a:t>
            </a:r>
            <a:r>
              <a:rPr lang="it-IT" sz="1100" dirty="0">
                <a:latin typeface="Congenial" panose="020F0502020204030204" pitchFamily="2" charset="0"/>
              </a:rPr>
              <a:t> allegando la documentazione richiesta.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1100" dirty="0">
              <a:latin typeface="Congenial" panose="020F0502020204030204" pitchFamily="2" charset="0"/>
            </a:endParaRPr>
          </a:p>
          <a:p>
            <a:r>
              <a:rPr lang="it-IT" sz="1100" b="1" dirty="0">
                <a:latin typeface="Congenial" panose="020F0502020204030204" pitchFamily="2" charset="0"/>
              </a:rPr>
              <a:t>NB: </a:t>
            </a:r>
            <a:r>
              <a:rPr lang="it-IT" sz="1100" dirty="0">
                <a:latin typeface="Congenial" panose="020F0502020204030204" pitchFamily="2" charset="0"/>
              </a:rPr>
              <a:t>lo spirito del BIP è quello di organizzare un corso </a:t>
            </a:r>
            <a:r>
              <a:rPr lang="it-IT" sz="1100" b="1" dirty="0">
                <a:solidFill>
                  <a:srgbClr val="B2284B"/>
                </a:solidFill>
                <a:latin typeface="Congenial" panose="020F0502020204030204" pitchFamily="2" charset="0"/>
              </a:rPr>
              <a:t>in collaborazione </a:t>
            </a:r>
            <a:r>
              <a:rPr lang="it-IT" sz="1100" dirty="0">
                <a:latin typeface="Congenial" panose="020F0502020204030204" pitchFamily="2" charset="0"/>
              </a:rPr>
              <a:t>con Università Partner, coinvolgendo tutti allo stesso modo. Non si tratta di qualcosa organizzato da </a:t>
            </a:r>
            <a:r>
              <a:rPr lang="it-IT" sz="1100" dirty="0" err="1">
                <a:latin typeface="Congenial" panose="020F0502020204030204" pitchFamily="2" charset="0"/>
              </a:rPr>
              <a:t>UniPV</a:t>
            </a:r>
            <a:r>
              <a:rPr lang="it-IT" sz="1100" dirty="0">
                <a:latin typeface="Congenial" panose="020F0502020204030204" pitchFamily="2" charset="0"/>
              </a:rPr>
              <a:t> a cui le Università Partner si limitano a partecipare.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C01D79AC-6D49-D3DF-0FAF-CE3C612376AB}"/>
              </a:ext>
            </a:extLst>
          </p:cNvPr>
          <p:cNvSpPr txBox="1"/>
          <p:nvPr/>
        </p:nvSpPr>
        <p:spPr>
          <a:xfrm>
            <a:off x="6223769" y="329861"/>
            <a:ext cx="40735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dirty="0">
                <a:solidFill>
                  <a:srgbClr val="B2284B"/>
                </a:solidFill>
                <a:latin typeface="Congenial" panose="02000503040000020004" pitchFamily="2" charset="0"/>
              </a:rPr>
              <a:t>CANDIDATURA</a:t>
            </a:r>
          </a:p>
        </p:txBody>
      </p:sp>
    </p:spTree>
    <p:extLst>
      <p:ext uri="{BB962C8B-B14F-4D97-AF65-F5344CB8AC3E}">
        <p14:creationId xmlns:p14="http://schemas.microsoft.com/office/powerpoint/2010/main" val="2465238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8C094BD3-B788-F421-EFAF-5FBF4DB8B9B5}"/>
              </a:ext>
            </a:extLst>
          </p:cNvPr>
          <p:cNvCxnSpPr/>
          <p:nvPr/>
        </p:nvCxnSpPr>
        <p:spPr>
          <a:xfrm flipH="1">
            <a:off x="9144000" y="6409426"/>
            <a:ext cx="2880000" cy="0"/>
          </a:xfrm>
          <a:prstGeom prst="line">
            <a:avLst/>
          </a:prstGeom>
          <a:ln w="28575">
            <a:solidFill>
              <a:srgbClr val="B228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Immagine che contiene testo, Carattere, logo, Elementi grafici&#10;&#10;Descrizione generata automaticamente">
            <a:extLst>
              <a:ext uri="{FF2B5EF4-FFF2-40B4-BE49-F238E27FC236}">
                <a16:creationId xmlns:a16="http://schemas.microsoft.com/office/drawing/2014/main" id="{88113D39-DB0F-1E40-AAD4-49EE0DA7AA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82" y="6024865"/>
            <a:ext cx="2928913" cy="769122"/>
          </a:xfrm>
          <a:prstGeom prst="rect">
            <a:avLst/>
          </a:prstGeom>
        </p:spPr>
      </p:pic>
      <p:pic>
        <p:nvPicPr>
          <p:cNvPr id="3" name="Elemento grafico 2" descr="Badge con riempimento a tinta unita">
            <a:extLst>
              <a:ext uri="{FF2B5EF4-FFF2-40B4-BE49-F238E27FC236}">
                <a16:creationId xmlns:a16="http://schemas.microsoft.com/office/drawing/2014/main" id="{515F469E-BE3A-387E-09F8-AD42A64F0C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0811" y="1634165"/>
            <a:ext cx="4142065" cy="4142065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3170F4-9350-A86F-6378-340C1B7AFAE3}"/>
              </a:ext>
            </a:extLst>
          </p:cNvPr>
          <p:cNvSpPr txBox="1"/>
          <p:nvPr/>
        </p:nvSpPr>
        <p:spPr>
          <a:xfrm>
            <a:off x="6234422" y="1158194"/>
            <a:ext cx="5789578" cy="527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200" dirty="0">
                <a:latin typeface="Congenial" panose="020F0502020204030204" pitchFamily="2" charset="0"/>
              </a:rPr>
              <a:t>L’Ufficio Relazioni Internazionali </a:t>
            </a:r>
            <a:r>
              <a:rPr lang="it-IT" sz="1200" dirty="0" err="1">
                <a:latin typeface="Congenial" panose="020F0502020204030204" pitchFamily="2" charset="0"/>
              </a:rPr>
              <a:t>UniPV</a:t>
            </a:r>
            <a:r>
              <a:rPr lang="it-IT" sz="1200" dirty="0">
                <a:latin typeface="Congenial" panose="020F0502020204030204" pitchFamily="2" charset="0"/>
              </a:rPr>
              <a:t>, in seguito alla verifica delle candidature ricevute, notificherà via e-mail, all’indirizzo del docente di riferimento </a:t>
            </a:r>
            <a:r>
              <a:rPr lang="it-IT" sz="1200" dirty="0" err="1">
                <a:latin typeface="Congenial" panose="020F0502020204030204" pitchFamily="2" charset="0"/>
              </a:rPr>
              <a:t>UniPV</a:t>
            </a:r>
            <a:r>
              <a:rPr lang="it-IT" sz="1200" dirty="0">
                <a:latin typeface="Congenial" panose="020F0502020204030204" pitchFamily="2" charset="0"/>
              </a:rPr>
              <a:t> indicato nella domanda presentata, l’esito delle selezioni.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sz="1200" dirty="0">
              <a:latin typeface="Congenial" panose="020F0502020204030204" pitchFamily="2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200" dirty="0">
                <a:latin typeface="Congenial" panose="020F0502020204030204" pitchFamily="2" charset="0"/>
              </a:rPr>
              <a:t>I docenti di riferimento </a:t>
            </a:r>
            <a:r>
              <a:rPr lang="it-IT" sz="1200" dirty="0" err="1">
                <a:latin typeface="Congenial" panose="020F0502020204030204" pitchFamily="2" charset="0"/>
              </a:rPr>
              <a:t>UniPV</a:t>
            </a:r>
            <a:r>
              <a:rPr lang="it-IT" sz="1200" dirty="0">
                <a:latin typeface="Congenial" panose="020F0502020204030204" pitchFamily="2" charset="0"/>
              </a:rPr>
              <a:t> dei BIP selezionati dovranno </a:t>
            </a:r>
            <a:r>
              <a:rPr lang="it-IT" sz="1200" b="1" dirty="0">
                <a:solidFill>
                  <a:srgbClr val="B2284B"/>
                </a:solidFill>
                <a:latin typeface="Congenial" panose="020F0502020204030204" pitchFamily="2" charset="0"/>
              </a:rPr>
              <a:t>informare il proprio dipartimento e il delegato Erasmus</a:t>
            </a:r>
            <a:r>
              <a:rPr lang="it-IT" sz="1200" dirty="0">
                <a:latin typeface="Congenial" panose="020F0502020204030204" pitchFamily="2" charset="0"/>
              </a:rPr>
              <a:t> della realizzazione del progetto.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sz="1200" dirty="0">
              <a:latin typeface="Congenial" panose="020F0502020204030204" pitchFamily="2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200" dirty="0">
                <a:latin typeface="Congenial" panose="020F0502020204030204" pitchFamily="2" charset="0"/>
              </a:rPr>
              <a:t>L’Ufficio Relazioni Internazionali </a:t>
            </a:r>
            <a:r>
              <a:rPr lang="it-IT" sz="1200" dirty="0" err="1">
                <a:latin typeface="Congenial" panose="020F0502020204030204" pitchFamily="2" charset="0"/>
              </a:rPr>
              <a:t>UniPV</a:t>
            </a:r>
            <a:r>
              <a:rPr lang="it-IT" sz="1200" dirty="0">
                <a:latin typeface="Congenial" panose="020F0502020204030204" pitchFamily="2" charset="0"/>
              </a:rPr>
              <a:t> informerà il PAC di procedere all’</a:t>
            </a:r>
            <a:r>
              <a:rPr lang="it-IT" sz="1200" b="1" dirty="0">
                <a:solidFill>
                  <a:srgbClr val="B2284B"/>
                </a:solidFill>
                <a:latin typeface="Congenial" panose="020F0502020204030204" pitchFamily="2" charset="0"/>
              </a:rPr>
              <a:t>erogazione della prima parte del contributo </a:t>
            </a:r>
            <a:r>
              <a:rPr lang="it-IT" sz="1200" dirty="0">
                <a:latin typeface="Congenial" panose="020F0502020204030204" pitchFamily="2" charset="0"/>
              </a:rPr>
              <a:t>per l’organizzazione del BIP. </a:t>
            </a:r>
            <a:r>
              <a:rPr lang="it-IT" sz="1200" u="sng" dirty="0">
                <a:latin typeface="Congenial" panose="020F0502020204030204" pitchFamily="2" charset="0"/>
              </a:rPr>
              <a:t>Il saldo sarà erogato al termine del BIP, in seguito alla rendicontazione degli studenti stranieri da parte degli atenei partner</a:t>
            </a:r>
            <a:r>
              <a:rPr lang="it-IT" sz="1200" dirty="0">
                <a:latin typeface="Congenial" panose="020F0502020204030204" pitchFamily="2" charset="0"/>
              </a:rPr>
              <a:t>.</a:t>
            </a:r>
            <a:br>
              <a:rPr lang="it-IT" sz="1200" dirty="0">
                <a:latin typeface="Congenial" panose="020F0502020204030204" pitchFamily="2" charset="0"/>
              </a:rPr>
            </a:br>
            <a:r>
              <a:rPr lang="it-IT" sz="1200" dirty="0">
                <a:latin typeface="Congenial" panose="020F0502020204030204" pitchFamily="2" charset="0"/>
              </a:rPr>
              <a:t>Il contributo viene erogato al dipartimento a nome del docente di riferimento.</a:t>
            </a:r>
          </a:p>
          <a:p>
            <a:pPr algn="just"/>
            <a:endParaRPr lang="it-IT" sz="1200" dirty="0">
              <a:latin typeface="Congenial" panose="020F0502020204030204" pitchFamily="2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200" dirty="0">
                <a:latin typeface="Congenial" panose="020F0502020204030204" pitchFamily="2" charset="0"/>
              </a:rPr>
              <a:t>Il docente di riferimento </a:t>
            </a:r>
            <a:r>
              <a:rPr lang="it-IT" sz="1200" dirty="0" err="1">
                <a:latin typeface="Congenial" panose="020F0502020204030204" pitchFamily="2" charset="0"/>
              </a:rPr>
              <a:t>UniPV</a:t>
            </a:r>
            <a:r>
              <a:rPr lang="it-IT" sz="1200" dirty="0">
                <a:latin typeface="Congenial" panose="020F0502020204030204" pitchFamily="2" charset="0"/>
              </a:rPr>
              <a:t> provvederà a informare i docenti delle Università Partner che il BIP verrà finanziato, i quali dovranno </a:t>
            </a:r>
            <a:r>
              <a:rPr lang="it-IT" sz="1200" b="1" dirty="0">
                <a:solidFill>
                  <a:srgbClr val="B2284B"/>
                </a:solidFill>
                <a:latin typeface="Congenial" panose="020F0502020204030204" pitchFamily="2" charset="0"/>
              </a:rPr>
              <a:t>informare i propri Uffici Relazioni Internazionali</a:t>
            </a:r>
            <a:r>
              <a:rPr lang="it-IT" sz="1200" dirty="0">
                <a:latin typeface="Congenial" panose="020F0502020204030204" pitchFamily="2" charset="0"/>
              </a:rPr>
              <a:t>.</a:t>
            </a:r>
          </a:p>
          <a:p>
            <a:pPr algn="just"/>
            <a:endParaRPr lang="it-IT" sz="1200" dirty="0">
              <a:latin typeface="Congenial" panose="020F0502020204030204" pitchFamily="2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200" dirty="0">
                <a:latin typeface="Congenial" panose="020F0502020204030204" pitchFamily="2" charset="0"/>
              </a:rPr>
              <a:t>L’Ufficio Relazioni Internazionali </a:t>
            </a:r>
            <a:r>
              <a:rPr lang="it-IT" sz="1200" dirty="0" err="1">
                <a:latin typeface="Congenial" panose="020F0502020204030204" pitchFamily="2" charset="0"/>
              </a:rPr>
              <a:t>UniPV</a:t>
            </a:r>
            <a:r>
              <a:rPr lang="it-IT" sz="1200" dirty="0">
                <a:latin typeface="Congenial" panose="020F0502020204030204" pitchFamily="2" charset="0"/>
              </a:rPr>
              <a:t> procederà a contattare il docente di riferimento del BIP per fissare una </a:t>
            </a:r>
            <a:r>
              <a:rPr lang="it-IT" sz="1200" b="1" dirty="0">
                <a:solidFill>
                  <a:srgbClr val="B2284B"/>
                </a:solidFill>
                <a:latin typeface="Congenial" panose="020F0502020204030204" pitchFamily="2" charset="0"/>
              </a:rPr>
              <a:t>riunione di allineamento </a:t>
            </a:r>
            <a:r>
              <a:rPr lang="it-IT" sz="1200" dirty="0">
                <a:latin typeface="Congenial" panose="020F0502020204030204" pitchFamily="2" charset="0"/>
              </a:rPr>
              <a:t>(online o in presenza) insieme ai rappresentanti degli Uffici Relazioni Internazionali Partner.</a:t>
            </a:r>
          </a:p>
          <a:p>
            <a:pPr algn="just"/>
            <a:endParaRPr lang="it-IT" sz="1200" dirty="0">
              <a:latin typeface="Congenial" panose="020F0502020204030204" pitchFamily="2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200" dirty="0">
                <a:latin typeface="Congenial" panose="020F0502020204030204" pitchFamily="2" charset="0"/>
              </a:rPr>
              <a:t>L’Ufficio Relazioni Internazionali </a:t>
            </a:r>
            <a:r>
              <a:rPr lang="it-IT" sz="1200" dirty="0" err="1">
                <a:latin typeface="Congenial" panose="020F0502020204030204" pitchFamily="2" charset="0"/>
              </a:rPr>
              <a:t>UniPV</a:t>
            </a:r>
            <a:r>
              <a:rPr lang="it-IT" sz="1200" dirty="0">
                <a:latin typeface="Congenial" panose="020F0502020204030204" pitchFamily="2" charset="0"/>
              </a:rPr>
              <a:t> procederà a concordare con gli Uffici Relazioni Internazionali delle Università Partner l’eventuale </a:t>
            </a:r>
            <a:r>
              <a:rPr lang="it-IT" sz="1200" b="1" dirty="0">
                <a:solidFill>
                  <a:srgbClr val="B2284B"/>
                </a:solidFill>
                <a:latin typeface="Congenial" panose="020F0502020204030204" pitchFamily="2" charset="0"/>
              </a:rPr>
              <a:t>firma degli accordi</a:t>
            </a:r>
            <a:r>
              <a:rPr lang="it-IT" sz="1200" dirty="0">
                <a:latin typeface="Congenial" panose="020F0502020204030204" pitchFamily="2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sz="1250" dirty="0">
              <a:latin typeface="Congenial" panose="020F0502020204030204" pitchFamily="2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2791548-58D7-86F5-CF08-1AFAA652E5CA}"/>
              </a:ext>
            </a:extLst>
          </p:cNvPr>
          <p:cNvSpPr txBox="1"/>
          <p:nvPr/>
        </p:nvSpPr>
        <p:spPr>
          <a:xfrm>
            <a:off x="6223769" y="329861"/>
            <a:ext cx="472437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dirty="0">
                <a:solidFill>
                  <a:srgbClr val="B2284B"/>
                </a:solidFill>
                <a:latin typeface="Congenial" panose="02000503040000020004" pitchFamily="2" charset="0"/>
              </a:rPr>
              <a:t>ESITO SELEZIONE</a:t>
            </a:r>
          </a:p>
        </p:txBody>
      </p:sp>
    </p:spTree>
    <p:extLst>
      <p:ext uri="{BB962C8B-B14F-4D97-AF65-F5344CB8AC3E}">
        <p14:creationId xmlns:p14="http://schemas.microsoft.com/office/powerpoint/2010/main" val="3037267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8C094BD3-B788-F421-EFAF-5FBF4DB8B9B5}"/>
              </a:ext>
            </a:extLst>
          </p:cNvPr>
          <p:cNvCxnSpPr/>
          <p:nvPr/>
        </p:nvCxnSpPr>
        <p:spPr>
          <a:xfrm flipH="1">
            <a:off x="9144000" y="6409426"/>
            <a:ext cx="2880000" cy="0"/>
          </a:xfrm>
          <a:prstGeom prst="line">
            <a:avLst/>
          </a:prstGeom>
          <a:ln w="28575">
            <a:solidFill>
              <a:srgbClr val="B228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Immagine che contiene testo, Carattere, logo, Elementi grafici&#10;&#10;Descrizione generata automaticamente">
            <a:extLst>
              <a:ext uri="{FF2B5EF4-FFF2-40B4-BE49-F238E27FC236}">
                <a16:creationId xmlns:a16="http://schemas.microsoft.com/office/drawing/2014/main" id="{88113D39-DB0F-1E40-AAD4-49EE0DA7AA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82" y="6024865"/>
            <a:ext cx="2928913" cy="76912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3170F4-9350-A86F-6378-340C1B7AFAE3}"/>
              </a:ext>
            </a:extLst>
          </p:cNvPr>
          <p:cNvSpPr txBox="1"/>
          <p:nvPr/>
        </p:nvSpPr>
        <p:spPr>
          <a:xfrm>
            <a:off x="6234422" y="1158194"/>
            <a:ext cx="5789578" cy="4991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00" dirty="0">
                <a:latin typeface="Congenial" panose="020F0502020204030204" pitchFamily="2" charset="0"/>
              </a:rPr>
              <a:t>Non ci sono particolari restrizioni per le spese ammissibili.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00" dirty="0">
                <a:latin typeface="Congenial" panose="020F0502020204030204" pitchFamily="2" charset="0"/>
              </a:rPr>
              <a:t>Il contributo organizzativo può essere usato per coprire i costi relativi alla preparazione, progettazione, sviluppo, attuazione e follow-up del programma e allo svolgimento delle attività virtuali/a distanza, nonché alla gestione e al coordinamento complessivi. 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00" dirty="0">
                <a:latin typeface="Congenial" panose="020F0502020204030204" pitchFamily="2" charset="0"/>
              </a:rPr>
              <a:t>I costi possono comprendere (a titolo esemplificativo e non esaustivo):</a:t>
            </a:r>
          </a:p>
          <a:p>
            <a:pPr marL="514350" indent="-285750" algn="just">
              <a:lnSpc>
                <a:spcPct val="103000"/>
              </a:lnSpc>
              <a:spcAft>
                <a:spcPts val="550"/>
              </a:spcAft>
              <a:buFont typeface="Arial" panose="020B0604020202020204" pitchFamily="34" charset="0"/>
              <a:buChar char="•"/>
            </a:pPr>
            <a:r>
              <a:rPr lang="it-IT" sz="1200" dirty="0">
                <a:latin typeface="Congenial" panose="020F0502020204030204" pitchFamily="2" charset="0"/>
              </a:rPr>
              <a:t>produzione di documenti o materiale didattico;</a:t>
            </a:r>
          </a:p>
          <a:p>
            <a:pPr marL="514350" indent="-285750" algn="just">
              <a:lnSpc>
                <a:spcPct val="103000"/>
              </a:lnSpc>
              <a:spcAft>
                <a:spcPts val="550"/>
              </a:spcAft>
              <a:buFont typeface="Arial" panose="020B0604020202020204" pitchFamily="34" charset="0"/>
              <a:buChar char="•"/>
            </a:pPr>
            <a:r>
              <a:rPr lang="it-IT" sz="1200" dirty="0">
                <a:latin typeface="Congenial" panose="020F0502020204030204" pitchFamily="2" charset="0"/>
              </a:rPr>
              <a:t>strumenti per svolgere la parte virtuale;</a:t>
            </a:r>
          </a:p>
          <a:p>
            <a:pPr marL="514350" indent="-285750" algn="just">
              <a:lnSpc>
                <a:spcPct val="103000"/>
              </a:lnSpc>
              <a:spcAft>
                <a:spcPts val="550"/>
              </a:spcAft>
              <a:buFont typeface="Arial" panose="020B0604020202020204" pitchFamily="34" charset="0"/>
              <a:buChar char="•"/>
            </a:pPr>
            <a:r>
              <a:rPr lang="it-IT" sz="1200" dirty="0">
                <a:latin typeface="Congenial" panose="020F0502020204030204" pitchFamily="2" charset="0"/>
              </a:rPr>
              <a:t>affitto aule o spazi destinati allo svolgimento delle attività in presenza;</a:t>
            </a:r>
          </a:p>
          <a:p>
            <a:pPr marL="514350" indent="-285750" algn="just">
              <a:lnSpc>
                <a:spcPct val="103000"/>
              </a:lnSpc>
              <a:spcAft>
                <a:spcPts val="550"/>
              </a:spcAft>
              <a:buFont typeface="Arial" panose="020B0604020202020204" pitchFamily="34" charset="0"/>
              <a:buChar char="•"/>
            </a:pPr>
            <a:r>
              <a:rPr lang="it-IT" sz="1200" dirty="0">
                <a:latin typeface="Congenial" panose="020F0502020204030204" pitchFamily="2" charset="0"/>
              </a:rPr>
              <a:t>noleggio di attrezzature;</a:t>
            </a:r>
          </a:p>
          <a:p>
            <a:pPr marL="514350" indent="-285750" algn="just">
              <a:lnSpc>
                <a:spcPct val="103000"/>
              </a:lnSpc>
              <a:spcAft>
                <a:spcPts val="550"/>
              </a:spcAft>
              <a:buFont typeface="Arial" panose="020B0604020202020204" pitchFamily="34" charset="0"/>
              <a:buChar char="•"/>
            </a:pPr>
            <a:r>
              <a:rPr lang="it-IT" sz="1200" dirty="0">
                <a:latin typeface="Congenial" panose="020F0502020204030204" pitchFamily="2" charset="0"/>
              </a:rPr>
              <a:t>Gite, escursioni, visite a musei e simili;</a:t>
            </a:r>
          </a:p>
          <a:p>
            <a:pPr marL="514350" indent="-285750" algn="just">
              <a:lnSpc>
                <a:spcPct val="103000"/>
              </a:lnSpc>
              <a:spcAft>
                <a:spcPts val="550"/>
              </a:spcAft>
              <a:buFont typeface="Arial" panose="020B0604020202020204" pitchFamily="34" charset="0"/>
              <a:buChar char="•"/>
            </a:pPr>
            <a:r>
              <a:rPr lang="it-IT" sz="1200" dirty="0">
                <a:latin typeface="Congenial" panose="020F0502020204030204" pitchFamily="2" charset="0"/>
              </a:rPr>
              <a:t>attività di comunicazione;</a:t>
            </a:r>
          </a:p>
          <a:p>
            <a:pPr marL="514350" indent="-285750" algn="just">
              <a:lnSpc>
                <a:spcPct val="103000"/>
              </a:lnSpc>
              <a:spcAft>
                <a:spcPts val="550"/>
              </a:spcAft>
              <a:buFont typeface="Arial" panose="020B0604020202020204" pitchFamily="34" charset="0"/>
              <a:buChar char="•"/>
            </a:pPr>
            <a:r>
              <a:rPr lang="it-IT" sz="1200" dirty="0">
                <a:latin typeface="Congenial" panose="020F0502020204030204" pitchFamily="2" charset="0"/>
              </a:rPr>
              <a:t>traduzione e interpretariato;</a:t>
            </a:r>
          </a:p>
          <a:p>
            <a:pPr marL="514350" indent="-285750" algn="just">
              <a:lnSpc>
                <a:spcPct val="103000"/>
              </a:lnSpc>
              <a:spcAft>
                <a:spcPts val="550"/>
              </a:spcAft>
              <a:buFont typeface="Arial" panose="020B0604020202020204" pitchFamily="34" charset="0"/>
              <a:buChar char="•"/>
            </a:pPr>
            <a:r>
              <a:rPr lang="it-IT" sz="1200" dirty="0">
                <a:latin typeface="Congenial" panose="020F0502020204030204" pitchFamily="2" charset="0"/>
              </a:rPr>
              <a:t>catering;</a:t>
            </a:r>
          </a:p>
          <a:p>
            <a:pPr marL="514350" indent="-285750" algn="just">
              <a:lnSpc>
                <a:spcPct val="103000"/>
              </a:lnSpc>
              <a:spcAft>
                <a:spcPts val="550"/>
              </a:spcAft>
              <a:buFont typeface="Arial" panose="020B0604020202020204" pitchFamily="34" charset="0"/>
              <a:buChar char="•"/>
            </a:pPr>
            <a:r>
              <a:rPr lang="it-IT" sz="1200" dirty="0">
                <a:latin typeface="Congenial" panose="020F0502020204030204" pitchFamily="2" charset="0"/>
              </a:rPr>
              <a:t>ecc.</a:t>
            </a:r>
          </a:p>
          <a:p>
            <a:pPr algn="just"/>
            <a:endParaRPr lang="it-IT" sz="1250" dirty="0">
              <a:latin typeface="Congenial" panose="020F0502020204030204" pitchFamily="2" charset="0"/>
            </a:endParaRPr>
          </a:p>
          <a:p>
            <a:pPr algn="just"/>
            <a:r>
              <a:rPr lang="it-IT" sz="1250" b="1" dirty="0">
                <a:latin typeface="Congenial" panose="020F0502020204030204" pitchFamily="2" charset="0"/>
              </a:rPr>
              <a:t>ATTENZIONE</a:t>
            </a:r>
            <a:r>
              <a:rPr lang="it-IT" sz="1200" dirty="0">
                <a:latin typeface="Congenial" panose="020F0502020204030204" pitchFamily="2" charset="0"/>
              </a:rPr>
              <a:t>: i fondi possono essere usati per coprire parte dei costi per i discenti e/o docenti ma NON possono costituire doppio finanziamento Erasmus+.</a:t>
            </a:r>
          </a:p>
          <a:p>
            <a:pPr algn="just"/>
            <a:r>
              <a:rPr lang="it-IT" sz="1200" dirty="0">
                <a:latin typeface="Congenial" panose="020F0502020204030204" pitchFamily="2" charset="0"/>
              </a:rPr>
              <a:t>Esempio: se un discente riceve la borsa Erasmus per partecipare al BIP, il contributo organizzativo non può essere usato per pagargli l’alloggio.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2791548-58D7-86F5-CF08-1AFAA652E5CA}"/>
              </a:ext>
            </a:extLst>
          </p:cNvPr>
          <p:cNvSpPr txBox="1"/>
          <p:nvPr/>
        </p:nvSpPr>
        <p:spPr>
          <a:xfrm>
            <a:off x="6223769" y="329861"/>
            <a:ext cx="51876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dirty="0">
                <a:solidFill>
                  <a:srgbClr val="B2284B"/>
                </a:solidFill>
                <a:latin typeface="Congenial" panose="02000503040000020004" pitchFamily="2" charset="0"/>
              </a:rPr>
              <a:t>SPESE AMMISSIBILI</a:t>
            </a:r>
          </a:p>
        </p:txBody>
      </p:sp>
      <p:pic>
        <p:nvPicPr>
          <p:cNvPr id="6" name="Elemento grafico 5" descr="Badge 3 con riempimento a tinta unita">
            <a:extLst>
              <a:ext uri="{FF2B5EF4-FFF2-40B4-BE49-F238E27FC236}">
                <a16:creationId xmlns:a16="http://schemas.microsoft.com/office/drawing/2014/main" id="{0F27CAD3-72F4-4C03-3191-1A13B9A066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0520" y="1628187"/>
            <a:ext cx="4148043" cy="4148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664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8C094BD3-B788-F421-EFAF-5FBF4DB8B9B5}"/>
              </a:ext>
            </a:extLst>
          </p:cNvPr>
          <p:cNvCxnSpPr/>
          <p:nvPr/>
        </p:nvCxnSpPr>
        <p:spPr>
          <a:xfrm flipH="1">
            <a:off x="9144000" y="6409426"/>
            <a:ext cx="2880000" cy="0"/>
          </a:xfrm>
          <a:prstGeom prst="line">
            <a:avLst/>
          </a:prstGeom>
          <a:ln w="28575">
            <a:solidFill>
              <a:srgbClr val="B228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Immagine che contiene testo, Carattere, logo, Elementi grafici&#10;&#10;Descrizione generata automaticamente">
            <a:extLst>
              <a:ext uri="{FF2B5EF4-FFF2-40B4-BE49-F238E27FC236}">
                <a16:creationId xmlns:a16="http://schemas.microsoft.com/office/drawing/2014/main" id="{88113D39-DB0F-1E40-AAD4-49EE0DA7AA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82" y="6024865"/>
            <a:ext cx="2928913" cy="76912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3170F4-9350-A86F-6378-340C1B7AFAE3}"/>
              </a:ext>
            </a:extLst>
          </p:cNvPr>
          <p:cNvSpPr txBox="1"/>
          <p:nvPr/>
        </p:nvSpPr>
        <p:spPr>
          <a:xfrm>
            <a:off x="6234422" y="1158194"/>
            <a:ext cx="5789578" cy="5274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200" dirty="0">
                <a:latin typeface="Congenial" panose="020F0502020204030204" pitchFamily="2" charset="0"/>
              </a:rPr>
              <a:t>Il numero minimo di discenti affinché il BIP sia eleggibile è </a:t>
            </a:r>
            <a:r>
              <a:rPr lang="it-IT" sz="1200" b="1" dirty="0">
                <a:solidFill>
                  <a:srgbClr val="B2284B"/>
                </a:solidFill>
                <a:latin typeface="Congenial" panose="020F0502020204030204" pitchFamily="2" charset="0"/>
              </a:rPr>
              <a:t>10.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100" dirty="0">
                <a:latin typeface="Congenial" panose="020F0502020204030204" pitchFamily="2" charset="0"/>
              </a:rPr>
              <a:t>È prevista una defezione del </a:t>
            </a:r>
            <a:r>
              <a:rPr lang="it-IT" sz="1100" b="1" dirty="0">
                <a:solidFill>
                  <a:srgbClr val="B2284B"/>
                </a:solidFill>
                <a:latin typeface="Congenial" panose="020F0502020204030204" pitchFamily="2" charset="0"/>
              </a:rPr>
              <a:t>10% (1 discente) </a:t>
            </a:r>
            <a:r>
              <a:rPr lang="it-IT" sz="1100" dirty="0">
                <a:latin typeface="Congenial" panose="020F0502020204030204" pitchFamily="2" charset="0"/>
              </a:rPr>
              <a:t>in caso di cause di </a:t>
            </a:r>
            <a:r>
              <a:rPr lang="it-IT" sz="1100" b="1" dirty="0">
                <a:solidFill>
                  <a:srgbClr val="B2284B"/>
                </a:solidFill>
                <a:latin typeface="Congenial" panose="020F0502020204030204" pitchFamily="2" charset="0"/>
              </a:rPr>
              <a:t>forza maggiore.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100" dirty="0">
                <a:solidFill>
                  <a:srgbClr val="B2284B"/>
                </a:solidFill>
                <a:latin typeface="Congenial" panose="020F0502020204030204" pitchFamily="2" charset="0"/>
              </a:rPr>
              <a:t>I discenti incoming devono essere selezionati dalle Università Partner secondo le loro procedure interne. La lista – </a:t>
            </a:r>
            <a:r>
              <a:rPr lang="it-IT" sz="1100" b="1" dirty="0">
                <a:solidFill>
                  <a:srgbClr val="B2284B"/>
                </a:solidFill>
                <a:latin typeface="Congenial" panose="020F0502020204030204" pitchFamily="2" charset="0"/>
              </a:rPr>
              <a:t>completa della specifica di nome, cognome, email, data di nascita e Università di provenienza </a:t>
            </a:r>
            <a:r>
              <a:rPr lang="it-IT" sz="1100" dirty="0">
                <a:solidFill>
                  <a:srgbClr val="B2284B"/>
                </a:solidFill>
                <a:latin typeface="Congenial" panose="020F0502020204030204" pitchFamily="2" charset="0"/>
              </a:rPr>
              <a:t>- deve essere inviata per tempo dal docente </a:t>
            </a:r>
            <a:r>
              <a:rPr lang="it-IT" sz="1100" dirty="0" err="1">
                <a:solidFill>
                  <a:srgbClr val="B2284B"/>
                </a:solidFill>
                <a:latin typeface="Congenial" panose="020F0502020204030204" pitchFamily="2" charset="0"/>
              </a:rPr>
              <a:t>UniPV</a:t>
            </a:r>
            <a:r>
              <a:rPr lang="it-IT" sz="1100" dirty="0">
                <a:solidFill>
                  <a:srgbClr val="B2284B"/>
                </a:solidFill>
                <a:latin typeface="Congenial" panose="020F0502020204030204" pitchFamily="2" charset="0"/>
              </a:rPr>
              <a:t> responsabile alla UOC Mobilità internazionale (</a:t>
            </a:r>
            <a:r>
              <a:rPr lang="it-IT" sz="1100" dirty="0">
                <a:solidFill>
                  <a:srgbClr val="B2284B"/>
                </a:solidFill>
                <a:latin typeface="Congenial" panose="020F0502020204030204" pitchFamily="2" charset="0"/>
                <a:hlinkClick r:id="rId3"/>
              </a:rPr>
              <a:t>erasmusbip@unipv.it</a:t>
            </a:r>
            <a:r>
              <a:rPr lang="it-IT" sz="1100" dirty="0">
                <a:solidFill>
                  <a:srgbClr val="B2284B"/>
                </a:solidFill>
                <a:latin typeface="Congenial" panose="020F0502020204030204" pitchFamily="2" charset="0"/>
              </a:rPr>
              <a:t>) che procederà all’immatricolazione.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100" dirty="0">
                <a:latin typeface="Congenial" panose="020F0502020204030204" pitchFamily="2" charset="0"/>
              </a:rPr>
              <a:t>Sono discenti ammissibili (e possono partecipare a uno stesso BIP): </a:t>
            </a:r>
          </a:p>
          <a:p>
            <a:pPr marL="514350" indent="-285750" algn="just">
              <a:lnSpc>
                <a:spcPct val="103000"/>
              </a:lnSpc>
              <a:spcAft>
                <a:spcPts val="550"/>
              </a:spcAft>
              <a:buFont typeface="Arial" panose="020B0604020202020204" pitchFamily="34" charset="0"/>
              <a:buChar char="•"/>
            </a:pPr>
            <a:r>
              <a:rPr lang="it-IT" sz="1250" b="1" dirty="0">
                <a:solidFill>
                  <a:srgbClr val="B2284B"/>
                </a:solidFill>
                <a:latin typeface="Congenial" panose="020F0502020204030204" pitchFamily="2" charset="0"/>
              </a:rPr>
              <a:t>STUDENTI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100" dirty="0">
                <a:latin typeface="Congenial" panose="020F0502020204030204" pitchFamily="2" charset="0"/>
              </a:rPr>
              <a:t>Laurea triennale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100" dirty="0">
                <a:latin typeface="Congenial" panose="020F0502020204030204" pitchFamily="2" charset="0"/>
              </a:rPr>
              <a:t>Laurea magistrale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100" dirty="0">
                <a:latin typeface="Congenial" panose="020F0502020204030204" pitchFamily="2" charset="0"/>
              </a:rPr>
              <a:t>Laurea magistrale a ciclo unico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100" dirty="0">
                <a:latin typeface="Congenial" panose="020F0502020204030204" pitchFamily="2" charset="0"/>
              </a:rPr>
              <a:t>Dottorato</a:t>
            </a:r>
            <a:endParaRPr lang="it-IT" sz="1000" b="1" dirty="0">
              <a:solidFill>
                <a:srgbClr val="B2284B"/>
              </a:solidFill>
              <a:latin typeface="Congenial" panose="020F0502020204030204" pitchFamily="2" charset="0"/>
            </a:endParaRPr>
          </a:p>
          <a:p>
            <a:pPr marL="514350" indent="-285750" algn="just">
              <a:lnSpc>
                <a:spcPct val="103000"/>
              </a:lnSpc>
              <a:spcAft>
                <a:spcPts val="550"/>
              </a:spcAft>
              <a:buFont typeface="Arial" panose="020B0604020202020204" pitchFamily="34" charset="0"/>
              <a:buChar char="•"/>
            </a:pPr>
            <a:r>
              <a:rPr lang="it-IT" sz="1250" b="1" dirty="0">
                <a:solidFill>
                  <a:srgbClr val="B2284B"/>
                </a:solidFill>
                <a:latin typeface="Congenial" panose="020F0502020204030204" pitchFamily="2" charset="0"/>
              </a:rPr>
              <a:t>DOCENTI </a:t>
            </a:r>
            <a:r>
              <a:rPr lang="it-IT" sz="1100" dirty="0">
                <a:latin typeface="Congenial" panose="020F0502020204030204" pitchFamily="2" charset="0"/>
              </a:rPr>
              <a:t>(diversi dai docenti che collaborano alla realizzazione del BIP e/o tengono una o più lezioni durante il corso). I docenti possono fare domanda per </a:t>
            </a:r>
            <a:r>
              <a:rPr lang="it-IT" sz="1100" b="1" dirty="0">
                <a:solidFill>
                  <a:srgbClr val="B2284B"/>
                </a:solidFill>
                <a:latin typeface="Congenial" panose="020F0502020204030204" pitchFamily="2" charset="0"/>
              </a:rPr>
              <a:t>Staff </a:t>
            </a:r>
            <a:r>
              <a:rPr lang="it-IT" sz="1100" b="1" dirty="0" err="1">
                <a:solidFill>
                  <a:srgbClr val="B2284B"/>
                </a:solidFill>
                <a:latin typeface="Congenial" panose="020F0502020204030204" pitchFamily="2" charset="0"/>
              </a:rPr>
              <a:t>Mobility</a:t>
            </a:r>
            <a:r>
              <a:rPr lang="it-IT" sz="1100" b="1" dirty="0">
                <a:solidFill>
                  <a:srgbClr val="B2284B"/>
                </a:solidFill>
                <a:latin typeface="Congenial" panose="020F0502020204030204" pitchFamily="2" charset="0"/>
              </a:rPr>
              <a:t> for Training </a:t>
            </a:r>
            <a:r>
              <a:rPr lang="it-IT" sz="1100" dirty="0">
                <a:latin typeface="Congenial" panose="020F0502020204030204" pitchFamily="2" charset="0"/>
              </a:rPr>
              <a:t>presso il proprio Ateneo.</a:t>
            </a:r>
          </a:p>
          <a:p>
            <a:pPr marL="514350" indent="-285750" algn="just">
              <a:lnSpc>
                <a:spcPct val="103000"/>
              </a:lnSpc>
              <a:spcAft>
                <a:spcPts val="550"/>
              </a:spcAft>
              <a:buFont typeface="Arial" panose="020B0604020202020204" pitchFamily="34" charset="0"/>
              <a:buChar char="•"/>
            </a:pPr>
            <a:r>
              <a:rPr lang="it-IT" sz="1250" b="1" dirty="0">
                <a:solidFill>
                  <a:srgbClr val="B2284B"/>
                </a:solidFill>
                <a:latin typeface="Congenial" panose="020F0502020204030204" pitchFamily="2" charset="0"/>
              </a:rPr>
              <a:t>PERSONALE TECNICO-AMMINISTRATIVO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endParaRPr lang="it-IT" sz="1000" b="1" dirty="0">
              <a:solidFill>
                <a:srgbClr val="B2284B"/>
              </a:solidFill>
              <a:latin typeface="Congenial" panose="020F0502020204030204" pitchFamily="2" charset="0"/>
            </a:endParaRP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100" u="sng" dirty="0">
                <a:latin typeface="Congenial" panose="020F0502020204030204" pitchFamily="2" charset="0"/>
              </a:rPr>
              <a:t>È possibile includere discenti extra-EU esterni al BIP, ma non verranno conteggiati ai fini dell’eleggibilità del BIP.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100" b="1" dirty="0">
                <a:solidFill>
                  <a:srgbClr val="B2284B"/>
                </a:solidFill>
                <a:latin typeface="Congenial" panose="020F0502020204030204" pitchFamily="2" charset="0"/>
              </a:rPr>
              <a:t>I discenti </a:t>
            </a:r>
            <a:r>
              <a:rPr lang="it-IT" sz="1100" b="1" dirty="0" err="1">
                <a:solidFill>
                  <a:srgbClr val="B2284B"/>
                </a:solidFill>
                <a:latin typeface="Congenial" panose="020F0502020204030204" pitchFamily="2" charset="0"/>
              </a:rPr>
              <a:t>UniPV</a:t>
            </a:r>
            <a:r>
              <a:rPr lang="it-IT" sz="1100" b="1" dirty="0">
                <a:solidFill>
                  <a:srgbClr val="B2284B"/>
                </a:solidFill>
                <a:latin typeface="Congenial" panose="020F0502020204030204" pitchFamily="2" charset="0"/>
              </a:rPr>
              <a:t> </a:t>
            </a:r>
            <a:r>
              <a:rPr lang="it-IT" sz="1100" b="1" u="sng" dirty="0">
                <a:solidFill>
                  <a:srgbClr val="B2284B"/>
                </a:solidFill>
                <a:latin typeface="Congenial" panose="020F0502020204030204" pitchFamily="2" charset="0"/>
              </a:rPr>
              <a:t>NON</a:t>
            </a:r>
            <a:r>
              <a:rPr lang="it-IT" sz="1100" b="1" dirty="0">
                <a:solidFill>
                  <a:srgbClr val="B2284B"/>
                </a:solidFill>
                <a:latin typeface="Congenial" panose="020F0502020204030204" pitchFamily="2" charset="0"/>
              </a:rPr>
              <a:t> sono inclusi nel conteggio del numero totale dei partecipanti (10).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endParaRPr lang="it-IT" sz="1250" b="1" dirty="0">
              <a:solidFill>
                <a:srgbClr val="B2284B"/>
              </a:solidFill>
              <a:latin typeface="Congenial" panose="020F0502020204030204" pitchFamily="2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2791548-58D7-86F5-CF08-1AFAA652E5CA}"/>
              </a:ext>
            </a:extLst>
          </p:cNvPr>
          <p:cNvSpPr txBox="1"/>
          <p:nvPr/>
        </p:nvSpPr>
        <p:spPr>
          <a:xfrm>
            <a:off x="6223769" y="329861"/>
            <a:ext cx="26019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dirty="0">
                <a:solidFill>
                  <a:srgbClr val="B2284B"/>
                </a:solidFill>
                <a:latin typeface="Congenial" panose="02000503040000020004" pitchFamily="2" charset="0"/>
              </a:rPr>
              <a:t>DISCENTI</a:t>
            </a:r>
          </a:p>
        </p:txBody>
      </p:sp>
      <p:pic>
        <p:nvPicPr>
          <p:cNvPr id="3" name="Elemento grafico 2" descr="Badge 4 con riempimento a tinta unita">
            <a:extLst>
              <a:ext uri="{FF2B5EF4-FFF2-40B4-BE49-F238E27FC236}">
                <a16:creationId xmlns:a16="http://schemas.microsoft.com/office/drawing/2014/main" id="{DA2A839E-C234-6F24-0DBE-1C7C3F0829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1908" y="1622209"/>
            <a:ext cx="4154021" cy="4154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016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8C094BD3-B788-F421-EFAF-5FBF4DB8B9B5}"/>
              </a:ext>
            </a:extLst>
          </p:cNvPr>
          <p:cNvCxnSpPr/>
          <p:nvPr/>
        </p:nvCxnSpPr>
        <p:spPr>
          <a:xfrm flipH="1">
            <a:off x="9144000" y="6409426"/>
            <a:ext cx="2880000" cy="0"/>
          </a:xfrm>
          <a:prstGeom prst="line">
            <a:avLst/>
          </a:prstGeom>
          <a:ln w="28575">
            <a:solidFill>
              <a:srgbClr val="B228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Immagine che contiene testo, Carattere, logo, Elementi grafici&#10;&#10;Descrizione generata automaticamente">
            <a:extLst>
              <a:ext uri="{FF2B5EF4-FFF2-40B4-BE49-F238E27FC236}">
                <a16:creationId xmlns:a16="http://schemas.microsoft.com/office/drawing/2014/main" id="{88113D39-DB0F-1E40-AAD4-49EE0DA7AA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82" y="6024865"/>
            <a:ext cx="2928913" cy="76912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3170F4-9350-A86F-6378-340C1B7AFAE3}"/>
              </a:ext>
            </a:extLst>
          </p:cNvPr>
          <p:cNvSpPr txBox="1"/>
          <p:nvPr/>
        </p:nvSpPr>
        <p:spPr>
          <a:xfrm>
            <a:off x="6234422" y="1158194"/>
            <a:ext cx="5655670" cy="318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600" dirty="0">
                <a:latin typeface="Congenial" panose="020F0502020204030204" pitchFamily="2" charset="0"/>
              </a:rPr>
              <a:t>La borsa Erasmus per i docenti in mobilità presso </a:t>
            </a:r>
            <a:r>
              <a:rPr lang="it-IT" sz="1600" dirty="0" err="1">
                <a:latin typeface="Congenial" panose="020F0502020204030204" pitchFamily="2" charset="0"/>
              </a:rPr>
              <a:t>UniPV</a:t>
            </a:r>
            <a:r>
              <a:rPr lang="it-IT" sz="1600" dirty="0">
                <a:latin typeface="Congenial" panose="020F0502020204030204" pitchFamily="2" charset="0"/>
              </a:rPr>
              <a:t> che partecipano all’organizzazione del BIP e per </a:t>
            </a:r>
            <a:r>
              <a:rPr lang="it-IT" sz="1600" b="1" dirty="0">
                <a:solidFill>
                  <a:srgbClr val="1B71B8"/>
                </a:solidFill>
                <a:latin typeface="Congenial" panose="020F0502020204030204" pitchFamily="2" charset="0"/>
              </a:rPr>
              <a:t>i discenti </a:t>
            </a:r>
            <a:r>
              <a:rPr lang="it-IT" sz="1600" dirty="0">
                <a:latin typeface="Congenial" panose="020F0502020204030204" pitchFamily="2" charset="0"/>
              </a:rPr>
              <a:t>(siano essi studenti, docenti o personale tecnico amministrativo) è pagata dall’Ateneo di provenienza e copre il viaggio e l’alloggio.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endParaRPr lang="it-IT" sz="1600" dirty="0">
              <a:latin typeface="Congenial" panose="020F0502020204030204" pitchFamily="2" charset="0"/>
            </a:endParaRP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600" b="1" dirty="0">
                <a:solidFill>
                  <a:srgbClr val="B2284B"/>
                </a:solidFill>
                <a:latin typeface="Congenial" panose="020F0502020204030204" pitchFamily="2" charset="0"/>
              </a:rPr>
              <a:t>L’importo della borsa dipende dalle procedure interne all’Ateneo che la eroga.</a:t>
            </a: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endParaRPr lang="it-IT" sz="1600" b="1" dirty="0">
              <a:solidFill>
                <a:srgbClr val="B2284B"/>
              </a:solidFill>
              <a:latin typeface="Congenial" panose="020F0502020204030204" pitchFamily="2" charset="0"/>
            </a:endParaRPr>
          </a:p>
          <a:p>
            <a:pPr marL="23495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1600" u="sng" dirty="0">
                <a:latin typeface="Congenial" panose="020F0502020204030204" pitchFamily="2" charset="0"/>
              </a:rPr>
              <a:t>Gli studenti </a:t>
            </a:r>
            <a:r>
              <a:rPr lang="it-IT" sz="1600" u="sng" dirty="0" err="1">
                <a:latin typeface="Congenial" panose="020F0502020204030204" pitchFamily="2" charset="0"/>
              </a:rPr>
              <a:t>UniPV</a:t>
            </a:r>
            <a:r>
              <a:rPr lang="it-IT" sz="1600" u="sng" dirty="0">
                <a:latin typeface="Congenial" panose="020F0502020204030204" pitchFamily="2" charset="0"/>
              </a:rPr>
              <a:t> che partecipano al BIP non ricevono alcun contributo economico.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2791548-58D7-86F5-CF08-1AFAA652E5CA}"/>
              </a:ext>
            </a:extLst>
          </p:cNvPr>
          <p:cNvSpPr txBox="1"/>
          <p:nvPr/>
        </p:nvSpPr>
        <p:spPr>
          <a:xfrm>
            <a:off x="6223769" y="329861"/>
            <a:ext cx="26019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dirty="0">
                <a:solidFill>
                  <a:srgbClr val="B2284B"/>
                </a:solidFill>
                <a:latin typeface="Congenial" panose="02000503040000020004" pitchFamily="2" charset="0"/>
              </a:rPr>
              <a:t>DISCENTI</a:t>
            </a:r>
          </a:p>
        </p:txBody>
      </p:sp>
      <p:pic>
        <p:nvPicPr>
          <p:cNvPr id="3" name="Elemento grafico 2" descr="Badge 4 con riempimento a tinta unita">
            <a:extLst>
              <a:ext uri="{FF2B5EF4-FFF2-40B4-BE49-F238E27FC236}">
                <a16:creationId xmlns:a16="http://schemas.microsoft.com/office/drawing/2014/main" id="{DA2A839E-C234-6F24-0DBE-1C7C3F0829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1908" y="1622209"/>
            <a:ext cx="4154021" cy="4154021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55ECD53F-2FE6-2581-1A28-57C5BB56A805}"/>
              </a:ext>
            </a:extLst>
          </p:cNvPr>
          <p:cNvSpPr txBox="1"/>
          <p:nvPr/>
        </p:nvSpPr>
        <p:spPr>
          <a:xfrm>
            <a:off x="2755851" y="3602889"/>
            <a:ext cx="71846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6600" dirty="0">
                <a:solidFill>
                  <a:schemeClr val="bg1"/>
                </a:solidFill>
                <a:latin typeface="Congenial" panose="02000503040000020004" pitchFamily="2" charset="0"/>
              </a:rPr>
              <a:t>.1</a:t>
            </a:r>
          </a:p>
        </p:txBody>
      </p:sp>
    </p:spTree>
    <p:extLst>
      <p:ext uri="{BB962C8B-B14F-4D97-AF65-F5344CB8AC3E}">
        <p14:creationId xmlns:p14="http://schemas.microsoft.com/office/powerpoint/2010/main" val="9085720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5deba3-7f31-46e5-8a03-f72fe1556a45" xsi:nil="true"/>
    <lcf76f155ced4ddcb4097134ff3c332f xmlns="85829521-f74d-4751-892f-07fc9d58c0f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3274D1A2D068E4AA594C0961B9A6246" ma:contentTypeVersion="15" ma:contentTypeDescription="Creare un nuovo documento." ma:contentTypeScope="" ma:versionID="f0ecc886ad5ea949d10d5f1f8e13630b">
  <xsd:schema xmlns:xsd="http://www.w3.org/2001/XMLSchema" xmlns:xs="http://www.w3.org/2001/XMLSchema" xmlns:p="http://schemas.microsoft.com/office/2006/metadata/properties" xmlns:ns2="85829521-f74d-4751-892f-07fc9d58c0f9" xmlns:ns3="e95deba3-7f31-46e5-8a03-f72fe1556a45" targetNamespace="http://schemas.microsoft.com/office/2006/metadata/properties" ma:root="true" ma:fieldsID="e36d283ba8e0adfce99d002f6b1f4060" ns2:_="" ns3:_="">
    <xsd:import namespace="85829521-f74d-4751-892f-07fc9d58c0f9"/>
    <xsd:import namespace="e95deba3-7f31-46e5-8a03-f72fe1556a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829521-f74d-4751-892f-07fc9d58c0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 immagine" ma:readOnly="false" ma:fieldId="{5cf76f15-5ced-4ddc-b409-7134ff3c332f}" ma:taxonomyMulti="true" ma:sspId="07e82d2f-c04a-4788-8b0e-a7d0615615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5deba3-7f31-46e5-8a03-f72fe1556a4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9cfa79a-5b97-4536-b24d-0bcadd7b8a6f}" ma:internalName="TaxCatchAll" ma:showField="CatchAllData" ma:web="e95deba3-7f31-46e5-8a03-f72fe1556a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B06E57-9DCE-4781-B63A-B0FA676E750D}">
  <ds:schemaRefs>
    <ds:schemaRef ds:uri="http://schemas.microsoft.com/office/2006/metadata/properties"/>
    <ds:schemaRef ds:uri="http://schemas.microsoft.com/office/infopath/2007/PartnerControls"/>
    <ds:schemaRef ds:uri="e95deba3-7f31-46e5-8a03-f72fe1556a45"/>
    <ds:schemaRef ds:uri="85829521-f74d-4751-892f-07fc9d58c0f9"/>
  </ds:schemaRefs>
</ds:datastoreItem>
</file>

<file path=customXml/itemProps2.xml><?xml version="1.0" encoding="utf-8"?>
<ds:datastoreItem xmlns:ds="http://schemas.openxmlformats.org/officeDocument/2006/customXml" ds:itemID="{AC416C63-0971-4DB5-BE25-5A2C350C431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0AEF6F-9E14-4875-A8CF-8FA196CA25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5829521-f74d-4751-892f-07fc9d58c0f9"/>
    <ds:schemaRef ds:uri="e95deba3-7f31-46e5-8a03-f72fe1556a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1778</Words>
  <Application>Microsoft Office PowerPoint</Application>
  <PresentationFormat>Widescreen</PresentationFormat>
  <Paragraphs>137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Congenial</vt:lpstr>
      <vt:lpstr>Noto Sans Symbols</vt:lpstr>
      <vt:lpstr>Roboto</vt:lpstr>
      <vt:lpstr>Roboto Slab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Alberto Zannetti</dc:creator>
  <cp:lastModifiedBy>Rosangela Amato</cp:lastModifiedBy>
  <cp:revision>138</cp:revision>
  <dcterms:created xsi:type="dcterms:W3CDTF">2018-06-26T10:19:55Z</dcterms:created>
  <dcterms:modified xsi:type="dcterms:W3CDTF">2026-05-12T08:46:50Z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0x01010013274D1A2D068E4AA594C0961B9A6246</vt:lpwstr>
  </property>
  <property fmtid="{D5CDD505-2E9C-101B-9397-08002B2CF9AE}" pid="3" name="MediaServiceImageTags">
    <vt:lpwstr/>
  </property>
</Properties>
</file>