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Castelli" userId="ec57ea4f-7fc9-4c3a-a737-f0b3e0630267" providerId="ADAL" clId="{3430AA4C-D7A0-4C78-B2EF-13DFA500CAC3}"/>
    <pc:docChg chg="custSel modSld">
      <pc:chgData name="Sandra Castelli" userId="ec57ea4f-7fc9-4c3a-a737-f0b3e0630267" providerId="ADAL" clId="{3430AA4C-D7A0-4C78-B2EF-13DFA500CAC3}" dt="2025-02-26T16:54:38.179" v="33" actId="20577"/>
      <pc:docMkLst>
        <pc:docMk/>
      </pc:docMkLst>
      <pc:sldChg chg="modSp mod">
        <pc:chgData name="Sandra Castelli" userId="ec57ea4f-7fc9-4c3a-a737-f0b3e0630267" providerId="ADAL" clId="{3430AA4C-D7A0-4C78-B2EF-13DFA500CAC3}" dt="2025-02-26T16:54:38.179" v="33" actId="20577"/>
        <pc:sldMkLst>
          <pc:docMk/>
          <pc:sldMk cId="0" sldId="256"/>
        </pc:sldMkLst>
        <pc:spChg chg="mod">
          <ac:chgData name="Sandra Castelli" userId="ec57ea4f-7fc9-4c3a-a737-f0b3e0630267" providerId="ADAL" clId="{3430AA4C-D7A0-4C78-B2EF-13DFA500CAC3}" dt="2025-02-26T16:54:38.179" v="33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andra Castelli" userId="ec57ea4f-7fc9-4c3a-a737-f0b3e0630267" providerId="ADAL" clId="{3430AA4C-D7A0-4C78-B2EF-13DFA500CAC3}" dt="2025-02-26T16:53:54.932" v="29" actId="20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sz="3600" b="1">
                <a:latin typeface="Roboto"/>
              </a:defRPr>
            </a:pPr>
            <a:r>
              <a:rPr dirty="0" err="1"/>
              <a:t>Vetrina</a:t>
            </a:r>
            <a:r>
              <a:rPr dirty="0"/>
              <a:t> </a:t>
            </a:r>
            <a:r>
              <a:rPr dirty="0" err="1"/>
              <a:t>Formativa</a:t>
            </a:r>
            <a:r>
              <a:rPr dirty="0"/>
              <a:t> </a:t>
            </a:r>
            <a:r>
              <a:rPr dirty="0" err="1"/>
              <a:t>d’Ateneo</a:t>
            </a:r>
            <a:r>
              <a:rPr dirty="0"/>
              <a:t>  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/>
              <a:t>Assessment</a:t>
            </a:r>
            <a:r>
              <a:rPr lang="it-IT" dirty="0"/>
              <a:t> 2023-</a:t>
            </a:r>
            <a:r>
              <a:rPr dirty="0"/>
              <a:t>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 sz="2400">
                <a:latin typeface="Roboto"/>
              </a:defRPr>
            </a:pPr>
            <a:r>
              <a:rPr dirty="0" err="1">
                <a:solidFill>
                  <a:schemeClr val="tx1"/>
                </a:solidFill>
              </a:rPr>
              <a:t>Risultati</a:t>
            </a:r>
            <a:r>
              <a:rPr dirty="0">
                <a:solidFill>
                  <a:schemeClr val="tx1"/>
                </a:solidFill>
              </a:rPr>
              <a:t> e </a:t>
            </a:r>
            <a:r>
              <a:rPr dirty="0" err="1">
                <a:solidFill>
                  <a:schemeClr val="tx1"/>
                </a:solidFill>
              </a:rPr>
              <a:t>impatto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delle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nuove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modalità</a:t>
            </a:r>
            <a:r>
              <a:rPr dirty="0">
                <a:solidFill>
                  <a:schemeClr val="tx1"/>
                </a:solidFill>
              </a:rPr>
              <a:t> di </a:t>
            </a:r>
            <a:r>
              <a:rPr dirty="0" err="1">
                <a:solidFill>
                  <a:schemeClr val="tx1"/>
                </a:solidFill>
              </a:rPr>
              <a:t>gestione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della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formazione</a:t>
            </a:r>
            <a:r>
              <a:rPr dirty="0">
                <a:solidFill>
                  <a:schemeClr val="tx1"/>
                </a:solidFill>
              </a:rPr>
              <a:t> PTA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E2D595-F026-8B2A-5B7B-A1610BC73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28" y="375222"/>
            <a:ext cx="8229600" cy="959802"/>
          </a:xfrm>
        </p:spPr>
        <p:txBody>
          <a:bodyPr>
            <a:noAutofit/>
          </a:bodyPr>
          <a:lstStyle/>
          <a:p>
            <a:pPr algn="l"/>
            <a:r>
              <a:rPr lang="it-IT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L’</a:t>
            </a:r>
            <a:r>
              <a:rPr lang="it-IT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obiettivo</a:t>
            </a:r>
            <a:r>
              <a:rPr lang="it-IT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di questi strumenti era rendere la formazione più </a:t>
            </a:r>
            <a:r>
              <a:rPr lang="it-IT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accessibile</a:t>
            </a:r>
            <a:r>
              <a:rPr lang="it-IT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it-IT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efficiente </a:t>
            </a:r>
            <a:r>
              <a:rPr lang="it-IT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in linea con le esigenze del personale. I dati di utilizzo del sito nel 2024 evidenziano un significativo aumento dell’interesse e del coinvolgimento del PTA:</a:t>
            </a:r>
            <a:br>
              <a:rPr lang="it-IT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it-IT" sz="16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5D044D-F515-9D8E-AD3C-E3A7BA569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2728"/>
            <a:ext cx="8229600" cy="5312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📌 </a:t>
            </a: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Crescita dell’accesso ai contenuti formativi</a:t>
            </a:r>
            <a:endParaRPr lang="it-IT" sz="2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11.932 visite al sito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(+238,7% rispetto all'anno precedente)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22.157 pagine viste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(+218,3%), segno di maggiore interesse per i contenuti disponibili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Durata media di visita aumentata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 </a:t>
            </a: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 minuti e 24 secondi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(+8,3%)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it-IT" sz="2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📌 </a:t>
            </a: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Maggiore interazione e partecipazione</a:t>
            </a:r>
            <a:endParaRPr lang="it-IT" sz="2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Diminuzione del tasso di rimbalzo al 53%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(-7%), segno che gli utenti navigano più a lungo tra le pagine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Incremento delle azioni per visita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(2,3 azioni per utente, +9,5%)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Aumento delle ricerche e dei download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(+694,9%), segnale di un forte interesse nei materiali formativi disponibili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endParaRPr lang="it-IT" sz="2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📌 </a:t>
            </a: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Effetti positivi della digitalizzazione del processo formativo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/>
            </a:r>
            <a:b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L’introduzione del modulo di gestione dematerializzata ha reso più fluido e trasparente il processo di iscrizione e fruizione della formazione, facilitando l’accesso ai corsi e riducendo il carico amministrativo. Il forte aumento delle interazioni con il sito conferma l'efficacia della strategia adottata.</a:t>
            </a:r>
          </a:p>
          <a:p>
            <a:pPr marL="0" indent="0">
              <a:buNone/>
            </a:pPr>
            <a:endParaRPr lang="it-IT" sz="2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 risultati evidenziano come la digitalizzazione e la comunicazione mirata abbiano migliorato </a:t>
            </a:r>
            <a:r>
              <a:rPr lang="it-IT" sz="21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l’accessibilità, l’interesse e la partecipazione alla formazione</a:t>
            </a:r>
            <a:r>
              <a:rPr lang="it-IT" sz="2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del PTA, contribuendo alla crescita delle competenze del personale e alla performance complessiva dell’Ateneo.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589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latin typeface="Roboto"/>
              </a:defRPr>
            </a:pPr>
            <a:r>
              <a:rPr dirty="0"/>
              <a:t>Dati </a:t>
            </a:r>
            <a:r>
              <a:rPr dirty="0" err="1"/>
              <a:t>principali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584"/>
            <a:ext cx="8229600" cy="4525963"/>
          </a:xfrm>
        </p:spPr>
        <p:txBody>
          <a:bodyPr/>
          <a:lstStyle/>
          <a:p>
            <a:pPr algn="l">
              <a:defRPr sz="2000">
                <a:latin typeface="Roboto"/>
              </a:defRPr>
            </a:pPr>
            <a:r>
              <a:rPr dirty="0"/>
              <a:t>11.932 </a:t>
            </a:r>
            <a:r>
              <a:rPr dirty="0" err="1"/>
              <a:t>visite</a:t>
            </a:r>
            <a:r>
              <a:rPr dirty="0"/>
              <a:t> al </a:t>
            </a:r>
            <a:r>
              <a:rPr dirty="0" err="1"/>
              <a:t>sito</a:t>
            </a:r>
            <a:r>
              <a:rPr dirty="0"/>
              <a:t> (+238,7%)</a:t>
            </a:r>
          </a:p>
          <a:p>
            <a:pPr algn="l">
              <a:defRPr sz="2000">
                <a:latin typeface="Roboto"/>
              </a:defRPr>
            </a:pPr>
            <a:r>
              <a:rPr dirty="0"/>
              <a:t>22.157 </a:t>
            </a:r>
            <a:r>
              <a:rPr dirty="0" err="1"/>
              <a:t>pagine</a:t>
            </a:r>
            <a:r>
              <a:rPr dirty="0"/>
              <a:t> </a:t>
            </a:r>
            <a:r>
              <a:rPr dirty="0" err="1"/>
              <a:t>viste</a:t>
            </a:r>
            <a:r>
              <a:rPr dirty="0"/>
              <a:t> (+218,3%)</a:t>
            </a:r>
          </a:p>
          <a:p>
            <a:pPr algn="l">
              <a:defRPr sz="2000">
                <a:latin typeface="Roboto"/>
              </a:defRPr>
            </a:pPr>
            <a:r>
              <a:rPr dirty="0"/>
              <a:t>17.992 </a:t>
            </a:r>
            <a:r>
              <a:rPr dirty="0" err="1"/>
              <a:t>pagine</a:t>
            </a:r>
            <a:r>
              <a:rPr dirty="0"/>
              <a:t> </a:t>
            </a:r>
            <a:r>
              <a:rPr dirty="0" err="1"/>
              <a:t>viste</a:t>
            </a:r>
            <a:r>
              <a:rPr dirty="0"/>
              <a:t> </a:t>
            </a:r>
            <a:r>
              <a:rPr dirty="0" err="1"/>
              <a:t>uniche</a:t>
            </a:r>
            <a:endParaRPr dirty="0"/>
          </a:p>
          <a:p>
            <a:pPr algn="l">
              <a:defRPr sz="2000">
                <a:latin typeface="Roboto"/>
              </a:defRPr>
            </a:pPr>
            <a:r>
              <a:rPr dirty="0" err="1"/>
              <a:t>Durata</a:t>
            </a:r>
            <a:r>
              <a:rPr dirty="0"/>
              <a:t> media </a:t>
            </a:r>
            <a:r>
              <a:rPr dirty="0" err="1"/>
              <a:t>visita</a:t>
            </a:r>
            <a:r>
              <a:rPr dirty="0"/>
              <a:t>: 2 </a:t>
            </a:r>
            <a:r>
              <a:rPr dirty="0" err="1"/>
              <a:t>minuti</a:t>
            </a:r>
            <a:r>
              <a:rPr dirty="0"/>
              <a:t> 24 secondi (+8,3%)</a:t>
            </a:r>
          </a:p>
          <a:p>
            <a:pPr algn="l">
              <a:defRPr sz="2000">
                <a:latin typeface="Roboto"/>
              </a:defRPr>
            </a:pPr>
            <a:r>
              <a:rPr dirty="0"/>
              <a:t>53% </a:t>
            </a:r>
            <a:r>
              <a:rPr dirty="0" err="1"/>
              <a:t>visite</a:t>
            </a:r>
            <a:r>
              <a:rPr dirty="0"/>
              <a:t> </a:t>
            </a:r>
            <a:r>
              <a:rPr dirty="0" err="1"/>
              <a:t>rimbalzate</a:t>
            </a:r>
            <a:r>
              <a:rPr dirty="0"/>
              <a:t> (-7%)</a:t>
            </a:r>
            <a:endParaRPr lang="it-IT" dirty="0"/>
          </a:p>
          <a:p>
            <a:pPr marL="0" indent="0" algn="ctr">
              <a:spcBef>
                <a:spcPct val="0"/>
              </a:spcBef>
              <a:buNone/>
              <a:defRPr sz="3200" b="1">
                <a:latin typeface="Roboto"/>
              </a:defRPr>
            </a:pPr>
            <a:endParaRPr lang="it-IT" b="1" dirty="0">
              <a:latin typeface="Roboto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  <a:defRPr sz="3200" b="1">
                <a:latin typeface="Roboto"/>
              </a:defRPr>
            </a:pPr>
            <a:r>
              <a:rPr lang="it-IT" b="1" dirty="0">
                <a:latin typeface="Roboto"/>
                <a:ea typeface="+mj-ea"/>
                <a:cs typeface="+mj-cs"/>
              </a:rPr>
              <a:t>Coinvolgimento e interazioni</a:t>
            </a:r>
          </a:p>
          <a:p>
            <a:pPr algn="l">
              <a:defRPr sz="2000">
                <a:latin typeface="Roboto"/>
              </a:defRPr>
            </a:pPr>
            <a:r>
              <a:rPr lang="it-IT" dirty="0"/>
              <a:t>2,3 azioni per visita (+9,5%)</a:t>
            </a:r>
          </a:p>
          <a:p>
            <a:pPr algn="l">
              <a:defRPr sz="2000">
                <a:latin typeface="Roboto"/>
              </a:defRPr>
            </a:pPr>
            <a:r>
              <a:rPr lang="it-IT" dirty="0"/>
              <a:t>150 numero massimo di azioni in una visita (+172,7%)</a:t>
            </a:r>
          </a:p>
          <a:p>
            <a:pPr algn="l">
              <a:defRPr sz="2000">
                <a:latin typeface="Roboto"/>
              </a:defRPr>
            </a:pPr>
            <a:r>
              <a:rPr lang="it-IT" dirty="0"/>
              <a:t>1.558 download, 1.409 unici (+694,9%)</a:t>
            </a:r>
          </a:p>
          <a:p>
            <a:pPr algn="l">
              <a:defRPr sz="2000">
                <a:latin typeface="Roboto"/>
              </a:defRPr>
            </a:pPr>
            <a:r>
              <a:rPr lang="it-IT" dirty="0"/>
              <a:t>3.370 link esterni, 2.848 univoci (+2.532,8%)</a:t>
            </a:r>
            <a:endParaRPr b="1" dirty="0">
              <a:latin typeface="Roboto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latin typeface="Roboto"/>
              </a:defRPr>
            </a:pPr>
            <a:r>
              <a:rPr dirty="0" err="1"/>
              <a:t>Considerazioni</a:t>
            </a:r>
            <a:r>
              <a:rPr dirty="0"/>
              <a:t> e </a:t>
            </a:r>
            <a:r>
              <a:rPr dirty="0" err="1"/>
              <a:t>prospettive</a:t>
            </a:r>
            <a:r>
              <a:rPr dirty="0"/>
              <a:t>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defRPr sz="2000">
                <a:latin typeface="Roboto"/>
              </a:defRPr>
            </a:pPr>
            <a:r>
              <a:rPr dirty="0" err="1"/>
              <a:t>L’adozione</a:t>
            </a:r>
            <a:r>
              <a:rPr dirty="0"/>
              <a:t> </a:t>
            </a:r>
            <a:r>
              <a:rPr dirty="0" err="1"/>
              <a:t>della</a:t>
            </a:r>
            <a:r>
              <a:rPr dirty="0"/>
              <a:t> </a:t>
            </a:r>
            <a:r>
              <a:rPr dirty="0" err="1"/>
              <a:t>Vetrina</a:t>
            </a:r>
            <a:r>
              <a:rPr dirty="0"/>
              <a:t> </a:t>
            </a:r>
            <a:r>
              <a:rPr dirty="0" err="1"/>
              <a:t>Formativa</a:t>
            </a:r>
            <a:r>
              <a:rPr dirty="0"/>
              <a:t> ha </a:t>
            </a:r>
            <a:r>
              <a:rPr dirty="0" err="1"/>
              <a:t>aumentato</a:t>
            </a:r>
            <a:r>
              <a:rPr dirty="0"/>
              <a:t> </a:t>
            </a:r>
            <a:r>
              <a:rPr dirty="0" err="1"/>
              <a:t>l’accesso</a:t>
            </a:r>
            <a:r>
              <a:rPr dirty="0"/>
              <a:t> e </a:t>
            </a:r>
            <a:r>
              <a:rPr dirty="0" err="1"/>
              <a:t>l’interazione</a:t>
            </a:r>
            <a:r>
              <a:rPr dirty="0"/>
              <a:t> con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contenuti</a:t>
            </a:r>
            <a:r>
              <a:rPr dirty="0"/>
              <a:t>.</a:t>
            </a:r>
          </a:p>
          <a:p>
            <a:pPr algn="l">
              <a:lnSpc>
                <a:spcPct val="150000"/>
              </a:lnSpc>
              <a:defRPr sz="2000">
                <a:latin typeface="Roboto"/>
              </a:defRPr>
            </a:pPr>
            <a:r>
              <a:rPr dirty="0"/>
              <a:t>Il nuovo modulo di </a:t>
            </a:r>
            <a:r>
              <a:rPr dirty="0" err="1"/>
              <a:t>gestione</a:t>
            </a:r>
            <a:r>
              <a:rPr dirty="0"/>
              <a:t> ha </a:t>
            </a:r>
            <a:r>
              <a:rPr dirty="0" err="1"/>
              <a:t>migliorato</a:t>
            </a:r>
            <a:r>
              <a:rPr dirty="0"/>
              <a:t> </a:t>
            </a:r>
            <a:r>
              <a:rPr dirty="0" err="1"/>
              <a:t>l’efficienza</a:t>
            </a:r>
            <a:r>
              <a:rPr dirty="0"/>
              <a:t> del </a:t>
            </a:r>
            <a:r>
              <a:rPr dirty="0" err="1"/>
              <a:t>processo</a:t>
            </a:r>
            <a:r>
              <a:rPr dirty="0"/>
              <a:t> di </a:t>
            </a:r>
            <a:r>
              <a:rPr dirty="0" err="1"/>
              <a:t>iscrizione</a:t>
            </a:r>
            <a:r>
              <a:rPr dirty="0"/>
              <a:t> e </a:t>
            </a:r>
            <a:r>
              <a:rPr dirty="0" err="1"/>
              <a:t>fruizione</a:t>
            </a:r>
            <a:r>
              <a:rPr dirty="0"/>
              <a:t>.</a:t>
            </a:r>
          </a:p>
          <a:p>
            <a:pPr algn="l">
              <a:lnSpc>
                <a:spcPct val="150000"/>
              </a:lnSpc>
              <a:defRPr sz="2000">
                <a:latin typeface="Roboto"/>
              </a:defRPr>
            </a:pPr>
            <a:r>
              <a:rPr dirty="0"/>
              <a:t>Si </a:t>
            </a:r>
            <a:r>
              <a:rPr dirty="0" err="1"/>
              <a:t>suggerisce</a:t>
            </a:r>
            <a:r>
              <a:rPr dirty="0"/>
              <a:t> di </a:t>
            </a:r>
            <a:r>
              <a:rPr dirty="0" err="1"/>
              <a:t>potenziare</a:t>
            </a:r>
            <a:r>
              <a:rPr dirty="0"/>
              <a:t> la </a:t>
            </a:r>
            <a:r>
              <a:rPr dirty="0" err="1"/>
              <a:t>funzione</a:t>
            </a:r>
            <a:r>
              <a:rPr dirty="0"/>
              <a:t> di </a:t>
            </a:r>
            <a:r>
              <a:rPr dirty="0" err="1"/>
              <a:t>ricerca</a:t>
            </a:r>
            <a:r>
              <a:rPr dirty="0"/>
              <a:t> per </a:t>
            </a:r>
            <a:r>
              <a:rPr dirty="0" err="1"/>
              <a:t>facilitare</a:t>
            </a:r>
            <a:r>
              <a:rPr dirty="0"/>
              <a:t> </a:t>
            </a:r>
            <a:r>
              <a:rPr dirty="0" err="1"/>
              <a:t>l’accesso</a:t>
            </a:r>
            <a:r>
              <a:rPr dirty="0"/>
              <a:t> ai </a:t>
            </a:r>
            <a:r>
              <a:rPr dirty="0" err="1"/>
              <a:t>corsi</a:t>
            </a:r>
            <a:r>
              <a:rPr dirty="0"/>
              <a:t>.</a:t>
            </a:r>
          </a:p>
          <a:p>
            <a:pPr algn="l">
              <a:lnSpc>
                <a:spcPct val="150000"/>
              </a:lnSpc>
              <a:defRPr sz="2000">
                <a:latin typeface="Roboto"/>
              </a:defRPr>
            </a:pPr>
            <a:r>
              <a:rPr dirty="0" err="1"/>
              <a:t>Ulteriori</a:t>
            </a:r>
            <a:r>
              <a:rPr dirty="0"/>
              <a:t> </a:t>
            </a:r>
            <a:r>
              <a:rPr dirty="0" err="1"/>
              <a:t>strategie</a:t>
            </a:r>
            <a:r>
              <a:rPr dirty="0"/>
              <a:t> di </a:t>
            </a:r>
            <a:r>
              <a:rPr dirty="0" err="1"/>
              <a:t>comunicazione</a:t>
            </a:r>
            <a:r>
              <a:rPr dirty="0"/>
              <a:t> </a:t>
            </a:r>
            <a:r>
              <a:rPr dirty="0" err="1"/>
              <a:t>potrebbero</a:t>
            </a:r>
            <a:r>
              <a:rPr dirty="0"/>
              <a:t> </a:t>
            </a:r>
            <a:r>
              <a:rPr dirty="0" err="1"/>
              <a:t>ampliare</a:t>
            </a:r>
            <a:r>
              <a:rPr dirty="0"/>
              <a:t> </a:t>
            </a:r>
            <a:r>
              <a:rPr dirty="0" err="1"/>
              <a:t>ancora</a:t>
            </a:r>
            <a:r>
              <a:rPr dirty="0"/>
              <a:t> di </a:t>
            </a:r>
            <a:r>
              <a:rPr dirty="0" err="1"/>
              <a:t>più</a:t>
            </a:r>
            <a:r>
              <a:rPr dirty="0"/>
              <a:t> la </a:t>
            </a:r>
            <a:r>
              <a:rPr dirty="0" err="1"/>
              <a:t>partecipazione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386</Words>
  <Application>Microsoft Office PowerPoint</Application>
  <PresentationFormat>Presentazione su schermo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Roboto</vt:lpstr>
      <vt:lpstr>Symbol</vt:lpstr>
      <vt:lpstr>Office Theme</vt:lpstr>
      <vt:lpstr>Vetrina Formativa d’Ateneo   Assessment 2023-2024</vt:lpstr>
      <vt:lpstr>L’obiettivo di questi strumenti era rendere la formazione più accessibile, efficiente e in linea con le esigenze del personale. I dati di utilizzo del sito nel 2024 evidenziano un significativo aumento dell’interesse e del coinvolgimento del PTA: </vt:lpstr>
      <vt:lpstr>Dati principali</vt:lpstr>
      <vt:lpstr>Considerazioni e prospettive future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Vetrina Formativa d’Ateneo   Assessment 2023-2024</dc:title>
  <dc:subject/>
  <dc:creator>Sandra Castelli</dc:creator>
  <cp:keywords/>
  <dc:description>generated using python-pptx</dc:description>
  <cp:lastModifiedBy>utente</cp:lastModifiedBy>
  <cp:revision>3</cp:revision>
  <dcterms:created xsi:type="dcterms:W3CDTF">2013-01-27T09:14:16Z</dcterms:created>
  <dcterms:modified xsi:type="dcterms:W3CDTF">2025-04-30T09:23:29Z</dcterms:modified>
  <cp:category/>
</cp:coreProperties>
</file>