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8" r:id="rId2"/>
    <p:sldId id="259" r:id="rId3"/>
    <p:sldId id="318" r:id="rId4"/>
    <p:sldId id="319" r:id="rId5"/>
    <p:sldId id="320" r:id="rId6"/>
    <p:sldId id="321" r:id="rId7"/>
    <p:sldId id="322" r:id="rId8"/>
    <p:sldId id="323" r:id="rId9"/>
    <p:sldId id="324" r:id="rId10"/>
    <p:sldId id="325" r:id="rId11"/>
    <p:sldId id="326" r:id="rId12"/>
    <p:sldId id="327" r:id="rId13"/>
    <p:sldId id="328" r:id="rId14"/>
    <p:sldId id="329" r:id="rId15"/>
    <p:sldId id="330" r:id="rId16"/>
    <p:sldId id="332" r:id="rId17"/>
  </p:sldIdLst>
  <p:sldSz cx="12192000" cy="6858000"/>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02E5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17" autoAdjust="0"/>
    <p:restoredTop sz="94660"/>
  </p:normalViewPr>
  <p:slideViewPr>
    <p:cSldViewPr snapToGrid="0">
      <p:cViewPr varScale="1">
        <p:scale>
          <a:sx n="111" d="100"/>
          <a:sy n="111" d="100"/>
        </p:scale>
        <p:origin x="594" y="9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1524000" y="1122363"/>
            <a:ext cx="9144000" cy="2387600"/>
          </a:xfrm>
        </p:spPr>
        <p:txBody>
          <a:bodyPr anchor="b"/>
          <a:lstStyle>
            <a:lvl1pPr algn="ctr">
              <a:defRPr sz="6000"/>
            </a:lvl1pPr>
          </a:lstStyle>
          <a:p>
            <a:r>
              <a:rPr lang="it-IT"/>
              <a:t>Fare clic per modificare lo stile del titolo</a:t>
            </a:r>
          </a:p>
        </p:txBody>
      </p:sp>
      <p:sp>
        <p:nvSpPr>
          <p:cNvPr id="3" name="Sottotito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p>
        </p:txBody>
      </p:sp>
      <p:sp>
        <p:nvSpPr>
          <p:cNvPr id="4" name="Segnaposto data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5BC59CAA-013D-421D-A2A1-AE345E3B00B2}" type="datetimeFigureOut">
              <a:rPr kumimoji="0" lang="it-IT"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17/04/2024</a:t>
            </a:fld>
            <a:endParaRPr kumimoji="0" lang="it-IT"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5" name="Segnaposto piè di pagina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t-IT"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6" name="Segnaposto numero diapositiva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D47A9B6-24A9-47FC-8BAF-5C6AB882DD9E}" type="slidenum">
              <a:rPr kumimoji="0" lang="it-IT"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a:t>
            </a:fld>
            <a:endParaRPr kumimoji="0" lang="it-IT"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24529584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testo verticale 2"/>
          <p:cNvSpPr>
            <a:spLocks noGrp="1"/>
          </p:cNvSpPr>
          <p:nvPr>
            <p:ph type="body" orient="vert" idx="1"/>
          </p:nvPr>
        </p:nvSpPr>
        <p:spPr/>
        <p:txBody>
          <a:bodyPr vert="eaVert"/>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5BC59CAA-013D-421D-A2A1-AE345E3B00B2}" type="datetimeFigureOut">
              <a:rPr kumimoji="0" lang="it-IT"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17/04/2024</a:t>
            </a:fld>
            <a:endParaRPr kumimoji="0" lang="it-IT"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5" name="Segnaposto piè di pagina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t-IT"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6" name="Segnaposto numero diapositiva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D47A9B6-24A9-47FC-8BAF-5C6AB882DD9E}" type="slidenum">
              <a:rPr kumimoji="0" lang="it-IT"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a:t>
            </a:fld>
            <a:endParaRPr kumimoji="0" lang="it-IT"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17272713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8724900" y="365125"/>
            <a:ext cx="2628900" cy="5811838"/>
          </a:xfrm>
        </p:spPr>
        <p:txBody>
          <a:bodyPr vert="eaVert"/>
          <a:lstStyle/>
          <a:p>
            <a:r>
              <a:rPr lang="it-IT"/>
              <a:t>Fare clic per modificare lo stile del titolo</a:t>
            </a:r>
          </a:p>
        </p:txBody>
      </p:sp>
      <p:sp>
        <p:nvSpPr>
          <p:cNvPr id="3" name="Segnaposto testo verticale 2"/>
          <p:cNvSpPr>
            <a:spLocks noGrp="1"/>
          </p:cNvSpPr>
          <p:nvPr>
            <p:ph type="body" orient="vert" idx="1"/>
          </p:nvPr>
        </p:nvSpPr>
        <p:spPr>
          <a:xfrm>
            <a:off x="838200" y="365125"/>
            <a:ext cx="7734300" cy="5811838"/>
          </a:xfrm>
        </p:spPr>
        <p:txBody>
          <a:bodyPr vert="eaVert"/>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5BC59CAA-013D-421D-A2A1-AE345E3B00B2}" type="datetimeFigureOut">
              <a:rPr kumimoji="0" lang="it-IT"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17/04/2024</a:t>
            </a:fld>
            <a:endParaRPr kumimoji="0" lang="it-IT"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5" name="Segnaposto piè di pagina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t-IT"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6" name="Segnaposto numero diapositiva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D47A9B6-24A9-47FC-8BAF-5C6AB882DD9E}" type="slidenum">
              <a:rPr kumimoji="0" lang="it-IT"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a:t>
            </a:fld>
            <a:endParaRPr kumimoji="0" lang="it-IT"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22324379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idx="1"/>
          </p:nvPr>
        </p:nvSpPr>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5BC59CAA-013D-421D-A2A1-AE345E3B00B2}" type="datetimeFigureOut">
              <a:rPr kumimoji="0" lang="it-IT"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17/04/2024</a:t>
            </a:fld>
            <a:endParaRPr kumimoji="0" lang="it-IT"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5" name="Segnaposto piè di pagina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t-IT"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6" name="Segnaposto numero diapositiva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D47A9B6-24A9-47FC-8BAF-5C6AB882DD9E}" type="slidenum">
              <a:rPr kumimoji="0" lang="it-IT"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a:t>
            </a:fld>
            <a:endParaRPr kumimoji="0" lang="it-IT"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22649617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831850" y="1709738"/>
            <a:ext cx="10515600" cy="2852737"/>
          </a:xfrm>
        </p:spPr>
        <p:txBody>
          <a:bodyPr anchor="b"/>
          <a:lstStyle>
            <a:lvl1pPr>
              <a:defRPr sz="6000"/>
            </a:lvl1pPr>
          </a:lstStyle>
          <a:p>
            <a:r>
              <a:rPr lang="it-IT"/>
              <a:t>Fare clic per modificare lo stile del titolo</a:t>
            </a:r>
          </a:p>
        </p:txBody>
      </p:sp>
      <p:sp>
        <p:nvSpPr>
          <p:cNvPr id="3" name="Segnaposto tes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it-IT"/>
              <a:t>Modifica gli stili del testo dello schema</a:t>
            </a:r>
          </a:p>
        </p:txBody>
      </p:sp>
      <p:sp>
        <p:nvSpPr>
          <p:cNvPr id="4" name="Segnaposto data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5BC59CAA-013D-421D-A2A1-AE345E3B00B2}" type="datetimeFigureOut">
              <a:rPr kumimoji="0" lang="it-IT"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17/04/2024</a:t>
            </a:fld>
            <a:endParaRPr kumimoji="0" lang="it-IT"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5" name="Segnaposto piè di pagina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t-IT"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6" name="Segnaposto numero diapositiva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D47A9B6-24A9-47FC-8BAF-5C6AB882DD9E}" type="slidenum">
              <a:rPr kumimoji="0" lang="it-IT"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a:t>
            </a:fld>
            <a:endParaRPr kumimoji="0" lang="it-IT"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335400832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sz="half" idx="1"/>
          </p:nvPr>
        </p:nvSpPr>
        <p:spPr>
          <a:xfrm>
            <a:off x="838200" y="1825625"/>
            <a:ext cx="5181600" cy="435133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p:cNvSpPr>
            <a:spLocks noGrp="1"/>
          </p:cNvSpPr>
          <p:nvPr>
            <p:ph sz="half" idx="2"/>
          </p:nvPr>
        </p:nvSpPr>
        <p:spPr>
          <a:xfrm>
            <a:off x="6172200" y="1825625"/>
            <a:ext cx="5181600" cy="435133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data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5BC59CAA-013D-421D-A2A1-AE345E3B00B2}" type="datetimeFigureOut">
              <a:rPr kumimoji="0" lang="it-IT"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17/04/2024</a:t>
            </a:fld>
            <a:endParaRPr kumimoji="0" lang="it-IT"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6" name="Segnaposto piè di pagina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t-IT"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7" name="Segnaposto numero diapositiva 6"/>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D47A9B6-24A9-47FC-8BAF-5C6AB882DD9E}" type="slidenum">
              <a:rPr kumimoji="0" lang="it-IT"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a:t>
            </a:fld>
            <a:endParaRPr kumimoji="0" lang="it-IT"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41085810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839788" y="365125"/>
            <a:ext cx="10515600" cy="1325563"/>
          </a:xfrm>
        </p:spPr>
        <p:txBody>
          <a:bodyPr/>
          <a:lstStyle/>
          <a:p>
            <a:r>
              <a:rPr lang="it-IT"/>
              <a:t>Fare clic per modificare lo stile del titolo</a:t>
            </a:r>
          </a:p>
        </p:txBody>
      </p:sp>
      <p:sp>
        <p:nvSpPr>
          <p:cNvPr id="3" name="Segnaposto tes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Modifica gli stili del testo dello schema</a:t>
            </a:r>
          </a:p>
        </p:txBody>
      </p:sp>
      <p:sp>
        <p:nvSpPr>
          <p:cNvPr id="4" name="Segnaposto contenuto 3"/>
          <p:cNvSpPr>
            <a:spLocks noGrp="1"/>
          </p:cNvSpPr>
          <p:nvPr>
            <p:ph sz="half" idx="2"/>
          </p:nvPr>
        </p:nvSpPr>
        <p:spPr>
          <a:xfrm>
            <a:off x="839788" y="2505075"/>
            <a:ext cx="5157787" cy="368458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Modifica gli stili del testo dello schema</a:t>
            </a:r>
          </a:p>
        </p:txBody>
      </p:sp>
      <p:sp>
        <p:nvSpPr>
          <p:cNvPr id="6" name="Segnaposto contenuto 5"/>
          <p:cNvSpPr>
            <a:spLocks noGrp="1"/>
          </p:cNvSpPr>
          <p:nvPr>
            <p:ph sz="quarter" idx="4"/>
          </p:nvPr>
        </p:nvSpPr>
        <p:spPr>
          <a:xfrm>
            <a:off x="6172200" y="2505075"/>
            <a:ext cx="5183188" cy="368458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Segnaposto data 6"/>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5BC59CAA-013D-421D-A2A1-AE345E3B00B2}" type="datetimeFigureOut">
              <a:rPr kumimoji="0" lang="it-IT"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17/04/2024</a:t>
            </a:fld>
            <a:endParaRPr kumimoji="0" lang="it-IT"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8" name="Segnaposto piè di pagina 7"/>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t-IT"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9" name="Segnaposto numero diapositiva 8"/>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D47A9B6-24A9-47FC-8BAF-5C6AB882DD9E}" type="slidenum">
              <a:rPr kumimoji="0" lang="it-IT"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a:t>
            </a:fld>
            <a:endParaRPr kumimoji="0" lang="it-IT"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35970648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data 2"/>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5BC59CAA-013D-421D-A2A1-AE345E3B00B2}" type="datetimeFigureOut">
              <a:rPr kumimoji="0" lang="it-IT"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17/04/2024</a:t>
            </a:fld>
            <a:endParaRPr kumimoji="0" lang="it-IT"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4" name="Segnaposto piè di pagina 3"/>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t-IT"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5" name="Segnaposto numero diapositiva 4"/>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D47A9B6-24A9-47FC-8BAF-5C6AB882DD9E}" type="slidenum">
              <a:rPr kumimoji="0" lang="it-IT"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a:t>
            </a:fld>
            <a:endParaRPr kumimoji="0" lang="it-IT"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5417933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5BC59CAA-013D-421D-A2A1-AE345E3B00B2}" type="datetimeFigureOut">
              <a:rPr kumimoji="0" lang="it-IT"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17/04/2024</a:t>
            </a:fld>
            <a:endParaRPr kumimoji="0" lang="it-IT"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3" name="Segnaposto piè di pagina 2"/>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t-IT"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4" name="Segnaposto numero diapositiva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D47A9B6-24A9-47FC-8BAF-5C6AB882DD9E}" type="slidenum">
              <a:rPr kumimoji="0" lang="it-IT"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a:t>
            </a:fld>
            <a:endParaRPr kumimoji="0" lang="it-IT"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40331614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a:t>
            </a:r>
          </a:p>
        </p:txBody>
      </p:sp>
      <p:sp>
        <p:nvSpPr>
          <p:cNvPr id="3" name="Segnaposto contenut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Modifica gli stili del testo dello schema</a:t>
            </a:r>
          </a:p>
        </p:txBody>
      </p:sp>
      <p:sp>
        <p:nvSpPr>
          <p:cNvPr id="5" name="Segnaposto data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5BC59CAA-013D-421D-A2A1-AE345E3B00B2}" type="datetimeFigureOut">
              <a:rPr kumimoji="0" lang="it-IT"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17/04/2024</a:t>
            </a:fld>
            <a:endParaRPr kumimoji="0" lang="it-IT"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6" name="Segnaposto piè di pagina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t-IT"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7" name="Segnaposto numero diapositiva 6"/>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D47A9B6-24A9-47FC-8BAF-5C6AB882DD9E}" type="slidenum">
              <a:rPr kumimoji="0" lang="it-IT"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a:t>
            </a:fld>
            <a:endParaRPr kumimoji="0" lang="it-IT"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29428176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a:t>
            </a:r>
          </a:p>
        </p:txBody>
      </p:sp>
      <p:sp>
        <p:nvSpPr>
          <p:cNvPr id="3" name="Segnaposto immagine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Modifica gli stili del testo dello schema</a:t>
            </a:r>
          </a:p>
        </p:txBody>
      </p:sp>
      <p:sp>
        <p:nvSpPr>
          <p:cNvPr id="5" name="Segnaposto data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5BC59CAA-013D-421D-A2A1-AE345E3B00B2}" type="datetimeFigureOut">
              <a:rPr kumimoji="0" lang="it-IT"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17/04/2024</a:t>
            </a:fld>
            <a:endParaRPr kumimoji="0" lang="it-IT"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6" name="Segnaposto piè di pagina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t-IT"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7" name="Segnaposto numero diapositiva 6"/>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D47A9B6-24A9-47FC-8BAF-5C6AB882DD9E}" type="slidenum">
              <a:rPr kumimoji="0" lang="it-IT"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a:t>
            </a:fld>
            <a:endParaRPr kumimoji="0" lang="it-IT"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370904408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it-IT"/>
              <a:t>Fare clic per modificare lo stile del titolo</a:t>
            </a:r>
          </a:p>
        </p:txBody>
      </p:sp>
      <p:sp>
        <p:nvSpPr>
          <p:cNvPr id="3" name="Segnaposto tes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fld id="{5BC59CAA-013D-421D-A2A1-AE345E3B00B2}" type="datetimeFigureOut">
              <a:rPr kumimoji="0" lang="it-IT"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17/04/2024</a:t>
            </a:fld>
            <a:endParaRPr kumimoji="0" lang="it-IT"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5" name="Segnaposto piè di pa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t-IT"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6" name="Segnaposto numero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0D47A9B6-24A9-47FC-8BAF-5C6AB882DD9E}" type="slidenum">
              <a:rPr kumimoji="0" lang="it-IT"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a:t>
            </a:fld>
            <a:endParaRPr kumimoji="0" lang="it-IT"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31046128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hyperlink" Target="https://www.anticorruzione.it/-/piattaforma-contratti-pubblici" TargetMode="Externa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hyperlink" Target="https://www.anticorruzione.it/-/piattaforma-contratti-pubblici" TargetMode="Externa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 name="Rettangolo 2">
            <a:extLst>
              <a:ext uri="{FF2B5EF4-FFF2-40B4-BE49-F238E27FC236}">
                <a16:creationId xmlns:a16="http://schemas.microsoft.com/office/drawing/2014/main" id="{F7DCD331-3304-AE44-8DBD-3AD597CDA997}"/>
              </a:ext>
            </a:extLst>
          </p:cNvPr>
          <p:cNvSpPr/>
          <p:nvPr/>
        </p:nvSpPr>
        <p:spPr>
          <a:xfrm>
            <a:off x="719328" y="170688"/>
            <a:ext cx="10753344" cy="839332"/>
          </a:xfrm>
          <a:prstGeom prst="rect">
            <a:avLst/>
          </a:prstGeom>
        </p:spPr>
        <p:txBody>
          <a:bodyPr wrap="square">
            <a:spAutoFit/>
          </a:bodyPr>
          <a:lstStyle/>
          <a:p>
            <a:pPr algn="ctr"/>
            <a:endParaRPr lang="it-IT" sz="2400" b="1" dirty="0">
              <a:solidFill>
                <a:schemeClr val="bg1"/>
              </a:solidFill>
            </a:endParaRPr>
          </a:p>
          <a:p>
            <a:pPr algn="ctr">
              <a:lnSpc>
                <a:spcPct val="107000"/>
              </a:lnSpc>
              <a:spcAft>
                <a:spcPts val="800"/>
              </a:spcAft>
            </a:pPr>
            <a:r>
              <a:rPr lang="it-IT" sz="2400" b="1" dirty="0">
                <a:solidFill>
                  <a:schemeClr val="bg1"/>
                </a:solidFill>
                <a:effectLst/>
                <a:latin typeface="Calibri" panose="020F0502020204030204" pitchFamily="34" charset="0"/>
                <a:ea typeface="Calibri" panose="020F0502020204030204" pitchFamily="34" charset="0"/>
                <a:cs typeface="Calibri" panose="020F0502020204030204" pitchFamily="34" charset="0"/>
              </a:rPr>
              <a:t>Procedure di acquisto su Piattaforme digitali certificate</a:t>
            </a:r>
            <a:endParaRPr lang="it-IT" sz="24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25956602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a:extLst>
              <a:ext uri="{FF2B5EF4-FFF2-40B4-BE49-F238E27FC236}">
                <a16:creationId xmlns:a16="http://schemas.microsoft.com/office/drawing/2014/main" id="{61CE7A70-82A3-7249-85CF-9A8D752A3155}"/>
              </a:ext>
            </a:extLst>
          </p:cNvPr>
          <p:cNvSpPr txBox="1"/>
          <p:nvPr/>
        </p:nvSpPr>
        <p:spPr>
          <a:xfrm>
            <a:off x="385762" y="343946"/>
            <a:ext cx="11444287" cy="4916026"/>
          </a:xfrm>
          <a:prstGeom prst="rect">
            <a:avLst/>
          </a:prstGeom>
          <a:noFill/>
        </p:spPr>
        <p:txBody>
          <a:bodyPr wrap="square" rtlCol="0">
            <a:spAutoFit/>
          </a:bodyPr>
          <a:lstStyle/>
          <a:p>
            <a:pPr algn="ctr"/>
            <a:endParaRPr lang="it-IT" sz="2400" u="sng" dirty="0">
              <a:solidFill>
                <a:srgbClr val="B02E52"/>
              </a:solidFill>
            </a:endParaRPr>
          </a:p>
          <a:p>
            <a:pPr algn="just"/>
            <a:endParaRPr lang="it-IT" sz="1800" b="1" dirty="0">
              <a:solidFill>
                <a:srgbClr val="000000"/>
              </a:solidFill>
              <a:effectLst/>
              <a:latin typeface="Roboto" panose="02000000000000000000" pitchFamily="2" charset="0"/>
              <a:ea typeface="Calibri" panose="020F0502020204030204" pitchFamily="34" charset="0"/>
            </a:endParaRPr>
          </a:p>
          <a:p>
            <a:pPr algn="just">
              <a:lnSpc>
                <a:spcPct val="107000"/>
              </a:lnSpc>
              <a:spcAft>
                <a:spcPts val="800"/>
              </a:spcAft>
            </a:pPr>
            <a:r>
              <a:rPr lang="it-IT" sz="2400" b="1" dirty="0">
                <a:solidFill>
                  <a:srgbClr val="B02E52"/>
                </a:solidFill>
                <a:effectLst/>
                <a:ea typeface="Calibri" panose="020F0502020204030204" pitchFamily="34" charset="0"/>
                <a:cs typeface="Times New Roman" panose="02020603050405020304" pitchFamily="18" charset="0"/>
              </a:rPr>
              <a:t>Utilizzo PAD certificate e operatori economici stranieri</a:t>
            </a:r>
            <a:endParaRPr lang="it-IT" sz="2400" dirty="0">
              <a:solidFill>
                <a:srgbClr val="B02E52"/>
              </a:solidFill>
              <a:effectLst/>
              <a:ea typeface="Calibri" panose="020F0502020204030204" pitchFamily="34" charset="0"/>
              <a:cs typeface="Times New Roman" panose="02020603050405020304" pitchFamily="18" charset="0"/>
            </a:endParaRPr>
          </a:p>
          <a:p>
            <a:pPr algn="just">
              <a:lnSpc>
                <a:spcPct val="107000"/>
              </a:lnSpc>
              <a:spcAft>
                <a:spcPts val="800"/>
              </a:spcAft>
            </a:pPr>
            <a:endParaRPr lang="it-IT" sz="1800" dirty="0">
              <a:solidFill>
                <a:srgbClr val="000000"/>
              </a:solidFill>
              <a:effectLst/>
              <a:ea typeface="Calibri" panose="020F0502020204030204" pitchFamily="34" charset="0"/>
              <a:cs typeface="Times New Roman" panose="02020603050405020304" pitchFamily="18" charset="0"/>
            </a:endParaRPr>
          </a:p>
          <a:p>
            <a:pPr algn="just">
              <a:lnSpc>
                <a:spcPct val="107000"/>
              </a:lnSpc>
              <a:spcAft>
                <a:spcPts val="800"/>
              </a:spcAft>
            </a:pPr>
            <a:r>
              <a:rPr lang="it-IT" sz="1800" dirty="0">
                <a:solidFill>
                  <a:srgbClr val="000000"/>
                </a:solidFill>
                <a:effectLst/>
                <a:ea typeface="Calibri" panose="020F0502020204030204" pitchFamily="34" charset="0"/>
                <a:cs typeface="Times New Roman" panose="02020603050405020304" pitchFamily="18" charset="0"/>
              </a:rPr>
              <a:t>Per l’iscrizione in </a:t>
            </a:r>
            <a:r>
              <a:rPr lang="it-IT" sz="1800" dirty="0" err="1">
                <a:solidFill>
                  <a:srgbClr val="000000"/>
                </a:solidFill>
                <a:effectLst/>
                <a:ea typeface="Calibri" panose="020F0502020204030204" pitchFamily="34" charset="0"/>
                <a:cs typeface="Times New Roman" panose="02020603050405020304" pitchFamily="18" charset="0"/>
              </a:rPr>
              <a:t>Mepa</a:t>
            </a:r>
            <a:r>
              <a:rPr lang="it-IT" sz="1800" dirty="0">
                <a:solidFill>
                  <a:srgbClr val="000000"/>
                </a:solidFill>
                <a:effectLst/>
                <a:ea typeface="Calibri" panose="020F0502020204030204" pitchFamily="34" charset="0"/>
                <a:cs typeface="Times New Roman" panose="02020603050405020304" pitchFamily="18" charset="0"/>
              </a:rPr>
              <a:t>, l’operatore economico estero straniero non residente in Italia e senza stabile organizzazione nel territorio italiano dovrà alternativamente:</a:t>
            </a:r>
            <a:endParaRPr lang="it-IT" sz="1800" dirty="0">
              <a:effectLst/>
              <a:ea typeface="Calibri" panose="020F0502020204030204" pitchFamily="34" charset="0"/>
              <a:cs typeface="Times New Roman" panose="02020603050405020304" pitchFamily="18" charset="0"/>
            </a:endParaRPr>
          </a:p>
          <a:p>
            <a:pPr marL="342900" lvl="0" indent="-342900" algn="just">
              <a:buFont typeface="Calibri" panose="020F0502020204030204" pitchFamily="34" charset="0"/>
              <a:buChar char="-"/>
            </a:pPr>
            <a:r>
              <a:rPr lang="it-IT" sz="1800" dirty="0">
                <a:solidFill>
                  <a:srgbClr val="000000"/>
                </a:solidFill>
                <a:effectLst/>
                <a:ea typeface="Calibri" panose="020F0502020204030204" pitchFamily="34" charset="0"/>
                <a:cs typeface="Times New Roman" panose="02020603050405020304" pitchFamily="18" charset="0"/>
              </a:rPr>
              <a:t>nominare un rappresentante fiscale sul territorio nazionale. La nomina dovrà avvenire con atto pubblico, con scrittura privata registrata o con lettera annotata in apposito registro;</a:t>
            </a:r>
            <a:endParaRPr lang="it-IT" sz="1800" dirty="0">
              <a:effectLst/>
              <a:ea typeface="Calibri" panose="020F0502020204030204" pitchFamily="34" charset="0"/>
              <a:cs typeface="Times New Roman" panose="02020603050405020304" pitchFamily="18" charset="0"/>
            </a:endParaRPr>
          </a:p>
          <a:p>
            <a:pPr marL="342900" lvl="0" indent="-342900" algn="just">
              <a:buFont typeface="Calibri" panose="020F0502020204030204" pitchFamily="34" charset="0"/>
              <a:buChar char="-"/>
            </a:pPr>
            <a:r>
              <a:rPr lang="it-IT" sz="1800" dirty="0">
                <a:solidFill>
                  <a:srgbClr val="000000"/>
                </a:solidFill>
                <a:effectLst/>
                <a:ea typeface="Calibri" panose="020F0502020204030204" pitchFamily="34" charset="0"/>
                <a:cs typeface="Times New Roman" panose="02020603050405020304" pitchFamily="18" charset="0"/>
              </a:rPr>
              <a:t>identificarsi direttamente in Italia. I non residenti nel territorio dello Stato italiano possono identificarsi direttamente in Italia, ai sensi delle nuove disposizioni recate dall’articolo 35 ter del DPR 633/72 (al momento accessibile ai soggetti non residenti di altri Paesi membri dell’UE). In tal caso, i non residenti devono presentare l’apposito modello anagrafico (modello ANR/1), disponibile in formato elettronico, gratuitamente, sui siti internet dell’Agenzia delle Entrate e del Ministero dell’Economia e delle Finanze.</a:t>
            </a:r>
            <a:endParaRPr lang="it-IT" sz="1800" dirty="0">
              <a:effectLst/>
              <a:ea typeface="Calibri" panose="020F0502020204030204" pitchFamily="34" charset="0"/>
              <a:cs typeface="Times New Roman" panose="02020603050405020304" pitchFamily="18" charset="0"/>
            </a:endParaRPr>
          </a:p>
          <a:p>
            <a:pPr algn="just"/>
            <a:endParaRPr lang="it-IT" sz="1800" dirty="0">
              <a:effectLst/>
              <a:latin typeface="Times New Roman" panose="02020603050405020304" pitchFamily="18" charset="0"/>
              <a:ea typeface="Calibri" panose="020F0502020204030204" pitchFamily="34" charset="0"/>
            </a:endParaRPr>
          </a:p>
          <a:p>
            <a:pPr lvl="0"/>
            <a:endParaRPr lang="it-IT" sz="2400" dirty="0">
              <a:solidFill>
                <a:schemeClr val="bg1"/>
              </a:solidFill>
            </a:endParaRPr>
          </a:p>
        </p:txBody>
      </p:sp>
    </p:spTree>
    <p:extLst>
      <p:ext uri="{BB962C8B-B14F-4D97-AF65-F5344CB8AC3E}">
        <p14:creationId xmlns:p14="http://schemas.microsoft.com/office/powerpoint/2010/main" val="78586724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a:extLst>
              <a:ext uri="{FF2B5EF4-FFF2-40B4-BE49-F238E27FC236}">
                <a16:creationId xmlns:a16="http://schemas.microsoft.com/office/drawing/2014/main" id="{61CE7A70-82A3-7249-85CF-9A8D752A3155}"/>
              </a:ext>
            </a:extLst>
          </p:cNvPr>
          <p:cNvSpPr txBox="1"/>
          <p:nvPr/>
        </p:nvSpPr>
        <p:spPr>
          <a:xfrm>
            <a:off x="385762" y="343946"/>
            <a:ext cx="11444287" cy="2977033"/>
          </a:xfrm>
          <a:prstGeom prst="rect">
            <a:avLst/>
          </a:prstGeom>
          <a:noFill/>
        </p:spPr>
        <p:txBody>
          <a:bodyPr wrap="square" rtlCol="0">
            <a:spAutoFit/>
          </a:bodyPr>
          <a:lstStyle/>
          <a:p>
            <a:pPr algn="ctr"/>
            <a:endParaRPr lang="it-IT" sz="2400" u="sng" dirty="0">
              <a:solidFill>
                <a:srgbClr val="B02E52"/>
              </a:solidFill>
            </a:endParaRPr>
          </a:p>
          <a:p>
            <a:pPr algn="just"/>
            <a:endParaRPr lang="it-IT" sz="1800" b="1" dirty="0">
              <a:solidFill>
                <a:srgbClr val="000000"/>
              </a:solidFill>
              <a:effectLst/>
              <a:latin typeface="Roboto" panose="02000000000000000000" pitchFamily="2" charset="0"/>
              <a:ea typeface="Calibri" panose="020F0502020204030204" pitchFamily="34" charset="0"/>
            </a:endParaRPr>
          </a:p>
          <a:p>
            <a:pPr algn="just">
              <a:lnSpc>
                <a:spcPct val="107000"/>
              </a:lnSpc>
              <a:spcAft>
                <a:spcPts val="800"/>
              </a:spcAft>
            </a:pPr>
            <a:r>
              <a:rPr lang="it-IT" sz="2400" b="1" dirty="0">
                <a:solidFill>
                  <a:srgbClr val="B02E52"/>
                </a:solidFill>
                <a:effectLst/>
                <a:ea typeface="Calibri" panose="020F0502020204030204" pitchFamily="34" charset="0"/>
                <a:cs typeface="Times New Roman" panose="02020603050405020304" pitchFamily="18" charset="0"/>
              </a:rPr>
              <a:t>Utilizzo Modulo Affidamenti diretti U-</a:t>
            </a:r>
            <a:r>
              <a:rPr lang="it-IT" sz="2400" b="1" dirty="0" err="1">
                <a:solidFill>
                  <a:srgbClr val="B02E52"/>
                </a:solidFill>
                <a:effectLst/>
                <a:ea typeface="Calibri" panose="020F0502020204030204" pitchFamily="34" charset="0"/>
                <a:cs typeface="Times New Roman" panose="02020603050405020304" pitchFamily="18" charset="0"/>
              </a:rPr>
              <a:t>buy</a:t>
            </a:r>
            <a:r>
              <a:rPr lang="it-IT" sz="2400" b="1" dirty="0">
                <a:solidFill>
                  <a:srgbClr val="B02E52"/>
                </a:solidFill>
                <a:effectLst/>
                <a:ea typeface="Calibri" panose="020F0502020204030204" pitchFamily="34" charset="0"/>
                <a:cs typeface="Times New Roman" panose="02020603050405020304" pitchFamily="18" charset="0"/>
              </a:rPr>
              <a:t> Operatori stranieri</a:t>
            </a:r>
            <a:endParaRPr lang="it-IT" sz="2400" dirty="0">
              <a:solidFill>
                <a:srgbClr val="B02E52"/>
              </a:solidFill>
              <a:effectLst/>
              <a:ea typeface="Calibri" panose="020F0502020204030204" pitchFamily="34" charset="0"/>
              <a:cs typeface="Times New Roman" panose="02020603050405020304" pitchFamily="18" charset="0"/>
            </a:endParaRPr>
          </a:p>
          <a:p>
            <a:pPr algn="just">
              <a:lnSpc>
                <a:spcPct val="107000"/>
              </a:lnSpc>
              <a:spcAft>
                <a:spcPts val="800"/>
              </a:spcAft>
            </a:pPr>
            <a:endParaRPr lang="it-IT" sz="1800" dirty="0">
              <a:solidFill>
                <a:srgbClr val="000000"/>
              </a:solidFill>
              <a:effectLst/>
              <a:ea typeface="Calibri" panose="020F0502020204030204" pitchFamily="34" charset="0"/>
              <a:cs typeface="Times New Roman" panose="02020603050405020304" pitchFamily="18" charset="0"/>
            </a:endParaRPr>
          </a:p>
          <a:p>
            <a:pPr algn="just">
              <a:lnSpc>
                <a:spcPct val="107000"/>
              </a:lnSpc>
              <a:spcAft>
                <a:spcPts val="800"/>
              </a:spcAft>
            </a:pPr>
            <a:r>
              <a:rPr lang="it-IT" sz="1800" dirty="0">
                <a:solidFill>
                  <a:srgbClr val="000000"/>
                </a:solidFill>
                <a:effectLst/>
                <a:ea typeface="Calibri" panose="020F0502020204030204" pitchFamily="34" charset="0"/>
                <a:cs typeface="Times New Roman" panose="02020603050405020304" pitchFamily="18" charset="0"/>
              </a:rPr>
              <a:t>Tenuto conto delle criticità connesse all’iscrizione in MEPA il modulo Affidamenti diretti U-Buy potrà essere utilizzato per richiedere il CIG riferiti ad affidamenti con operatori stranieri.</a:t>
            </a:r>
            <a:endParaRPr lang="it-IT" sz="1800" dirty="0">
              <a:effectLst/>
              <a:ea typeface="Calibri" panose="020F0502020204030204" pitchFamily="34" charset="0"/>
              <a:cs typeface="Times New Roman" panose="02020603050405020304" pitchFamily="18" charset="0"/>
            </a:endParaRPr>
          </a:p>
          <a:p>
            <a:pPr algn="just"/>
            <a:endParaRPr lang="it-IT" sz="1800" dirty="0">
              <a:effectLst/>
              <a:latin typeface="Times New Roman" panose="02020603050405020304" pitchFamily="18" charset="0"/>
              <a:ea typeface="Calibri" panose="020F0502020204030204" pitchFamily="34" charset="0"/>
            </a:endParaRPr>
          </a:p>
          <a:p>
            <a:pPr lvl="0"/>
            <a:endParaRPr lang="it-IT" sz="2400" dirty="0">
              <a:solidFill>
                <a:schemeClr val="bg1"/>
              </a:solidFill>
            </a:endParaRPr>
          </a:p>
        </p:txBody>
      </p:sp>
    </p:spTree>
    <p:extLst>
      <p:ext uri="{BB962C8B-B14F-4D97-AF65-F5344CB8AC3E}">
        <p14:creationId xmlns:p14="http://schemas.microsoft.com/office/powerpoint/2010/main" val="143065562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a:extLst>
              <a:ext uri="{FF2B5EF4-FFF2-40B4-BE49-F238E27FC236}">
                <a16:creationId xmlns:a16="http://schemas.microsoft.com/office/drawing/2014/main" id="{61CE7A70-82A3-7249-85CF-9A8D752A3155}"/>
              </a:ext>
            </a:extLst>
          </p:cNvPr>
          <p:cNvSpPr txBox="1"/>
          <p:nvPr/>
        </p:nvSpPr>
        <p:spPr>
          <a:xfrm>
            <a:off x="385762" y="343946"/>
            <a:ext cx="11444287" cy="5359352"/>
          </a:xfrm>
          <a:prstGeom prst="rect">
            <a:avLst/>
          </a:prstGeom>
          <a:noFill/>
        </p:spPr>
        <p:txBody>
          <a:bodyPr wrap="square" rtlCol="0">
            <a:spAutoFit/>
          </a:bodyPr>
          <a:lstStyle/>
          <a:p>
            <a:pPr algn="ctr"/>
            <a:endParaRPr lang="it-IT" sz="2400" u="sng" dirty="0">
              <a:solidFill>
                <a:srgbClr val="B02E52"/>
              </a:solidFill>
            </a:endParaRPr>
          </a:p>
          <a:p>
            <a:pPr algn="just"/>
            <a:endParaRPr lang="it-IT" sz="1800" b="1" dirty="0">
              <a:solidFill>
                <a:srgbClr val="000000"/>
              </a:solidFill>
              <a:effectLst/>
              <a:ea typeface="Calibri" panose="020F0502020204030204" pitchFamily="34" charset="0"/>
            </a:endParaRPr>
          </a:p>
          <a:p>
            <a:pPr algn="just">
              <a:lnSpc>
                <a:spcPct val="107000"/>
              </a:lnSpc>
              <a:spcAft>
                <a:spcPts val="800"/>
              </a:spcAft>
            </a:pPr>
            <a:r>
              <a:rPr lang="it-IT" sz="2400" b="1" dirty="0">
                <a:solidFill>
                  <a:srgbClr val="B02E52"/>
                </a:solidFill>
                <a:effectLst/>
                <a:ea typeface="Calibri" panose="020F0502020204030204" pitchFamily="34" charset="0"/>
                <a:cs typeface="Times New Roman" panose="02020603050405020304" pitchFamily="18" charset="0"/>
              </a:rPr>
              <a:t>Profilazione U-Buy Strutture organizzative</a:t>
            </a:r>
            <a:endParaRPr lang="it-IT" sz="2400" dirty="0">
              <a:solidFill>
                <a:srgbClr val="B02E52"/>
              </a:solidFill>
              <a:effectLst/>
              <a:ea typeface="Calibri" panose="020F0502020204030204" pitchFamily="34" charset="0"/>
              <a:cs typeface="Times New Roman" panose="02020603050405020304" pitchFamily="18" charset="0"/>
            </a:endParaRPr>
          </a:p>
          <a:p>
            <a:pPr algn="just">
              <a:lnSpc>
                <a:spcPct val="107000"/>
              </a:lnSpc>
              <a:spcAft>
                <a:spcPts val="800"/>
              </a:spcAft>
            </a:pPr>
            <a:endParaRPr lang="it-IT" sz="1800" dirty="0">
              <a:solidFill>
                <a:srgbClr val="000000"/>
              </a:solidFill>
              <a:effectLst/>
              <a:ea typeface="Calibri" panose="020F0502020204030204" pitchFamily="34" charset="0"/>
              <a:cs typeface="Times New Roman" panose="02020603050405020304" pitchFamily="18" charset="0"/>
            </a:endParaRPr>
          </a:p>
          <a:p>
            <a:pPr algn="just">
              <a:lnSpc>
                <a:spcPct val="107000"/>
              </a:lnSpc>
              <a:spcAft>
                <a:spcPts val="800"/>
              </a:spcAft>
            </a:pPr>
            <a:r>
              <a:rPr lang="it-IT" sz="1800" dirty="0">
                <a:solidFill>
                  <a:srgbClr val="000000"/>
                </a:solidFill>
                <a:effectLst/>
                <a:ea typeface="Calibri" panose="020F0502020204030204" pitchFamily="34" charset="0"/>
                <a:cs typeface="Times New Roman" panose="02020603050405020304" pitchFamily="18" charset="0"/>
              </a:rPr>
              <a:t>Sono in corso le procedure per la creazione delle strutture dell’Ateneo su U-</a:t>
            </a:r>
            <a:r>
              <a:rPr lang="it-IT" sz="1800" dirty="0" err="1">
                <a:solidFill>
                  <a:srgbClr val="000000"/>
                </a:solidFill>
                <a:effectLst/>
                <a:ea typeface="Calibri" panose="020F0502020204030204" pitchFamily="34" charset="0"/>
                <a:cs typeface="Times New Roman" panose="02020603050405020304" pitchFamily="18" charset="0"/>
              </a:rPr>
              <a:t>buy</a:t>
            </a:r>
            <a:r>
              <a:rPr lang="it-IT" sz="1800" dirty="0">
                <a:solidFill>
                  <a:srgbClr val="000000"/>
                </a:solidFill>
                <a:effectLst/>
                <a:ea typeface="Calibri" panose="020F0502020204030204" pitchFamily="34" charset="0"/>
                <a:cs typeface="Times New Roman" panose="02020603050405020304" pitchFamily="18" charset="0"/>
              </a:rPr>
              <a:t> e dei relativi Punti Ordinanti e istruttori. All’interno della piattaforma verranno creati i “Centri di costo” dell’Ateneo che, in base alla regolamentazione interna, hanno autonomia gestionale e amministrativa:</a:t>
            </a:r>
            <a:endParaRPr lang="it-IT" sz="1800" dirty="0">
              <a:effectLst/>
              <a:ea typeface="Calibri" panose="020F0502020204030204" pitchFamily="34" charset="0"/>
              <a:cs typeface="Times New Roman" panose="02020603050405020304" pitchFamily="18" charset="0"/>
            </a:endParaRPr>
          </a:p>
          <a:p>
            <a:pPr marL="285750" lvl="0" indent="-285750" algn="just">
              <a:lnSpc>
                <a:spcPct val="107000"/>
              </a:lnSpc>
              <a:buFont typeface="Arial" panose="020B0604020202020204" pitchFamily="34" charset="0"/>
              <a:buChar char="•"/>
            </a:pPr>
            <a:r>
              <a:rPr lang="it-IT" sz="1800" dirty="0">
                <a:solidFill>
                  <a:srgbClr val="000000"/>
                </a:solidFill>
                <a:effectLst/>
                <a:ea typeface="Calibri" panose="020F0502020204030204" pitchFamily="34" charset="0"/>
                <a:cs typeface="Times New Roman" panose="02020603050405020304" pitchFamily="18" charset="0"/>
              </a:rPr>
              <a:t>Area Dirigenziali</a:t>
            </a:r>
            <a:endParaRPr lang="it-IT" sz="1800" dirty="0">
              <a:effectLst/>
              <a:ea typeface="Calibri" panose="020F0502020204030204" pitchFamily="34" charset="0"/>
              <a:cs typeface="Times New Roman" panose="02020603050405020304" pitchFamily="18" charset="0"/>
            </a:endParaRPr>
          </a:p>
          <a:p>
            <a:pPr marL="285750" lvl="0" indent="-285750" algn="just">
              <a:lnSpc>
                <a:spcPct val="107000"/>
              </a:lnSpc>
              <a:buFont typeface="Arial" panose="020B0604020202020204" pitchFamily="34" charset="0"/>
              <a:buChar char="•"/>
            </a:pPr>
            <a:r>
              <a:rPr lang="it-IT" sz="1800" dirty="0">
                <a:solidFill>
                  <a:srgbClr val="000000"/>
                </a:solidFill>
                <a:effectLst/>
                <a:ea typeface="Calibri" panose="020F0502020204030204" pitchFamily="34" charset="0"/>
                <a:cs typeface="Times New Roman" panose="02020603050405020304" pitchFamily="18" charset="0"/>
              </a:rPr>
              <a:t>Dipartimenti</a:t>
            </a:r>
            <a:endParaRPr lang="it-IT" sz="1800" dirty="0">
              <a:effectLst/>
              <a:ea typeface="Calibri" panose="020F0502020204030204" pitchFamily="34" charset="0"/>
              <a:cs typeface="Times New Roman" panose="02020603050405020304" pitchFamily="18" charset="0"/>
            </a:endParaRPr>
          </a:p>
          <a:p>
            <a:pPr marL="285750" lvl="0" indent="-285750" algn="just">
              <a:lnSpc>
                <a:spcPct val="107000"/>
              </a:lnSpc>
              <a:spcAft>
                <a:spcPts val="800"/>
              </a:spcAft>
              <a:buFont typeface="Arial" panose="020B0604020202020204" pitchFamily="34" charset="0"/>
              <a:buChar char="•"/>
            </a:pPr>
            <a:r>
              <a:rPr lang="it-IT" sz="1800" dirty="0">
                <a:solidFill>
                  <a:srgbClr val="000000"/>
                </a:solidFill>
                <a:effectLst/>
                <a:ea typeface="Calibri" panose="020F0502020204030204" pitchFamily="34" charset="0"/>
                <a:cs typeface="Times New Roman" panose="02020603050405020304" pitchFamily="18" charset="0"/>
              </a:rPr>
              <a:t>Centri di servizio dotati di autonomia gestionale</a:t>
            </a:r>
          </a:p>
          <a:p>
            <a:pPr lvl="0" algn="just">
              <a:lnSpc>
                <a:spcPct val="107000"/>
              </a:lnSpc>
              <a:spcAft>
                <a:spcPts val="800"/>
              </a:spcAft>
            </a:pPr>
            <a:endParaRPr lang="it-IT" sz="1800" dirty="0">
              <a:effectLst/>
              <a:ea typeface="Calibri" panose="020F0502020204030204" pitchFamily="34" charset="0"/>
              <a:cs typeface="Times New Roman" panose="02020603050405020304" pitchFamily="18" charset="0"/>
            </a:endParaRPr>
          </a:p>
          <a:p>
            <a:pPr algn="just">
              <a:lnSpc>
                <a:spcPct val="107000"/>
              </a:lnSpc>
              <a:spcAft>
                <a:spcPts val="800"/>
              </a:spcAft>
            </a:pPr>
            <a:r>
              <a:rPr lang="it-IT" sz="1800" dirty="0">
                <a:solidFill>
                  <a:srgbClr val="000000"/>
                </a:solidFill>
                <a:effectLst/>
                <a:ea typeface="Calibri" panose="020F0502020204030204" pitchFamily="34" charset="0"/>
                <a:cs typeface="Times New Roman" panose="02020603050405020304" pitchFamily="18" charset="0"/>
              </a:rPr>
              <a:t>Per esigenze di economicità dell’azione amministrativa i Centri di ricerca interdipartimentali verranno “agganciati” al Dipartimento presso il quale il Centro ha sede amministrativa.</a:t>
            </a:r>
            <a:endParaRPr lang="it-IT" sz="1800" dirty="0">
              <a:effectLst/>
              <a:ea typeface="Calibri" panose="020F0502020204030204" pitchFamily="34" charset="0"/>
              <a:cs typeface="Times New Roman" panose="02020603050405020304" pitchFamily="18" charset="0"/>
            </a:endParaRPr>
          </a:p>
          <a:p>
            <a:pPr algn="just"/>
            <a:endParaRPr lang="it-IT" sz="1800" dirty="0">
              <a:effectLst/>
              <a:latin typeface="Times New Roman" panose="02020603050405020304" pitchFamily="18" charset="0"/>
              <a:ea typeface="Calibri" panose="020F0502020204030204" pitchFamily="34" charset="0"/>
            </a:endParaRPr>
          </a:p>
          <a:p>
            <a:pPr lvl="0"/>
            <a:endParaRPr lang="it-IT" sz="2400" dirty="0">
              <a:solidFill>
                <a:schemeClr val="bg1"/>
              </a:solidFill>
            </a:endParaRPr>
          </a:p>
        </p:txBody>
      </p:sp>
    </p:spTree>
    <p:extLst>
      <p:ext uri="{BB962C8B-B14F-4D97-AF65-F5344CB8AC3E}">
        <p14:creationId xmlns:p14="http://schemas.microsoft.com/office/powerpoint/2010/main" val="418542485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a:extLst>
              <a:ext uri="{FF2B5EF4-FFF2-40B4-BE49-F238E27FC236}">
                <a16:creationId xmlns:a16="http://schemas.microsoft.com/office/drawing/2014/main" id="{61CE7A70-82A3-7249-85CF-9A8D752A3155}"/>
              </a:ext>
            </a:extLst>
          </p:cNvPr>
          <p:cNvSpPr txBox="1"/>
          <p:nvPr/>
        </p:nvSpPr>
        <p:spPr>
          <a:xfrm>
            <a:off x="385762" y="343946"/>
            <a:ext cx="11444287" cy="4664034"/>
          </a:xfrm>
          <a:prstGeom prst="rect">
            <a:avLst/>
          </a:prstGeom>
          <a:noFill/>
        </p:spPr>
        <p:txBody>
          <a:bodyPr wrap="square" rtlCol="0">
            <a:spAutoFit/>
          </a:bodyPr>
          <a:lstStyle/>
          <a:p>
            <a:pPr algn="ctr"/>
            <a:endParaRPr lang="it-IT" sz="2400" u="sng" dirty="0">
              <a:solidFill>
                <a:srgbClr val="B02E52"/>
              </a:solidFill>
            </a:endParaRPr>
          </a:p>
          <a:p>
            <a:pPr algn="just"/>
            <a:endParaRPr lang="it-IT" sz="1800" b="1" dirty="0">
              <a:solidFill>
                <a:srgbClr val="000000"/>
              </a:solidFill>
              <a:effectLst/>
              <a:ea typeface="Calibri" panose="020F0502020204030204" pitchFamily="34" charset="0"/>
            </a:endParaRPr>
          </a:p>
          <a:p>
            <a:pPr algn="just">
              <a:lnSpc>
                <a:spcPct val="107000"/>
              </a:lnSpc>
              <a:spcAft>
                <a:spcPts val="800"/>
              </a:spcAft>
            </a:pPr>
            <a:r>
              <a:rPr lang="it-IT" sz="2400" b="1" dirty="0">
                <a:solidFill>
                  <a:srgbClr val="B02E52"/>
                </a:solidFill>
                <a:effectLst/>
                <a:ea typeface="Calibri" panose="020F0502020204030204" pitchFamily="34" charset="0"/>
                <a:cs typeface="Times New Roman" panose="02020603050405020304" pitchFamily="18" charset="0"/>
              </a:rPr>
              <a:t>Profilazione U-</a:t>
            </a:r>
            <a:r>
              <a:rPr lang="it-IT" sz="2400" b="1" dirty="0" err="1">
                <a:solidFill>
                  <a:srgbClr val="B02E52"/>
                </a:solidFill>
                <a:effectLst/>
                <a:ea typeface="Calibri" panose="020F0502020204030204" pitchFamily="34" charset="0"/>
                <a:cs typeface="Times New Roman" panose="02020603050405020304" pitchFamily="18" charset="0"/>
              </a:rPr>
              <a:t>buy</a:t>
            </a:r>
            <a:r>
              <a:rPr lang="it-IT" sz="2400" b="1" dirty="0">
                <a:solidFill>
                  <a:srgbClr val="B02E52"/>
                </a:solidFill>
                <a:effectLst/>
                <a:ea typeface="Calibri" panose="020F0502020204030204" pitchFamily="34" charset="0"/>
                <a:cs typeface="Times New Roman" panose="02020603050405020304" pitchFamily="18" charset="0"/>
              </a:rPr>
              <a:t> Punti Ordinanti e Punti Istruttori</a:t>
            </a:r>
            <a:endParaRPr lang="it-IT" sz="2400" dirty="0">
              <a:solidFill>
                <a:srgbClr val="B02E52"/>
              </a:solidFill>
              <a:effectLst/>
              <a:ea typeface="Calibri" panose="020F0502020204030204" pitchFamily="34" charset="0"/>
              <a:cs typeface="Times New Roman" panose="02020603050405020304" pitchFamily="18" charset="0"/>
            </a:endParaRPr>
          </a:p>
          <a:p>
            <a:pPr algn="just">
              <a:lnSpc>
                <a:spcPct val="107000"/>
              </a:lnSpc>
              <a:spcAft>
                <a:spcPts val="800"/>
              </a:spcAft>
            </a:pPr>
            <a:endParaRPr lang="it-IT" sz="1800" dirty="0">
              <a:solidFill>
                <a:srgbClr val="000000"/>
              </a:solidFill>
              <a:effectLst/>
              <a:ea typeface="Calibri" panose="020F0502020204030204" pitchFamily="34" charset="0"/>
              <a:cs typeface="Times New Roman" panose="02020603050405020304" pitchFamily="18" charset="0"/>
            </a:endParaRPr>
          </a:p>
          <a:p>
            <a:pPr algn="just">
              <a:lnSpc>
                <a:spcPct val="107000"/>
              </a:lnSpc>
              <a:spcAft>
                <a:spcPts val="800"/>
              </a:spcAft>
            </a:pPr>
            <a:r>
              <a:rPr lang="it-IT" sz="1800" dirty="0">
                <a:solidFill>
                  <a:srgbClr val="000000"/>
                </a:solidFill>
                <a:effectLst/>
                <a:ea typeface="Calibri" panose="020F0502020204030204" pitchFamily="34" charset="0"/>
                <a:cs typeface="Times New Roman" panose="02020603050405020304" pitchFamily="18" charset="0"/>
              </a:rPr>
              <a:t>Per ciascuna struttura organizzativa dovrà essere nominato un Punto Ordinante e uno o più Punti Istruttori.</a:t>
            </a:r>
            <a:endParaRPr lang="it-IT" sz="1800" dirty="0">
              <a:effectLst/>
              <a:ea typeface="Calibri" panose="020F0502020204030204" pitchFamily="34" charset="0"/>
              <a:cs typeface="Times New Roman" panose="02020603050405020304" pitchFamily="18" charset="0"/>
            </a:endParaRPr>
          </a:p>
          <a:p>
            <a:pPr algn="just">
              <a:lnSpc>
                <a:spcPct val="107000"/>
              </a:lnSpc>
              <a:spcAft>
                <a:spcPts val="800"/>
              </a:spcAft>
            </a:pPr>
            <a:r>
              <a:rPr lang="it-IT" sz="1800" dirty="0">
                <a:solidFill>
                  <a:srgbClr val="000000"/>
                </a:solidFill>
                <a:effectLst/>
                <a:ea typeface="Calibri" panose="020F0502020204030204" pitchFamily="34" charset="0"/>
                <a:cs typeface="Times New Roman" panose="02020603050405020304" pitchFamily="18" charset="0"/>
              </a:rPr>
              <a:t>Il modulo Affidamenti diretti su U-</a:t>
            </a:r>
            <a:r>
              <a:rPr lang="it-IT" sz="1800" dirty="0" err="1">
                <a:solidFill>
                  <a:srgbClr val="000000"/>
                </a:solidFill>
                <a:effectLst/>
                <a:ea typeface="Calibri" panose="020F0502020204030204" pitchFamily="34" charset="0"/>
                <a:cs typeface="Times New Roman" panose="02020603050405020304" pitchFamily="18" charset="0"/>
              </a:rPr>
              <a:t>buy</a:t>
            </a:r>
            <a:r>
              <a:rPr lang="it-IT" sz="1800" dirty="0">
                <a:solidFill>
                  <a:srgbClr val="000000"/>
                </a:solidFill>
                <a:effectLst/>
                <a:ea typeface="Calibri" panose="020F0502020204030204" pitchFamily="34" charset="0"/>
                <a:cs typeface="Times New Roman" panose="02020603050405020304" pitchFamily="18" charset="0"/>
              </a:rPr>
              <a:t> non prevede la generazione e/o il caricamento di documenti di stipula che devono essere firmati digitalmente. </a:t>
            </a:r>
            <a:endParaRPr lang="it-IT" sz="1800" dirty="0">
              <a:effectLst/>
              <a:ea typeface="Calibri" panose="020F0502020204030204" pitchFamily="34" charset="0"/>
              <a:cs typeface="Times New Roman" panose="02020603050405020304" pitchFamily="18" charset="0"/>
            </a:endParaRPr>
          </a:p>
          <a:p>
            <a:pPr algn="just">
              <a:lnSpc>
                <a:spcPct val="107000"/>
              </a:lnSpc>
              <a:spcAft>
                <a:spcPts val="800"/>
              </a:spcAft>
            </a:pPr>
            <a:r>
              <a:rPr lang="it-IT" sz="1800" dirty="0">
                <a:solidFill>
                  <a:srgbClr val="000000"/>
                </a:solidFill>
                <a:effectLst/>
                <a:ea typeface="Calibri" panose="020F0502020204030204" pitchFamily="34" charset="0"/>
                <a:cs typeface="Times New Roman" panose="02020603050405020304" pitchFamily="18" charset="0"/>
              </a:rPr>
              <a:t>Il Modulo consente di espletare la procedura di acquisto o semplicemente di “tracciare la procedura” (se si ha già un preventivo, il modulo Affidamenti diretti può essere utilizzato ai soli fini della richiesta del CIG. Con la richiesta del CIG dovranno essere inseriti la determina a contrarre, il preventivo del fornitore e il tutto dovrà essere pubblicato a Portale ai fini dell’assolvimento degli obblighi di trasparenza.</a:t>
            </a:r>
            <a:endParaRPr lang="it-IT" sz="1800" dirty="0">
              <a:effectLst/>
              <a:ea typeface="Calibri" panose="020F0502020204030204" pitchFamily="34" charset="0"/>
              <a:cs typeface="Times New Roman" panose="02020603050405020304" pitchFamily="18" charset="0"/>
            </a:endParaRPr>
          </a:p>
          <a:p>
            <a:pPr algn="just"/>
            <a:endParaRPr lang="it-IT" sz="1800" dirty="0">
              <a:effectLst/>
              <a:latin typeface="Times New Roman" panose="02020603050405020304" pitchFamily="18" charset="0"/>
              <a:ea typeface="Calibri" panose="020F0502020204030204" pitchFamily="34" charset="0"/>
            </a:endParaRPr>
          </a:p>
          <a:p>
            <a:pPr lvl="0"/>
            <a:endParaRPr lang="it-IT" sz="2400" dirty="0">
              <a:solidFill>
                <a:schemeClr val="bg1"/>
              </a:solidFill>
            </a:endParaRPr>
          </a:p>
        </p:txBody>
      </p:sp>
    </p:spTree>
    <p:extLst>
      <p:ext uri="{BB962C8B-B14F-4D97-AF65-F5344CB8AC3E}">
        <p14:creationId xmlns:p14="http://schemas.microsoft.com/office/powerpoint/2010/main" val="411576447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a:extLst>
              <a:ext uri="{FF2B5EF4-FFF2-40B4-BE49-F238E27FC236}">
                <a16:creationId xmlns:a16="http://schemas.microsoft.com/office/drawing/2014/main" id="{61CE7A70-82A3-7249-85CF-9A8D752A3155}"/>
              </a:ext>
            </a:extLst>
          </p:cNvPr>
          <p:cNvSpPr txBox="1"/>
          <p:nvPr/>
        </p:nvSpPr>
        <p:spPr>
          <a:xfrm>
            <a:off x="385762" y="343946"/>
            <a:ext cx="11444287" cy="4367671"/>
          </a:xfrm>
          <a:prstGeom prst="rect">
            <a:avLst/>
          </a:prstGeom>
          <a:noFill/>
        </p:spPr>
        <p:txBody>
          <a:bodyPr wrap="square" rtlCol="0">
            <a:spAutoFit/>
          </a:bodyPr>
          <a:lstStyle/>
          <a:p>
            <a:pPr algn="ctr"/>
            <a:endParaRPr lang="it-IT" sz="2400" u="sng" dirty="0">
              <a:solidFill>
                <a:srgbClr val="B02E52"/>
              </a:solidFill>
            </a:endParaRPr>
          </a:p>
          <a:p>
            <a:pPr algn="just"/>
            <a:endParaRPr lang="it-IT" sz="1800" b="1" dirty="0">
              <a:solidFill>
                <a:srgbClr val="000000"/>
              </a:solidFill>
              <a:effectLst/>
              <a:ea typeface="Calibri" panose="020F0502020204030204" pitchFamily="34" charset="0"/>
            </a:endParaRPr>
          </a:p>
          <a:p>
            <a:pPr algn="just">
              <a:lnSpc>
                <a:spcPct val="107000"/>
              </a:lnSpc>
              <a:spcAft>
                <a:spcPts val="800"/>
              </a:spcAft>
            </a:pPr>
            <a:r>
              <a:rPr lang="it-IT" sz="2400" b="1" dirty="0">
                <a:solidFill>
                  <a:srgbClr val="B02E52"/>
                </a:solidFill>
                <a:effectLst/>
                <a:ea typeface="Calibri" panose="020F0502020204030204" pitchFamily="34" charset="0"/>
                <a:cs typeface="Times New Roman" panose="02020603050405020304" pitchFamily="18" charset="0"/>
              </a:rPr>
              <a:t>Profilazione U-</a:t>
            </a:r>
            <a:r>
              <a:rPr lang="it-IT" sz="2400" b="1" dirty="0" err="1">
                <a:solidFill>
                  <a:srgbClr val="B02E52"/>
                </a:solidFill>
                <a:effectLst/>
                <a:ea typeface="Calibri" panose="020F0502020204030204" pitchFamily="34" charset="0"/>
                <a:cs typeface="Times New Roman" panose="02020603050405020304" pitchFamily="18" charset="0"/>
              </a:rPr>
              <a:t>buy</a:t>
            </a:r>
            <a:r>
              <a:rPr lang="it-IT" sz="2400" b="1" dirty="0">
                <a:solidFill>
                  <a:srgbClr val="B02E52"/>
                </a:solidFill>
                <a:effectLst/>
                <a:ea typeface="Calibri" panose="020F0502020204030204" pitchFamily="34" charset="0"/>
                <a:cs typeface="Times New Roman" panose="02020603050405020304" pitchFamily="18" charset="0"/>
              </a:rPr>
              <a:t> Punti Ordinanti e Punti Istruttori</a:t>
            </a:r>
            <a:endParaRPr lang="it-IT" sz="2400" dirty="0">
              <a:solidFill>
                <a:srgbClr val="B02E52"/>
              </a:solidFill>
              <a:effectLst/>
              <a:ea typeface="Calibri" panose="020F0502020204030204" pitchFamily="34" charset="0"/>
              <a:cs typeface="Times New Roman" panose="02020603050405020304" pitchFamily="18" charset="0"/>
            </a:endParaRPr>
          </a:p>
          <a:p>
            <a:pPr algn="just">
              <a:lnSpc>
                <a:spcPct val="107000"/>
              </a:lnSpc>
              <a:spcAft>
                <a:spcPts val="800"/>
              </a:spcAft>
            </a:pPr>
            <a:endParaRPr lang="it-IT" sz="1800" dirty="0">
              <a:solidFill>
                <a:srgbClr val="000000"/>
              </a:solidFill>
              <a:effectLst/>
              <a:ea typeface="Calibri" panose="020F0502020204030204" pitchFamily="34" charset="0"/>
              <a:cs typeface="Times New Roman" panose="02020603050405020304" pitchFamily="18" charset="0"/>
            </a:endParaRPr>
          </a:p>
          <a:p>
            <a:pPr algn="just">
              <a:lnSpc>
                <a:spcPct val="107000"/>
              </a:lnSpc>
              <a:spcAft>
                <a:spcPts val="800"/>
              </a:spcAft>
            </a:pPr>
            <a:r>
              <a:rPr lang="it-IT" sz="1800" dirty="0">
                <a:solidFill>
                  <a:srgbClr val="000000"/>
                </a:solidFill>
                <a:effectLst/>
                <a:ea typeface="Calibri" panose="020F0502020204030204" pitchFamily="34" charset="0"/>
                <a:cs typeface="Times New Roman" panose="02020603050405020304" pitchFamily="18" charset="0"/>
              </a:rPr>
              <a:t>Il Punto istruttore può istruire la procedura, caricando tutte le informazioni necessarie propedeutiche alla richiesta del CIG.</a:t>
            </a:r>
            <a:endParaRPr lang="it-IT" sz="1800" dirty="0">
              <a:effectLst/>
              <a:ea typeface="Calibri" panose="020F0502020204030204" pitchFamily="34" charset="0"/>
              <a:cs typeface="Times New Roman" panose="02020603050405020304" pitchFamily="18" charset="0"/>
            </a:endParaRPr>
          </a:p>
          <a:p>
            <a:pPr algn="just">
              <a:lnSpc>
                <a:spcPct val="107000"/>
              </a:lnSpc>
              <a:spcAft>
                <a:spcPts val="800"/>
              </a:spcAft>
            </a:pPr>
            <a:r>
              <a:rPr lang="it-IT" sz="1800" dirty="0">
                <a:solidFill>
                  <a:srgbClr val="000000"/>
                </a:solidFill>
                <a:effectLst/>
                <a:ea typeface="Calibri" panose="020F0502020204030204" pitchFamily="34" charset="0"/>
                <a:cs typeface="Times New Roman" panose="02020603050405020304" pitchFamily="18" charset="0"/>
              </a:rPr>
              <a:t>Il Punto ordinante ha il potere di pubblicare tutti gli atti relativi alla procedura dando “visibilità” all’esterno dell’affidamento, coordinando e supervisionando gli affidamenti.</a:t>
            </a:r>
            <a:endParaRPr lang="it-IT" sz="1800" dirty="0">
              <a:effectLst/>
              <a:ea typeface="Calibri" panose="020F0502020204030204" pitchFamily="34" charset="0"/>
              <a:cs typeface="Times New Roman" panose="02020603050405020304" pitchFamily="18" charset="0"/>
            </a:endParaRPr>
          </a:p>
          <a:p>
            <a:pPr algn="just">
              <a:lnSpc>
                <a:spcPct val="107000"/>
              </a:lnSpc>
              <a:spcAft>
                <a:spcPts val="800"/>
              </a:spcAft>
            </a:pPr>
            <a:r>
              <a:rPr lang="it-IT" sz="1800" dirty="0">
                <a:solidFill>
                  <a:srgbClr val="000000"/>
                </a:solidFill>
                <a:effectLst/>
                <a:ea typeface="Calibri" panose="020F0502020204030204" pitchFamily="34" charset="0"/>
                <a:cs typeface="Times New Roman" panose="02020603050405020304" pitchFamily="18" charset="0"/>
              </a:rPr>
              <a:t>Il CIG dovrà essere richiesto dal RUP che dovrà essere dotato di utenza applicativa su U-</a:t>
            </a:r>
            <a:r>
              <a:rPr lang="it-IT" sz="1800" dirty="0" err="1">
                <a:solidFill>
                  <a:srgbClr val="000000"/>
                </a:solidFill>
                <a:effectLst/>
                <a:ea typeface="Calibri" panose="020F0502020204030204" pitchFamily="34" charset="0"/>
                <a:cs typeface="Times New Roman" panose="02020603050405020304" pitchFamily="18" charset="0"/>
              </a:rPr>
              <a:t>buy</a:t>
            </a:r>
            <a:r>
              <a:rPr lang="it-IT" sz="1800" dirty="0">
                <a:solidFill>
                  <a:srgbClr val="000000"/>
                </a:solidFill>
                <a:effectLst/>
                <a:ea typeface="Calibri" panose="020F0502020204030204" pitchFamily="34" charset="0"/>
                <a:cs typeface="Times New Roman" panose="02020603050405020304" pitchFamily="18" charset="0"/>
              </a:rPr>
              <a:t> (vale a dire, essere censito come PO o PI).</a:t>
            </a:r>
            <a:endParaRPr lang="it-IT" sz="1800" dirty="0">
              <a:effectLst/>
              <a:ea typeface="Calibri" panose="020F0502020204030204" pitchFamily="34" charset="0"/>
              <a:cs typeface="Times New Roman" panose="02020603050405020304" pitchFamily="18" charset="0"/>
            </a:endParaRPr>
          </a:p>
          <a:p>
            <a:pPr algn="just"/>
            <a:endParaRPr lang="it-IT" sz="1800" dirty="0">
              <a:effectLst/>
              <a:latin typeface="Times New Roman" panose="02020603050405020304" pitchFamily="18" charset="0"/>
              <a:ea typeface="Calibri" panose="020F0502020204030204" pitchFamily="34" charset="0"/>
            </a:endParaRPr>
          </a:p>
          <a:p>
            <a:pPr lvl="0"/>
            <a:endParaRPr lang="it-IT" sz="2400" dirty="0">
              <a:solidFill>
                <a:schemeClr val="bg1"/>
              </a:solidFill>
            </a:endParaRPr>
          </a:p>
        </p:txBody>
      </p:sp>
    </p:spTree>
    <p:extLst>
      <p:ext uri="{BB962C8B-B14F-4D97-AF65-F5344CB8AC3E}">
        <p14:creationId xmlns:p14="http://schemas.microsoft.com/office/powerpoint/2010/main" val="317834162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a:extLst>
              <a:ext uri="{FF2B5EF4-FFF2-40B4-BE49-F238E27FC236}">
                <a16:creationId xmlns:a16="http://schemas.microsoft.com/office/drawing/2014/main" id="{61CE7A70-82A3-7249-85CF-9A8D752A3155}"/>
              </a:ext>
            </a:extLst>
          </p:cNvPr>
          <p:cNvSpPr txBox="1"/>
          <p:nvPr/>
        </p:nvSpPr>
        <p:spPr>
          <a:xfrm>
            <a:off x="385762" y="343946"/>
            <a:ext cx="11444287" cy="4610429"/>
          </a:xfrm>
          <a:prstGeom prst="rect">
            <a:avLst/>
          </a:prstGeom>
          <a:noFill/>
        </p:spPr>
        <p:txBody>
          <a:bodyPr wrap="square" rtlCol="0">
            <a:spAutoFit/>
          </a:bodyPr>
          <a:lstStyle/>
          <a:p>
            <a:pPr algn="ctr"/>
            <a:endParaRPr lang="it-IT" sz="2400" u="sng" dirty="0">
              <a:solidFill>
                <a:srgbClr val="B02E52"/>
              </a:solidFill>
            </a:endParaRPr>
          </a:p>
          <a:p>
            <a:pPr algn="just"/>
            <a:endParaRPr lang="it-IT" sz="1800" b="1" dirty="0">
              <a:solidFill>
                <a:srgbClr val="000000"/>
              </a:solidFill>
              <a:effectLst/>
              <a:ea typeface="Calibri" panose="020F0502020204030204" pitchFamily="34" charset="0"/>
            </a:endParaRPr>
          </a:p>
          <a:p>
            <a:pPr algn="just">
              <a:lnSpc>
                <a:spcPct val="107000"/>
              </a:lnSpc>
              <a:spcAft>
                <a:spcPts val="800"/>
              </a:spcAft>
            </a:pPr>
            <a:r>
              <a:rPr lang="it-IT" sz="2400" b="1" dirty="0">
                <a:solidFill>
                  <a:srgbClr val="B02E52"/>
                </a:solidFill>
                <a:effectLst/>
                <a:ea typeface="Calibri" panose="020F0502020204030204" pitchFamily="34" charset="0"/>
                <a:cs typeface="Times New Roman" panose="02020603050405020304" pitchFamily="18" charset="0"/>
              </a:rPr>
              <a:t>Profilazione U-</a:t>
            </a:r>
            <a:r>
              <a:rPr lang="it-IT" sz="2400" b="1" dirty="0" err="1">
                <a:solidFill>
                  <a:srgbClr val="B02E52"/>
                </a:solidFill>
                <a:effectLst/>
                <a:ea typeface="Calibri" panose="020F0502020204030204" pitchFamily="34" charset="0"/>
                <a:cs typeface="Times New Roman" panose="02020603050405020304" pitchFamily="18" charset="0"/>
              </a:rPr>
              <a:t>buy</a:t>
            </a:r>
            <a:r>
              <a:rPr lang="it-IT" sz="2400" b="1" dirty="0">
                <a:solidFill>
                  <a:srgbClr val="B02E52"/>
                </a:solidFill>
                <a:effectLst/>
                <a:ea typeface="Calibri" panose="020F0502020204030204" pitchFamily="34" charset="0"/>
                <a:cs typeface="Times New Roman" panose="02020603050405020304" pitchFamily="18" charset="0"/>
              </a:rPr>
              <a:t> Punti Ordinanti e Punti Istruttori </a:t>
            </a:r>
            <a:endParaRPr lang="it-IT" sz="2400" dirty="0">
              <a:solidFill>
                <a:srgbClr val="B02E52"/>
              </a:solidFill>
              <a:effectLst/>
              <a:ea typeface="Calibri" panose="020F0502020204030204" pitchFamily="34" charset="0"/>
              <a:cs typeface="Times New Roman" panose="02020603050405020304" pitchFamily="18" charset="0"/>
            </a:endParaRPr>
          </a:p>
          <a:p>
            <a:pPr algn="just">
              <a:lnSpc>
                <a:spcPct val="107000"/>
              </a:lnSpc>
              <a:spcAft>
                <a:spcPts val="800"/>
              </a:spcAft>
            </a:pPr>
            <a:endParaRPr lang="it-IT" sz="1800" dirty="0">
              <a:solidFill>
                <a:srgbClr val="000000"/>
              </a:solidFill>
              <a:effectLst/>
              <a:ea typeface="Calibri" panose="020F0502020204030204" pitchFamily="34" charset="0"/>
              <a:cs typeface="Times New Roman" panose="02020603050405020304" pitchFamily="18" charset="0"/>
            </a:endParaRPr>
          </a:p>
          <a:p>
            <a:pPr algn="just">
              <a:lnSpc>
                <a:spcPct val="107000"/>
              </a:lnSpc>
              <a:spcAft>
                <a:spcPts val="800"/>
              </a:spcAft>
            </a:pPr>
            <a:r>
              <a:rPr lang="it-IT" sz="1800" dirty="0">
                <a:solidFill>
                  <a:srgbClr val="000000"/>
                </a:solidFill>
                <a:effectLst/>
                <a:ea typeface="Calibri" panose="020F0502020204030204" pitchFamily="34" charset="0"/>
                <a:cs typeface="Times New Roman" panose="02020603050405020304" pitchFamily="18" charset="0"/>
              </a:rPr>
              <a:t>Il Punto Ordinante dei Dipartimenti è stato individuato nel Segretario amministrativo di Dipartimento al quale è stato richiesto di indicare, in prima applicazione, sino a due punti istruttori.</a:t>
            </a:r>
            <a:endParaRPr lang="it-IT" sz="1800" dirty="0">
              <a:effectLst/>
              <a:ea typeface="Calibri" panose="020F0502020204030204" pitchFamily="34" charset="0"/>
              <a:cs typeface="Times New Roman" panose="02020603050405020304" pitchFamily="18" charset="0"/>
            </a:endParaRPr>
          </a:p>
          <a:p>
            <a:pPr algn="just">
              <a:lnSpc>
                <a:spcPct val="107000"/>
              </a:lnSpc>
              <a:spcAft>
                <a:spcPts val="800"/>
              </a:spcAft>
            </a:pPr>
            <a:r>
              <a:rPr lang="it-IT" sz="1800" dirty="0">
                <a:solidFill>
                  <a:srgbClr val="000000"/>
                </a:solidFill>
                <a:effectLst/>
                <a:ea typeface="Calibri" panose="020F0502020204030204" pitchFamily="34" charset="0"/>
                <a:cs typeface="Times New Roman" panose="02020603050405020304" pitchFamily="18" charset="0"/>
              </a:rPr>
              <a:t>Il Punto Ordinante dei Centri di Servizio dotati di autonomia gestionale è il Responsabile del Centro al quale è stato richiesto di indicare, in prima applicazione, sino a due punti istruttori.</a:t>
            </a:r>
            <a:endParaRPr lang="it-IT" sz="1800" dirty="0">
              <a:effectLst/>
              <a:ea typeface="Calibri" panose="020F0502020204030204" pitchFamily="34" charset="0"/>
              <a:cs typeface="Times New Roman" panose="02020603050405020304" pitchFamily="18" charset="0"/>
            </a:endParaRPr>
          </a:p>
          <a:p>
            <a:pPr algn="just">
              <a:lnSpc>
                <a:spcPct val="107000"/>
              </a:lnSpc>
              <a:spcAft>
                <a:spcPts val="800"/>
              </a:spcAft>
            </a:pPr>
            <a:r>
              <a:rPr lang="it-IT" sz="1800" dirty="0">
                <a:solidFill>
                  <a:srgbClr val="000000"/>
                </a:solidFill>
                <a:effectLst/>
                <a:ea typeface="Calibri" panose="020F0502020204030204" pitchFamily="34" charset="0"/>
                <a:cs typeface="Times New Roman" panose="02020603050405020304" pitchFamily="18" charset="0"/>
              </a:rPr>
              <a:t>Il Punto ordinante è stato individuato nel Dirigente al quale è stato richiesto di indicare uno o più punti istruttori: verranno profilati come PI non soltanto i referenti dei PAC, UOC e Servizi che supportano il dirigente nell’istruttoria della procedura di acquisto ma anche i Responsabili di Servizio che possono rivestire la qualifica di RUP</a:t>
            </a:r>
          </a:p>
          <a:p>
            <a:pPr algn="just">
              <a:lnSpc>
                <a:spcPct val="107000"/>
              </a:lnSpc>
              <a:spcAft>
                <a:spcPts val="800"/>
              </a:spcAft>
            </a:pPr>
            <a:r>
              <a:rPr lang="it-IT" dirty="0">
                <a:solidFill>
                  <a:srgbClr val="000000"/>
                </a:solidFill>
                <a:ea typeface="Calibri" panose="020F0502020204030204" pitchFamily="34" charset="0"/>
                <a:cs typeface="Times New Roman" panose="02020603050405020304" pitchFamily="18" charset="0"/>
              </a:rPr>
              <a:t>E’ stato richiesto a Dirigenti, SAC e Responsabili di Centri di Servizio di indicare i nominati dei punti istruttori entro il 15 aprile scorso. Non sono stati dati ad oggi i relativi nominativi di solo due strutture.</a:t>
            </a:r>
            <a:endParaRPr lang="it-IT" sz="2400" dirty="0">
              <a:solidFill>
                <a:schemeClr val="bg1"/>
              </a:solidFill>
            </a:endParaRPr>
          </a:p>
        </p:txBody>
      </p:sp>
    </p:spTree>
    <p:extLst>
      <p:ext uri="{BB962C8B-B14F-4D97-AF65-F5344CB8AC3E}">
        <p14:creationId xmlns:p14="http://schemas.microsoft.com/office/powerpoint/2010/main" val="99303633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a:extLst>
              <a:ext uri="{FF2B5EF4-FFF2-40B4-BE49-F238E27FC236}">
                <a16:creationId xmlns:a16="http://schemas.microsoft.com/office/drawing/2014/main" id="{61CE7A70-82A3-7249-85CF-9A8D752A3155}"/>
              </a:ext>
            </a:extLst>
          </p:cNvPr>
          <p:cNvSpPr txBox="1"/>
          <p:nvPr/>
        </p:nvSpPr>
        <p:spPr>
          <a:xfrm>
            <a:off x="385762" y="343946"/>
            <a:ext cx="11444287" cy="3273397"/>
          </a:xfrm>
          <a:prstGeom prst="rect">
            <a:avLst/>
          </a:prstGeom>
          <a:noFill/>
        </p:spPr>
        <p:txBody>
          <a:bodyPr wrap="square" rtlCol="0">
            <a:spAutoFit/>
          </a:bodyPr>
          <a:lstStyle/>
          <a:p>
            <a:pPr algn="ctr"/>
            <a:endParaRPr lang="it-IT" sz="2400" u="sng" dirty="0">
              <a:solidFill>
                <a:srgbClr val="B02E52"/>
              </a:solidFill>
            </a:endParaRPr>
          </a:p>
          <a:p>
            <a:pPr algn="just"/>
            <a:endParaRPr lang="it-IT" sz="1800" b="1" dirty="0">
              <a:solidFill>
                <a:srgbClr val="000000"/>
              </a:solidFill>
              <a:effectLst/>
              <a:ea typeface="Calibri" panose="020F0502020204030204" pitchFamily="34" charset="0"/>
            </a:endParaRPr>
          </a:p>
          <a:p>
            <a:pPr algn="just">
              <a:lnSpc>
                <a:spcPct val="107000"/>
              </a:lnSpc>
              <a:spcAft>
                <a:spcPts val="800"/>
              </a:spcAft>
            </a:pPr>
            <a:r>
              <a:rPr lang="it-IT" sz="2400" b="1" dirty="0">
                <a:solidFill>
                  <a:srgbClr val="B02E52"/>
                </a:solidFill>
                <a:effectLst/>
                <a:ea typeface="Calibri" panose="020F0502020204030204" pitchFamily="34" charset="0"/>
                <a:cs typeface="Times New Roman" panose="02020603050405020304" pitchFamily="18" charset="0"/>
              </a:rPr>
              <a:t>Criticità</a:t>
            </a:r>
            <a:endParaRPr lang="it-IT" sz="2400" dirty="0">
              <a:solidFill>
                <a:srgbClr val="B02E52"/>
              </a:solidFill>
              <a:effectLst/>
              <a:ea typeface="Calibri" panose="020F0502020204030204" pitchFamily="34" charset="0"/>
              <a:cs typeface="Times New Roman" panose="02020603050405020304" pitchFamily="18" charset="0"/>
            </a:endParaRPr>
          </a:p>
          <a:p>
            <a:pPr algn="just">
              <a:lnSpc>
                <a:spcPct val="107000"/>
              </a:lnSpc>
              <a:spcAft>
                <a:spcPts val="800"/>
              </a:spcAft>
            </a:pPr>
            <a:endParaRPr lang="it-IT" dirty="0">
              <a:solidFill>
                <a:srgbClr val="000000"/>
              </a:solidFill>
              <a:effectLst/>
              <a:ea typeface="Calibri" panose="020F0502020204030204" pitchFamily="34" charset="0"/>
              <a:cs typeface="Times New Roman" panose="02020603050405020304" pitchFamily="18" charset="0"/>
            </a:endParaRPr>
          </a:p>
          <a:p>
            <a:pPr algn="just">
              <a:lnSpc>
                <a:spcPct val="107000"/>
              </a:lnSpc>
              <a:spcAft>
                <a:spcPts val="800"/>
              </a:spcAft>
            </a:pPr>
            <a:r>
              <a:rPr lang="it-IT" dirty="0">
                <a:solidFill>
                  <a:srgbClr val="000000"/>
                </a:solidFill>
                <a:effectLst/>
                <a:ea typeface="Calibri" panose="020F0502020204030204" pitchFamily="34" charset="0"/>
                <a:cs typeface="Times New Roman" panose="02020603050405020304" pitchFamily="18" charset="0"/>
              </a:rPr>
              <a:t>Non esiste un Manuale d’uso; </a:t>
            </a:r>
            <a:r>
              <a:rPr lang="it-IT" dirty="0" err="1">
                <a:solidFill>
                  <a:srgbClr val="000000"/>
                </a:solidFill>
                <a:effectLst/>
                <a:ea typeface="Calibri" panose="020F0502020204030204" pitchFamily="34" charset="0"/>
                <a:cs typeface="Times New Roman" panose="02020603050405020304" pitchFamily="18" charset="0"/>
              </a:rPr>
              <a:t>Cineca</a:t>
            </a:r>
            <a:r>
              <a:rPr lang="it-IT" dirty="0">
                <a:solidFill>
                  <a:srgbClr val="000000"/>
                </a:solidFill>
                <a:effectLst/>
                <a:ea typeface="Calibri" panose="020F0502020204030204" pitchFamily="34" charset="0"/>
                <a:cs typeface="Times New Roman" panose="02020603050405020304" pitchFamily="18" charset="0"/>
              </a:rPr>
              <a:t> ha fornito dei video e delle slide di presentazione. E’ stata fatta una sorta di guida ad uso interno facendo un copia / incolla degli screen shot dei vari passaggi nell’ambito di un affidamento diretto</a:t>
            </a:r>
            <a:r>
              <a:rPr lang="it-IT" dirty="0">
                <a:solidFill>
                  <a:srgbClr val="000000"/>
                </a:solidFill>
                <a:ea typeface="Calibri" panose="020F0502020204030204" pitchFamily="34" charset="0"/>
                <a:cs typeface="Times New Roman" panose="02020603050405020304" pitchFamily="18" charset="0"/>
              </a:rPr>
              <a:t> che verrà messa a disposizione tramite </a:t>
            </a:r>
            <a:r>
              <a:rPr lang="it-IT" dirty="0" err="1">
                <a:solidFill>
                  <a:srgbClr val="000000"/>
                </a:solidFill>
                <a:ea typeface="Calibri" panose="020F0502020204030204" pitchFamily="34" charset="0"/>
                <a:cs typeface="Times New Roman" panose="02020603050405020304" pitchFamily="18" charset="0"/>
              </a:rPr>
              <a:t>sharepoint</a:t>
            </a:r>
            <a:r>
              <a:rPr lang="it-IT" dirty="0">
                <a:solidFill>
                  <a:srgbClr val="000000"/>
                </a:solidFill>
                <a:ea typeface="Calibri" panose="020F0502020204030204" pitchFamily="34" charset="0"/>
                <a:cs typeface="Times New Roman" panose="02020603050405020304" pitchFamily="18" charset="0"/>
              </a:rPr>
              <a:t>.</a:t>
            </a:r>
            <a:endParaRPr lang="it-IT" dirty="0">
              <a:effectLst/>
              <a:ea typeface="Calibri" panose="020F0502020204030204" pitchFamily="34" charset="0"/>
              <a:cs typeface="Times New Roman" panose="02020603050405020304" pitchFamily="18" charset="0"/>
            </a:endParaRPr>
          </a:p>
          <a:p>
            <a:pPr algn="just"/>
            <a:endParaRPr lang="it-IT" sz="1800" dirty="0">
              <a:effectLst/>
              <a:latin typeface="Times New Roman" panose="02020603050405020304" pitchFamily="18" charset="0"/>
              <a:ea typeface="Calibri" panose="020F0502020204030204" pitchFamily="34" charset="0"/>
            </a:endParaRPr>
          </a:p>
          <a:p>
            <a:pPr lvl="0"/>
            <a:endParaRPr lang="it-IT" sz="2400" dirty="0">
              <a:solidFill>
                <a:schemeClr val="bg1"/>
              </a:solidFill>
            </a:endParaRPr>
          </a:p>
        </p:txBody>
      </p:sp>
    </p:spTree>
    <p:extLst>
      <p:ext uri="{BB962C8B-B14F-4D97-AF65-F5344CB8AC3E}">
        <p14:creationId xmlns:p14="http://schemas.microsoft.com/office/powerpoint/2010/main" val="213592276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a:extLst>
              <a:ext uri="{FF2B5EF4-FFF2-40B4-BE49-F238E27FC236}">
                <a16:creationId xmlns:a16="http://schemas.microsoft.com/office/drawing/2014/main" id="{61CE7A70-82A3-7249-85CF-9A8D752A3155}"/>
              </a:ext>
            </a:extLst>
          </p:cNvPr>
          <p:cNvSpPr txBox="1"/>
          <p:nvPr/>
        </p:nvSpPr>
        <p:spPr>
          <a:xfrm>
            <a:off x="385762" y="343946"/>
            <a:ext cx="11444287" cy="3886641"/>
          </a:xfrm>
          <a:prstGeom prst="rect">
            <a:avLst/>
          </a:prstGeom>
          <a:noFill/>
        </p:spPr>
        <p:txBody>
          <a:bodyPr wrap="square" rtlCol="0">
            <a:spAutoFit/>
          </a:bodyPr>
          <a:lstStyle/>
          <a:p>
            <a:pPr algn="ctr"/>
            <a:endParaRPr lang="it-IT" sz="2400" u="sng" dirty="0">
              <a:solidFill>
                <a:srgbClr val="B02E52"/>
              </a:solidFill>
            </a:endParaRPr>
          </a:p>
          <a:p>
            <a:endParaRPr lang="it-IT" sz="2400" b="1" u="sng" dirty="0">
              <a:solidFill>
                <a:srgbClr val="B02E52"/>
              </a:solidFill>
            </a:endParaRPr>
          </a:p>
          <a:p>
            <a:pPr algn="just">
              <a:lnSpc>
                <a:spcPct val="107000"/>
              </a:lnSpc>
              <a:spcAft>
                <a:spcPts val="800"/>
              </a:spcAft>
            </a:pPr>
            <a:r>
              <a:rPr lang="it-IT" sz="2400" b="1" dirty="0">
                <a:solidFill>
                  <a:srgbClr val="B02E52"/>
                </a:solidFill>
                <a:ea typeface="Calibri" panose="020F0502020204030204" pitchFamily="34" charset="0"/>
                <a:cs typeface="Times New Roman" panose="02020603050405020304" pitchFamily="18" charset="0"/>
              </a:rPr>
              <a:t>La digitalizzazione del ciclo di vita dei contratti</a:t>
            </a:r>
            <a:endParaRPr lang="it-IT" sz="2400" dirty="0">
              <a:solidFill>
                <a:srgbClr val="B02E52"/>
              </a:solidFill>
              <a:ea typeface="Calibri" panose="020F0502020204030204" pitchFamily="34" charset="0"/>
              <a:cs typeface="Times New Roman" panose="02020603050405020304" pitchFamily="18" charset="0"/>
            </a:endParaRPr>
          </a:p>
          <a:p>
            <a:pPr algn="just">
              <a:lnSpc>
                <a:spcPct val="107000"/>
              </a:lnSpc>
              <a:spcAft>
                <a:spcPts val="800"/>
              </a:spcAft>
            </a:pPr>
            <a:endParaRPr lang="it-IT" dirty="0">
              <a:solidFill>
                <a:srgbClr val="000000"/>
              </a:solidFill>
              <a:ea typeface="Calibri" panose="020F0502020204030204" pitchFamily="34" charset="0"/>
              <a:cs typeface="Times New Roman" panose="02020603050405020304" pitchFamily="18" charset="0"/>
            </a:endParaRPr>
          </a:p>
          <a:p>
            <a:pPr algn="just">
              <a:lnSpc>
                <a:spcPct val="107000"/>
              </a:lnSpc>
              <a:spcAft>
                <a:spcPts val="800"/>
              </a:spcAft>
            </a:pPr>
            <a:r>
              <a:rPr lang="it-IT" dirty="0">
                <a:solidFill>
                  <a:srgbClr val="000000"/>
                </a:solidFill>
                <a:ea typeface="Calibri" panose="020F0502020204030204" pitchFamily="34" charset="0"/>
                <a:cs typeface="Times New Roman" panose="02020603050405020304" pitchFamily="18" charset="0"/>
              </a:rPr>
              <a:t>Il 1° gennaio 2024 è divenuta efficace la disciplina in tema di digitalizzazione prevista dal </a:t>
            </a:r>
            <a:r>
              <a:rPr lang="it-IT" dirty="0" err="1">
                <a:solidFill>
                  <a:srgbClr val="000000"/>
                </a:solidFill>
                <a:ea typeface="Calibri" panose="020F0502020204030204" pitchFamily="34" charset="0"/>
                <a:cs typeface="Times New Roman" panose="02020603050405020304" pitchFamily="18" charset="0"/>
              </a:rPr>
              <a:t>D.Lgs.</a:t>
            </a:r>
            <a:r>
              <a:rPr lang="it-IT" dirty="0">
                <a:solidFill>
                  <a:srgbClr val="000000"/>
                </a:solidFill>
                <a:ea typeface="Calibri" panose="020F0502020204030204" pitchFamily="34" charset="0"/>
                <a:cs typeface="Times New Roman" panose="02020603050405020304" pitchFamily="18" charset="0"/>
              </a:rPr>
              <a:t> n.36/2023 (Codice dei contratti pubblici)</a:t>
            </a:r>
            <a:endParaRPr lang="it-IT" dirty="0">
              <a:ea typeface="Calibri" panose="020F0502020204030204" pitchFamily="34" charset="0"/>
              <a:cs typeface="Times New Roman" panose="02020603050405020304" pitchFamily="18" charset="0"/>
            </a:endParaRPr>
          </a:p>
          <a:p>
            <a:pPr algn="just">
              <a:lnSpc>
                <a:spcPct val="107000"/>
              </a:lnSpc>
              <a:spcAft>
                <a:spcPts val="800"/>
              </a:spcAft>
            </a:pPr>
            <a:r>
              <a:rPr lang="it-IT" dirty="0">
                <a:solidFill>
                  <a:srgbClr val="000000"/>
                </a:solidFill>
                <a:ea typeface="Calibri" panose="020F0502020204030204" pitchFamily="34" charset="0"/>
                <a:cs typeface="Times New Roman" panose="02020603050405020304" pitchFamily="18" charset="0"/>
              </a:rPr>
              <a:t>Per tutti gli affidamenti, sopra e sotto soglia comunitaria, in applicazione delle disposizioni contenute negli artt.25 e 26 del Codice, dovranno essere utilizzate le piattaforme di approvvigionamento digitale certificate (PAD).</a:t>
            </a:r>
            <a:endParaRPr lang="it-IT" dirty="0">
              <a:ea typeface="Calibri" panose="020F0502020204030204" pitchFamily="34" charset="0"/>
              <a:cs typeface="Times New Roman" panose="02020603050405020304" pitchFamily="18" charset="0"/>
            </a:endParaRPr>
          </a:p>
          <a:p>
            <a:pPr algn="just">
              <a:lnSpc>
                <a:spcPct val="107000"/>
              </a:lnSpc>
              <a:spcAft>
                <a:spcPts val="800"/>
              </a:spcAft>
            </a:pP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p>
            <a:pPr lvl="0"/>
            <a:endParaRPr lang="it-IT" sz="2400" dirty="0">
              <a:solidFill>
                <a:schemeClr val="bg1"/>
              </a:solidFill>
            </a:endParaRPr>
          </a:p>
        </p:txBody>
      </p:sp>
    </p:spTree>
    <p:extLst>
      <p:ext uri="{BB962C8B-B14F-4D97-AF65-F5344CB8AC3E}">
        <p14:creationId xmlns:p14="http://schemas.microsoft.com/office/powerpoint/2010/main" val="354679483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a:extLst>
              <a:ext uri="{FF2B5EF4-FFF2-40B4-BE49-F238E27FC236}">
                <a16:creationId xmlns:a16="http://schemas.microsoft.com/office/drawing/2014/main" id="{61CE7A70-82A3-7249-85CF-9A8D752A3155}"/>
              </a:ext>
            </a:extLst>
          </p:cNvPr>
          <p:cNvSpPr txBox="1"/>
          <p:nvPr/>
        </p:nvSpPr>
        <p:spPr>
          <a:xfrm>
            <a:off x="385762" y="343946"/>
            <a:ext cx="11444287" cy="4157998"/>
          </a:xfrm>
          <a:prstGeom prst="rect">
            <a:avLst/>
          </a:prstGeom>
          <a:noFill/>
        </p:spPr>
        <p:txBody>
          <a:bodyPr wrap="square" rtlCol="0">
            <a:spAutoFit/>
          </a:bodyPr>
          <a:lstStyle/>
          <a:p>
            <a:pPr algn="ctr"/>
            <a:endParaRPr lang="it-IT" sz="2400" u="sng" dirty="0">
              <a:solidFill>
                <a:srgbClr val="B02E52"/>
              </a:solidFill>
            </a:endParaRPr>
          </a:p>
          <a:p>
            <a:endParaRPr lang="it-IT" sz="2400" b="1" u="sng" dirty="0">
              <a:solidFill>
                <a:srgbClr val="B02E52"/>
              </a:solidFill>
            </a:endParaRPr>
          </a:p>
          <a:p>
            <a:pPr algn="just">
              <a:lnSpc>
                <a:spcPct val="107000"/>
              </a:lnSpc>
              <a:spcAft>
                <a:spcPts val="800"/>
              </a:spcAft>
            </a:pPr>
            <a:r>
              <a:rPr lang="it-IT" sz="2400" b="1" dirty="0">
                <a:solidFill>
                  <a:srgbClr val="B02E52"/>
                </a:solidFill>
                <a:effectLst/>
                <a:ea typeface="Calibri" panose="020F0502020204030204" pitchFamily="34" charset="0"/>
                <a:cs typeface="Times New Roman" panose="02020603050405020304" pitchFamily="18" charset="0"/>
              </a:rPr>
              <a:t>La digitalizzazione del ciclo di vita dei contratti</a:t>
            </a:r>
            <a:endParaRPr lang="it-IT" sz="2400" dirty="0">
              <a:solidFill>
                <a:srgbClr val="B02E52"/>
              </a:solidFill>
              <a:effectLst/>
              <a:ea typeface="Calibri" panose="020F0502020204030204" pitchFamily="34" charset="0"/>
              <a:cs typeface="Times New Roman" panose="02020603050405020304" pitchFamily="18" charset="0"/>
            </a:endParaRPr>
          </a:p>
          <a:p>
            <a:pPr algn="just"/>
            <a:endParaRPr lang="it-IT" sz="1800" dirty="0">
              <a:solidFill>
                <a:srgbClr val="000000"/>
              </a:solidFill>
              <a:effectLst/>
              <a:ea typeface="Calibri" panose="020F0502020204030204" pitchFamily="34" charset="0"/>
            </a:endParaRPr>
          </a:p>
          <a:p>
            <a:pPr algn="just"/>
            <a:r>
              <a:rPr lang="it-IT" sz="1800" dirty="0">
                <a:solidFill>
                  <a:srgbClr val="000000"/>
                </a:solidFill>
                <a:effectLst/>
                <a:ea typeface="Calibri" panose="020F0502020204030204" pitchFamily="34" charset="0"/>
              </a:rPr>
              <a:t>L’acquisizione del CIG viene effettuata direttamente dal Responsabile Unico di Progetto (RUP) dalle piattaforme di approvvigionamento digitale certificate che gestiscono il ciclo di vita del contratto, mediante lo scambio di dati e informazioni con la Banca Dati Nazionale dei contratti pubblici con conseguente dismissione dei seguenti applicativi utilizzati per richiedere il CIG:</a:t>
            </a:r>
          </a:p>
          <a:p>
            <a:pPr algn="just"/>
            <a:endParaRPr lang="it-IT" sz="1800" dirty="0">
              <a:effectLst/>
              <a:ea typeface="Calibri" panose="020F0502020204030204" pitchFamily="34" charset="0"/>
            </a:endParaRPr>
          </a:p>
          <a:p>
            <a:pPr marL="285750" lvl="0" indent="-285750" algn="just">
              <a:lnSpc>
                <a:spcPct val="107000"/>
              </a:lnSpc>
              <a:spcAft>
                <a:spcPts val="800"/>
              </a:spcAft>
              <a:buFont typeface="Arial" panose="020B0604020202020204" pitchFamily="34" charset="0"/>
              <a:buChar char="•"/>
            </a:pPr>
            <a:r>
              <a:rPr lang="it-IT" sz="1800" dirty="0" err="1">
                <a:solidFill>
                  <a:srgbClr val="000000"/>
                </a:solidFill>
                <a:effectLst/>
                <a:ea typeface="Calibri" panose="020F0502020204030204" pitchFamily="34" charset="0"/>
                <a:cs typeface="Times New Roman" panose="02020603050405020304" pitchFamily="18" charset="0"/>
              </a:rPr>
              <a:t>Simog</a:t>
            </a:r>
            <a:r>
              <a:rPr lang="it-IT" sz="1800" dirty="0">
                <a:solidFill>
                  <a:srgbClr val="000000"/>
                </a:solidFill>
                <a:effectLst/>
                <a:ea typeface="Calibri" panose="020F0502020204030204" pitchFamily="34" charset="0"/>
                <a:cs typeface="Times New Roman" panose="02020603050405020304" pitchFamily="18" charset="0"/>
              </a:rPr>
              <a:t> utilizzato per affidamenti di importo pari o superiore a € 40.000,00 (IVA esclusa)</a:t>
            </a:r>
            <a:endParaRPr lang="it-IT" sz="1800" dirty="0">
              <a:effectLst/>
              <a:ea typeface="Calibri" panose="020F0502020204030204" pitchFamily="34" charset="0"/>
              <a:cs typeface="Times New Roman" panose="02020603050405020304" pitchFamily="18" charset="0"/>
            </a:endParaRPr>
          </a:p>
          <a:p>
            <a:pPr marL="285750" lvl="0" indent="-285750" algn="just">
              <a:lnSpc>
                <a:spcPct val="107000"/>
              </a:lnSpc>
              <a:spcAft>
                <a:spcPts val="800"/>
              </a:spcAft>
              <a:buFont typeface="Arial" panose="020B0604020202020204" pitchFamily="34" charset="0"/>
              <a:buChar char="•"/>
            </a:pPr>
            <a:r>
              <a:rPr lang="it-IT" sz="1800" dirty="0" err="1">
                <a:solidFill>
                  <a:srgbClr val="000000"/>
                </a:solidFill>
                <a:effectLst/>
                <a:ea typeface="Calibri" panose="020F0502020204030204" pitchFamily="34" charset="0"/>
                <a:cs typeface="Times New Roman" panose="02020603050405020304" pitchFamily="18" charset="0"/>
              </a:rPr>
              <a:t>SmartCIG</a:t>
            </a:r>
            <a:r>
              <a:rPr lang="it-IT" sz="1800" dirty="0">
                <a:solidFill>
                  <a:srgbClr val="000000"/>
                </a:solidFill>
                <a:effectLst/>
                <a:ea typeface="Calibri" panose="020F0502020204030204" pitchFamily="34" charset="0"/>
                <a:cs typeface="Times New Roman" panose="02020603050405020304" pitchFamily="18" charset="0"/>
              </a:rPr>
              <a:t> utilizzato per affidamenti di importo inferiore a 40.000,00 (IVA esclusa)</a:t>
            </a:r>
            <a:endParaRPr lang="it-IT" sz="1800" dirty="0">
              <a:effectLst/>
              <a:ea typeface="Calibri" panose="020F0502020204030204" pitchFamily="34" charset="0"/>
              <a:cs typeface="Times New Roman" panose="02020603050405020304" pitchFamily="18" charset="0"/>
            </a:endParaRPr>
          </a:p>
          <a:p>
            <a:pPr lvl="0"/>
            <a:endParaRPr lang="it-IT" sz="2400" dirty="0">
              <a:solidFill>
                <a:schemeClr val="bg1"/>
              </a:solidFill>
            </a:endParaRPr>
          </a:p>
        </p:txBody>
      </p:sp>
    </p:spTree>
    <p:extLst>
      <p:ext uri="{BB962C8B-B14F-4D97-AF65-F5344CB8AC3E}">
        <p14:creationId xmlns:p14="http://schemas.microsoft.com/office/powerpoint/2010/main" val="157745659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a:extLst>
              <a:ext uri="{FF2B5EF4-FFF2-40B4-BE49-F238E27FC236}">
                <a16:creationId xmlns:a16="http://schemas.microsoft.com/office/drawing/2014/main" id="{61CE7A70-82A3-7249-85CF-9A8D752A3155}"/>
              </a:ext>
            </a:extLst>
          </p:cNvPr>
          <p:cNvSpPr txBox="1"/>
          <p:nvPr/>
        </p:nvSpPr>
        <p:spPr>
          <a:xfrm>
            <a:off x="385762" y="343946"/>
            <a:ext cx="11444287" cy="5170646"/>
          </a:xfrm>
          <a:prstGeom prst="rect">
            <a:avLst/>
          </a:prstGeom>
          <a:noFill/>
        </p:spPr>
        <p:txBody>
          <a:bodyPr wrap="square" rtlCol="0">
            <a:spAutoFit/>
          </a:bodyPr>
          <a:lstStyle/>
          <a:p>
            <a:pPr algn="ctr"/>
            <a:endParaRPr lang="it-IT" sz="2400" u="sng" dirty="0">
              <a:solidFill>
                <a:srgbClr val="B02E52"/>
              </a:solidFill>
            </a:endParaRPr>
          </a:p>
          <a:p>
            <a:endParaRPr lang="it-IT" sz="2400" b="1" u="sng" dirty="0">
              <a:solidFill>
                <a:srgbClr val="B02E52"/>
              </a:solidFill>
            </a:endParaRPr>
          </a:p>
          <a:p>
            <a:pPr algn="just"/>
            <a:r>
              <a:rPr lang="it-IT" sz="2400" b="1" dirty="0">
                <a:solidFill>
                  <a:srgbClr val="B02E52"/>
                </a:solidFill>
                <a:effectLst/>
                <a:ea typeface="Calibri" panose="020F0502020204030204" pitchFamily="34" charset="0"/>
              </a:rPr>
              <a:t>Regime transitorio</a:t>
            </a:r>
            <a:endParaRPr lang="it-IT" sz="2400" dirty="0">
              <a:solidFill>
                <a:srgbClr val="B02E52"/>
              </a:solidFill>
              <a:effectLst/>
              <a:ea typeface="Calibri" panose="020F0502020204030204" pitchFamily="34" charset="0"/>
            </a:endParaRPr>
          </a:p>
          <a:p>
            <a:pPr algn="just"/>
            <a:endParaRPr lang="it-IT" sz="1800" dirty="0">
              <a:solidFill>
                <a:srgbClr val="000000"/>
              </a:solidFill>
              <a:effectLst/>
              <a:ea typeface="Calibri" panose="020F0502020204030204" pitchFamily="34" charset="0"/>
            </a:endParaRPr>
          </a:p>
          <a:p>
            <a:pPr algn="just"/>
            <a:r>
              <a:rPr lang="it-IT" sz="1800" dirty="0">
                <a:solidFill>
                  <a:srgbClr val="000000"/>
                </a:solidFill>
                <a:effectLst/>
                <a:ea typeface="Calibri" panose="020F0502020204030204" pitchFamily="34" charset="0"/>
              </a:rPr>
              <a:t>Sino al 30 giugno 2024, in alternativa all’utilizzo delle PAD, è possibile richiedere il CIG utilizzando l’interfaccia web messa a disposizione dalla Piattaforma Contratti Pubblici accessibile tramite il link </a:t>
            </a:r>
            <a:r>
              <a:rPr lang="it-IT" sz="1800" u="sng" dirty="0">
                <a:solidFill>
                  <a:srgbClr val="0563C1"/>
                </a:solidFill>
                <a:effectLst/>
                <a:ea typeface="Calibri" panose="020F0502020204030204" pitchFamily="34" charset="0"/>
                <a:hlinkClick r:id="rId2"/>
              </a:rPr>
              <a:t>https://www.anticorruzione.it/-/piattaforma-contratti-pubblici</a:t>
            </a:r>
            <a:r>
              <a:rPr lang="it-IT" sz="1800" dirty="0">
                <a:solidFill>
                  <a:srgbClr val="000000"/>
                </a:solidFill>
                <a:effectLst/>
                <a:ea typeface="Calibri" panose="020F0502020204030204" pitchFamily="34" charset="0"/>
              </a:rPr>
              <a:t> nei seguenti casi:</a:t>
            </a:r>
          </a:p>
          <a:p>
            <a:pPr algn="just"/>
            <a:endParaRPr lang="it-IT" sz="1800" dirty="0">
              <a:effectLst/>
              <a:ea typeface="Calibri" panose="020F0502020204030204" pitchFamily="34" charset="0"/>
            </a:endParaRPr>
          </a:p>
          <a:p>
            <a:pPr marL="285750" lvl="0" indent="-285750" algn="just">
              <a:buFont typeface="Arial" panose="020B0604020202020204" pitchFamily="34" charset="0"/>
              <a:buChar char="•"/>
            </a:pPr>
            <a:r>
              <a:rPr lang="it-IT" sz="1800" u="sng" dirty="0">
                <a:solidFill>
                  <a:srgbClr val="000000"/>
                </a:solidFill>
                <a:effectLst/>
                <a:ea typeface="Calibri" panose="020F0502020204030204" pitchFamily="34" charset="0"/>
                <a:cs typeface="Times New Roman" panose="02020603050405020304" pitchFamily="18" charset="0"/>
              </a:rPr>
              <a:t>Contratti esclusi</a:t>
            </a:r>
            <a:r>
              <a:rPr lang="it-IT" sz="1800" dirty="0">
                <a:solidFill>
                  <a:srgbClr val="000000"/>
                </a:solidFill>
                <a:effectLst/>
                <a:ea typeface="Calibri" panose="020F0502020204030204" pitchFamily="34" charset="0"/>
                <a:cs typeface="Times New Roman" panose="02020603050405020304" pitchFamily="18" charset="0"/>
              </a:rPr>
              <a:t>: Appalti e concorsi di progettazione esclusi</a:t>
            </a:r>
            <a:endParaRPr lang="it-IT" sz="1800" dirty="0">
              <a:effectLst/>
              <a:ea typeface="Calibri" panose="020F0502020204030204" pitchFamily="34" charset="0"/>
              <a:cs typeface="Times New Roman" panose="02020603050405020304" pitchFamily="18" charset="0"/>
            </a:endParaRPr>
          </a:p>
          <a:p>
            <a:pPr marL="285750" lvl="0" indent="-285750" algn="just">
              <a:buFont typeface="Arial" panose="020B0604020202020204" pitchFamily="34" charset="0"/>
              <a:buChar char="•"/>
            </a:pPr>
            <a:r>
              <a:rPr lang="it-IT" sz="1800" u="sng" dirty="0">
                <a:solidFill>
                  <a:srgbClr val="000000"/>
                </a:solidFill>
                <a:effectLst/>
                <a:ea typeface="Calibri" panose="020F0502020204030204" pitchFamily="34" charset="0"/>
                <a:cs typeface="Times New Roman" panose="02020603050405020304" pitchFamily="18" charset="0"/>
              </a:rPr>
              <a:t>Contratti esclusi:</a:t>
            </a:r>
            <a:r>
              <a:rPr lang="it-IT" sz="1800" dirty="0">
                <a:solidFill>
                  <a:srgbClr val="000000"/>
                </a:solidFill>
                <a:effectLst/>
                <a:ea typeface="Calibri" panose="020F0502020204030204" pitchFamily="34" charset="0"/>
                <a:cs typeface="Times New Roman" panose="02020603050405020304" pitchFamily="18" charset="0"/>
              </a:rPr>
              <a:t> Concessioni escluse </a:t>
            </a:r>
            <a:endParaRPr lang="it-IT" sz="1800" dirty="0">
              <a:effectLst/>
              <a:ea typeface="Calibri" panose="020F0502020204030204" pitchFamily="34" charset="0"/>
              <a:cs typeface="Times New Roman" panose="02020603050405020304" pitchFamily="18" charset="0"/>
            </a:endParaRPr>
          </a:p>
          <a:p>
            <a:pPr marL="285750" lvl="0" indent="-285750" algn="just">
              <a:buFont typeface="Arial" panose="020B0604020202020204" pitchFamily="34" charset="0"/>
              <a:buChar char="•"/>
            </a:pPr>
            <a:r>
              <a:rPr lang="it-IT" sz="1800" u="sng" dirty="0">
                <a:solidFill>
                  <a:srgbClr val="000000"/>
                </a:solidFill>
                <a:effectLst/>
                <a:ea typeface="Calibri" panose="020F0502020204030204" pitchFamily="34" charset="0"/>
                <a:cs typeface="Times New Roman" panose="02020603050405020304" pitchFamily="18" charset="0"/>
              </a:rPr>
              <a:t>Contratti esclusi:</a:t>
            </a:r>
            <a:r>
              <a:rPr lang="it-IT" sz="1800" dirty="0">
                <a:solidFill>
                  <a:srgbClr val="000000"/>
                </a:solidFill>
                <a:effectLst/>
                <a:ea typeface="Calibri" panose="020F0502020204030204" pitchFamily="34" charset="0"/>
                <a:cs typeface="Times New Roman" panose="02020603050405020304" pitchFamily="18" charset="0"/>
              </a:rPr>
              <a:t> Acquisizione CIG figlio per adesione AQ / convenzione con successivo confronto competitivo per procedure con bando pubblicato entro il 31/12/2023 </a:t>
            </a:r>
            <a:endParaRPr lang="it-IT" sz="1800" dirty="0">
              <a:effectLst/>
              <a:ea typeface="Calibri" panose="020F0502020204030204" pitchFamily="34" charset="0"/>
              <a:cs typeface="Times New Roman" panose="02020603050405020304" pitchFamily="18" charset="0"/>
            </a:endParaRPr>
          </a:p>
          <a:p>
            <a:pPr marL="285750" lvl="0" indent="-285750" algn="just">
              <a:buFont typeface="Arial" panose="020B0604020202020204" pitchFamily="34" charset="0"/>
              <a:buChar char="•"/>
            </a:pPr>
            <a:r>
              <a:rPr lang="it-IT" sz="1800" u="sng" dirty="0">
                <a:solidFill>
                  <a:srgbClr val="000000"/>
                </a:solidFill>
                <a:effectLst/>
                <a:ea typeface="Calibri" panose="020F0502020204030204" pitchFamily="34" charset="0"/>
                <a:cs typeface="Times New Roman" panose="02020603050405020304" pitchFamily="18" charset="0"/>
              </a:rPr>
              <a:t>Contratti esclusi o estranei soggetti a sola tracciabilità:</a:t>
            </a:r>
            <a:r>
              <a:rPr lang="it-IT" sz="1800" dirty="0">
                <a:solidFill>
                  <a:srgbClr val="000000"/>
                </a:solidFill>
                <a:effectLst/>
                <a:ea typeface="Calibri" panose="020F0502020204030204" pitchFamily="34" charset="0"/>
                <a:cs typeface="Times New Roman" panose="02020603050405020304" pitchFamily="18" charset="0"/>
              </a:rPr>
              <a:t> </a:t>
            </a:r>
            <a:endParaRPr lang="it-IT" sz="1800" dirty="0">
              <a:effectLst/>
              <a:ea typeface="Calibri" panose="020F0502020204030204" pitchFamily="34" charset="0"/>
              <a:cs typeface="Times New Roman" panose="02020603050405020304" pitchFamily="18" charset="0"/>
            </a:endParaRPr>
          </a:p>
          <a:p>
            <a:pPr marL="285750" lvl="0" indent="-285750" algn="just">
              <a:buFont typeface="Arial" panose="020B0604020202020204" pitchFamily="34" charset="0"/>
              <a:buChar char="•"/>
            </a:pPr>
            <a:r>
              <a:rPr lang="it-IT" sz="1800" u="sng" dirty="0">
                <a:solidFill>
                  <a:srgbClr val="000000"/>
                </a:solidFill>
                <a:effectLst/>
                <a:ea typeface="Calibri" panose="020F0502020204030204" pitchFamily="34" charset="0"/>
                <a:cs typeface="Times New Roman" panose="02020603050405020304" pitchFamily="18" charset="0"/>
              </a:rPr>
              <a:t>Adesione </a:t>
            </a:r>
            <a:r>
              <a:rPr lang="it-IT" sz="1800" u="sng" dirty="0" err="1">
                <a:solidFill>
                  <a:srgbClr val="000000"/>
                </a:solidFill>
                <a:effectLst/>
                <a:ea typeface="Calibri" panose="020F0502020204030204" pitchFamily="34" charset="0"/>
                <a:cs typeface="Times New Roman" panose="02020603050405020304" pitchFamily="18" charset="0"/>
              </a:rPr>
              <a:t>Acq</a:t>
            </a:r>
            <a:r>
              <a:rPr lang="it-IT" sz="1800" u="sng" dirty="0">
                <a:solidFill>
                  <a:srgbClr val="000000"/>
                </a:solidFill>
                <a:effectLst/>
                <a:ea typeface="Calibri" panose="020F0502020204030204" pitchFamily="34" charset="0"/>
                <a:cs typeface="Times New Roman" panose="02020603050405020304" pitchFamily="18" charset="0"/>
              </a:rPr>
              <a:t> /Convenzioni: </a:t>
            </a:r>
            <a:r>
              <a:rPr lang="it-IT" sz="1800" dirty="0">
                <a:solidFill>
                  <a:srgbClr val="000000"/>
                </a:solidFill>
                <a:effectLst/>
                <a:ea typeface="Calibri" panose="020F0502020204030204" pitchFamily="34" charset="0"/>
                <a:cs typeface="Times New Roman" panose="02020603050405020304" pitchFamily="18" charset="0"/>
              </a:rPr>
              <a:t>acquisizione CIG figlio per adesione con o senza confronto competitivo per appalti o concessioni il cui bando è stato pubblicato entro il 31/12/2023</a:t>
            </a:r>
            <a:endParaRPr lang="it-IT" sz="1800" dirty="0">
              <a:effectLst/>
              <a:ea typeface="Calibri" panose="020F0502020204030204" pitchFamily="34" charset="0"/>
              <a:cs typeface="Times New Roman" panose="02020603050405020304" pitchFamily="18" charset="0"/>
            </a:endParaRPr>
          </a:p>
          <a:p>
            <a:pPr marL="285750" lvl="0" indent="-285750" algn="just">
              <a:buFont typeface="Arial" panose="020B0604020202020204" pitchFamily="34" charset="0"/>
              <a:buChar char="•"/>
            </a:pPr>
            <a:r>
              <a:rPr lang="it-IT" sz="1800" u="sng" dirty="0">
                <a:solidFill>
                  <a:srgbClr val="000000"/>
                </a:solidFill>
                <a:effectLst/>
                <a:ea typeface="Calibri" panose="020F0502020204030204" pitchFamily="34" charset="0"/>
                <a:cs typeface="Times New Roman" panose="02020603050405020304" pitchFamily="18" charset="0"/>
              </a:rPr>
              <a:t>Ripetizione servizi analoghi settori ordinari e speciali</a:t>
            </a:r>
            <a:r>
              <a:rPr lang="it-IT" sz="1800" dirty="0">
                <a:solidFill>
                  <a:srgbClr val="000000"/>
                </a:solidFill>
                <a:effectLst/>
                <a:ea typeface="Calibri" panose="020F0502020204030204" pitchFamily="34" charset="0"/>
                <a:cs typeface="Times New Roman" panose="02020603050405020304" pitchFamily="18" charset="0"/>
              </a:rPr>
              <a:t> il cui bando è stato pubblicato entro il 31/12/2023</a:t>
            </a:r>
            <a:endParaRPr lang="it-IT" sz="1800" dirty="0">
              <a:effectLst/>
              <a:ea typeface="Calibri" panose="020F0502020204030204" pitchFamily="34" charset="0"/>
              <a:cs typeface="Times New Roman" panose="02020603050405020304" pitchFamily="18" charset="0"/>
            </a:endParaRPr>
          </a:p>
          <a:p>
            <a:pPr lvl="0"/>
            <a:endParaRPr lang="it-IT" sz="2400" dirty="0">
              <a:solidFill>
                <a:schemeClr val="bg1"/>
              </a:solidFill>
            </a:endParaRPr>
          </a:p>
        </p:txBody>
      </p:sp>
    </p:spTree>
    <p:extLst>
      <p:ext uri="{BB962C8B-B14F-4D97-AF65-F5344CB8AC3E}">
        <p14:creationId xmlns:p14="http://schemas.microsoft.com/office/powerpoint/2010/main" val="285815242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a:extLst>
              <a:ext uri="{FF2B5EF4-FFF2-40B4-BE49-F238E27FC236}">
                <a16:creationId xmlns:a16="http://schemas.microsoft.com/office/drawing/2014/main" id="{61CE7A70-82A3-7249-85CF-9A8D752A3155}"/>
              </a:ext>
            </a:extLst>
          </p:cNvPr>
          <p:cNvSpPr txBox="1"/>
          <p:nvPr/>
        </p:nvSpPr>
        <p:spPr>
          <a:xfrm>
            <a:off x="385762" y="343946"/>
            <a:ext cx="11444287" cy="2954655"/>
          </a:xfrm>
          <a:prstGeom prst="rect">
            <a:avLst/>
          </a:prstGeom>
          <a:noFill/>
        </p:spPr>
        <p:txBody>
          <a:bodyPr wrap="square" rtlCol="0">
            <a:spAutoFit/>
          </a:bodyPr>
          <a:lstStyle/>
          <a:p>
            <a:pPr algn="ctr"/>
            <a:endParaRPr lang="it-IT" sz="2400" u="sng" dirty="0">
              <a:solidFill>
                <a:srgbClr val="B02E52"/>
              </a:solidFill>
            </a:endParaRPr>
          </a:p>
          <a:p>
            <a:endParaRPr lang="it-IT" sz="2400" b="1" u="sng" dirty="0">
              <a:solidFill>
                <a:srgbClr val="B02E52"/>
              </a:solidFill>
            </a:endParaRPr>
          </a:p>
          <a:p>
            <a:pPr algn="just"/>
            <a:r>
              <a:rPr lang="it-IT" sz="2400" b="1" dirty="0">
                <a:solidFill>
                  <a:srgbClr val="B02E52"/>
                </a:solidFill>
                <a:effectLst/>
                <a:ea typeface="Calibri" panose="020F0502020204030204" pitchFamily="34" charset="0"/>
              </a:rPr>
              <a:t>Regime transitorio per affidamenti diretti di importo inferiore a 5000,00 euro</a:t>
            </a:r>
          </a:p>
          <a:p>
            <a:pPr algn="just"/>
            <a:endParaRPr lang="it-IT" sz="1800" dirty="0">
              <a:effectLst/>
              <a:ea typeface="Calibri" panose="020F0502020204030204" pitchFamily="34" charset="0"/>
            </a:endParaRPr>
          </a:p>
          <a:p>
            <a:pPr algn="just"/>
            <a:r>
              <a:rPr lang="it-IT" sz="1800" dirty="0">
                <a:solidFill>
                  <a:srgbClr val="000000"/>
                </a:solidFill>
                <a:effectLst/>
                <a:ea typeface="Calibri" panose="020F0502020204030204" pitchFamily="34" charset="0"/>
              </a:rPr>
              <a:t>Sino al 30 settembre 2024 </a:t>
            </a:r>
            <a:r>
              <a:rPr lang="it-IT" sz="1800" u="sng" dirty="0">
                <a:solidFill>
                  <a:srgbClr val="000000"/>
                </a:solidFill>
                <a:effectLst/>
                <a:ea typeface="Calibri" panose="020F0502020204030204" pitchFamily="34" charset="0"/>
              </a:rPr>
              <a:t>nel caso di impossibilità o difficoltà di ricorso alle piattaforme digitali certificate,</a:t>
            </a:r>
            <a:r>
              <a:rPr lang="it-IT" sz="1800" dirty="0">
                <a:solidFill>
                  <a:srgbClr val="000000"/>
                </a:solidFill>
                <a:effectLst/>
                <a:ea typeface="Calibri" panose="020F0502020204030204" pitchFamily="34" charset="0"/>
              </a:rPr>
              <a:t> di acquisire il CIG mediante l’utilizzo dell’interfaccia web messa a disposizione dalla Piattaforma Contratti Pubblici accessibile tramite il link </a:t>
            </a:r>
            <a:r>
              <a:rPr lang="it-IT" sz="1800" u="none" strike="noStrike" dirty="0">
                <a:solidFill>
                  <a:srgbClr val="000000"/>
                </a:solidFill>
                <a:effectLst/>
                <a:ea typeface="Calibri" panose="020F0502020204030204" pitchFamily="34" charset="0"/>
                <a:hlinkClick r:id="rId2"/>
              </a:rPr>
              <a:t>https://www.anticorruzione.it/-/piattaforma-contratti-pubblici</a:t>
            </a:r>
            <a:r>
              <a:rPr lang="it-IT" sz="1800" dirty="0">
                <a:solidFill>
                  <a:srgbClr val="000000"/>
                </a:solidFill>
                <a:effectLst/>
                <a:ea typeface="Calibri" panose="020F0502020204030204" pitchFamily="34" charset="0"/>
              </a:rPr>
              <a:t>, utilizzando il codice AD5 (comunicato del Presidente dell’ANAC del 10 gennaio 2024).</a:t>
            </a:r>
            <a:endParaRPr lang="it-IT" sz="1800" dirty="0">
              <a:effectLst/>
              <a:ea typeface="Calibri" panose="020F0502020204030204" pitchFamily="34" charset="0"/>
            </a:endParaRPr>
          </a:p>
          <a:p>
            <a:pPr lvl="0"/>
            <a:endParaRPr lang="it-IT" sz="2400" dirty="0">
              <a:solidFill>
                <a:schemeClr val="bg1"/>
              </a:solidFill>
            </a:endParaRPr>
          </a:p>
        </p:txBody>
      </p:sp>
    </p:spTree>
    <p:extLst>
      <p:ext uri="{BB962C8B-B14F-4D97-AF65-F5344CB8AC3E}">
        <p14:creationId xmlns:p14="http://schemas.microsoft.com/office/powerpoint/2010/main" val="210606624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a:extLst>
              <a:ext uri="{FF2B5EF4-FFF2-40B4-BE49-F238E27FC236}">
                <a16:creationId xmlns:a16="http://schemas.microsoft.com/office/drawing/2014/main" id="{61CE7A70-82A3-7249-85CF-9A8D752A3155}"/>
              </a:ext>
            </a:extLst>
          </p:cNvPr>
          <p:cNvSpPr txBox="1"/>
          <p:nvPr/>
        </p:nvSpPr>
        <p:spPr>
          <a:xfrm>
            <a:off x="385762" y="343946"/>
            <a:ext cx="11444287" cy="4885568"/>
          </a:xfrm>
          <a:prstGeom prst="rect">
            <a:avLst/>
          </a:prstGeom>
          <a:noFill/>
        </p:spPr>
        <p:txBody>
          <a:bodyPr wrap="square" rtlCol="0">
            <a:spAutoFit/>
          </a:bodyPr>
          <a:lstStyle/>
          <a:p>
            <a:pPr algn="ctr"/>
            <a:endParaRPr lang="it-IT" sz="2400" u="sng" dirty="0">
              <a:solidFill>
                <a:srgbClr val="B02E52"/>
              </a:solidFill>
            </a:endParaRPr>
          </a:p>
          <a:p>
            <a:endParaRPr lang="it-IT" sz="2400" b="1" u="sng" dirty="0">
              <a:solidFill>
                <a:srgbClr val="B02E52"/>
              </a:solidFill>
            </a:endParaRPr>
          </a:p>
          <a:p>
            <a:pPr algn="just"/>
            <a:r>
              <a:rPr lang="it-IT" sz="2400" b="1" dirty="0">
                <a:solidFill>
                  <a:srgbClr val="B02E52"/>
                </a:solidFill>
                <a:effectLst/>
                <a:ea typeface="Calibri" panose="020F0502020204030204" pitchFamily="34" charset="0"/>
              </a:rPr>
              <a:t>Utilizzo PAD certificate</a:t>
            </a:r>
          </a:p>
          <a:p>
            <a:pPr algn="just"/>
            <a:endParaRPr lang="it-IT" sz="1800" dirty="0">
              <a:effectLst/>
              <a:ea typeface="Calibri" panose="020F0502020204030204" pitchFamily="34" charset="0"/>
            </a:endParaRPr>
          </a:p>
          <a:p>
            <a:pPr algn="just">
              <a:lnSpc>
                <a:spcPct val="107000"/>
              </a:lnSpc>
              <a:spcAft>
                <a:spcPts val="800"/>
              </a:spcAft>
            </a:pPr>
            <a:r>
              <a:rPr lang="it-IT" sz="1800" dirty="0">
                <a:solidFill>
                  <a:srgbClr val="000000"/>
                </a:solidFill>
                <a:effectLst/>
                <a:ea typeface="Calibri" panose="020F0502020204030204" pitchFamily="34" charset="0"/>
                <a:cs typeface="Times New Roman" panose="02020603050405020304" pitchFamily="18" charset="0"/>
              </a:rPr>
              <a:t>Al di fuori delle casistiche individuate nei regimi transitori di cui sopra tutte le procedure di acquisto (ivi compresi gli affidamenti diretti) vanno effettuati tramite l’utilizzo di Piattaforme Digitali Certificate:</a:t>
            </a:r>
          </a:p>
          <a:p>
            <a:pPr algn="just">
              <a:lnSpc>
                <a:spcPct val="107000"/>
              </a:lnSpc>
              <a:spcAft>
                <a:spcPts val="800"/>
              </a:spcAft>
            </a:pPr>
            <a:endParaRPr lang="it-IT" sz="1800" dirty="0">
              <a:effectLst/>
              <a:ea typeface="Calibri" panose="020F0502020204030204" pitchFamily="34" charset="0"/>
              <a:cs typeface="Times New Roman" panose="02020603050405020304" pitchFamily="18" charset="0"/>
            </a:endParaRPr>
          </a:p>
          <a:p>
            <a:pPr marL="285750" lvl="0" indent="-285750" algn="just">
              <a:lnSpc>
                <a:spcPct val="107000"/>
              </a:lnSpc>
              <a:buFont typeface="Arial" panose="020B0604020202020204" pitchFamily="34" charset="0"/>
              <a:buChar char="•"/>
            </a:pPr>
            <a:r>
              <a:rPr lang="it-IT" sz="1800" dirty="0">
                <a:solidFill>
                  <a:srgbClr val="000000"/>
                </a:solidFill>
                <a:effectLst/>
                <a:ea typeface="Calibri" panose="020F0502020204030204" pitchFamily="34" charset="0"/>
                <a:cs typeface="Times New Roman" panose="02020603050405020304" pitchFamily="18" charset="0"/>
              </a:rPr>
              <a:t>Acquisti in rete </a:t>
            </a:r>
            <a:r>
              <a:rPr lang="it-IT" sz="1800" dirty="0" err="1">
                <a:solidFill>
                  <a:srgbClr val="000000"/>
                </a:solidFill>
                <a:effectLst/>
                <a:ea typeface="Calibri" panose="020F0502020204030204" pitchFamily="34" charset="0"/>
                <a:cs typeface="Times New Roman" panose="02020603050405020304" pitchFamily="18" charset="0"/>
              </a:rPr>
              <a:t>pa</a:t>
            </a:r>
            <a:r>
              <a:rPr lang="it-IT" sz="1800" dirty="0">
                <a:solidFill>
                  <a:srgbClr val="000000"/>
                </a:solidFill>
                <a:effectLst/>
                <a:ea typeface="Calibri" panose="020F0502020204030204" pitchFamily="34" charset="0"/>
                <a:cs typeface="Times New Roman" panose="02020603050405020304" pitchFamily="18" charset="0"/>
              </a:rPr>
              <a:t> di Consip spa</a:t>
            </a:r>
            <a:endParaRPr lang="it-IT" sz="1800" dirty="0">
              <a:effectLst/>
              <a:ea typeface="Calibri" panose="020F0502020204030204" pitchFamily="34" charset="0"/>
              <a:cs typeface="Times New Roman" panose="02020603050405020304" pitchFamily="18" charset="0"/>
            </a:endParaRPr>
          </a:p>
          <a:p>
            <a:pPr marL="285750" lvl="0" indent="-285750" algn="just">
              <a:lnSpc>
                <a:spcPct val="107000"/>
              </a:lnSpc>
              <a:buFont typeface="Arial" panose="020B0604020202020204" pitchFamily="34" charset="0"/>
              <a:buChar char="•"/>
            </a:pPr>
            <a:r>
              <a:rPr lang="it-IT" sz="1800" dirty="0" err="1">
                <a:solidFill>
                  <a:srgbClr val="000000"/>
                </a:solidFill>
                <a:effectLst/>
                <a:ea typeface="Calibri" panose="020F0502020204030204" pitchFamily="34" charset="0"/>
                <a:cs typeface="Times New Roman" panose="02020603050405020304" pitchFamily="18" charset="0"/>
              </a:rPr>
              <a:t>Sintel</a:t>
            </a:r>
            <a:r>
              <a:rPr lang="it-IT" sz="1800" dirty="0">
                <a:solidFill>
                  <a:srgbClr val="000000"/>
                </a:solidFill>
                <a:effectLst/>
                <a:ea typeface="Calibri" panose="020F0502020204030204" pitchFamily="34" charset="0"/>
                <a:cs typeface="Times New Roman" panose="02020603050405020304" pitchFamily="18" charset="0"/>
              </a:rPr>
              <a:t> (piattaforma digitale di Regione Lombardia)</a:t>
            </a:r>
            <a:endParaRPr lang="it-IT" sz="1800" dirty="0">
              <a:effectLst/>
              <a:ea typeface="Calibri" panose="020F0502020204030204" pitchFamily="34" charset="0"/>
              <a:cs typeface="Times New Roman" panose="02020603050405020304" pitchFamily="18" charset="0"/>
            </a:endParaRPr>
          </a:p>
          <a:p>
            <a:pPr marL="285750" lvl="0" indent="-285750" algn="just">
              <a:lnSpc>
                <a:spcPct val="107000"/>
              </a:lnSpc>
              <a:spcAft>
                <a:spcPts val="800"/>
              </a:spcAft>
              <a:buFont typeface="Arial" panose="020B0604020202020204" pitchFamily="34" charset="0"/>
              <a:buChar char="•"/>
            </a:pPr>
            <a:r>
              <a:rPr lang="it-IT" sz="1800" dirty="0">
                <a:solidFill>
                  <a:srgbClr val="000000"/>
                </a:solidFill>
                <a:effectLst/>
                <a:ea typeface="Calibri" panose="020F0502020204030204" pitchFamily="34" charset="0"/>
                <a:cs typeface="Times New Roman" panose="02020603050405020304" pitchFamily="18" charset="0"/>
              </a:rPr>
              <a:t>Portale U-</a:t>
            </a:r>
            <a:r>
              <a:rPr lang="it-IT" sz="1800" dirty="0" err="1">
                <a:solidFill>
                  <a:srgbClr val="000000"/>
                </a:solidFill>
                <a:effectLst/>
                <a:ea typeface="Calibri" panose="020F0502020204030204" pitchFamily="34" charset="0"/>
                <a:cs typeface="Times New Roman" panose="02020603050405020304" pitchFamily="18" charset="0"/>
              </a:rPr>
              <a:t>buy</a:t>
            </a:r>
            <a:r>
              <a:rPr lang="it-IT" sz="1800" dirty="0">
                <a:solidFill>
                  <a:srgbClr val="000000"/>
                </a:solidFill>
                <a:effectLst/>
                <a:ea typeface="Calibri" panose="020F0502020204030204" pitchFamily="34" charset="0"/>
                <a:cs typeface="Times New Roman" panose="02020603050405020304" pitchFamily="18" charset="0"/>
              </a:rPr>
              <a:t> </a:t>
            </a:r>
            <a:r>
              <a:rPr lang="it-IT" sz="1800" dirty="0" err="1">
                <a:solidFill>
                  <a:srgbClr val="000000"/>
                </a:solidFill>
                <a:effectLst/>
                <a:ea typeface="Calibri" panose="020F0502020204030204" pitchFamily="34" charset="0"/>
                <a:cs typeface="Times New Roman" panose="02020603050405020304" pitchFamily="18" charset="0"/>
              </a:rPr>
              <a:t>Cineca</a:t>
            </a:r>
            <a:r>
              <a:rPr lang="it-IT" sz="1800" dirty="0">
                <a:solidFill>
                  <a:srgbClr val="000000"/>
                </a:solidFill>
                <a:effectLst/>
                <a:ea typeface="Calibri" panose="020F0502020204030204" pitchFamily="34" charset="0"/>
                <a:cs typeface="Times New Roman" panose="02020603050405020304" pitchFamily="18" charset="0"/>
              </a:rPr>
              <a:t> (in uso per le gare d’appalto)</a:t>
            </a:r>
          </a:p>
          <a:p>
            <a:pPr marL="285750" lvl="0" indent="-285750" algn="just">
              <a:lnSpc>
                <a:spcPct val="107000"/>
              </a:lnSpc>
              <a:spcAft>
                <a:spcPts val="800"/>
              </a:spcAft>
              <a:buFont typeface="Arial" panose="020B0604020202020204" pitchFamily="34" charset="0"/>
              <a:buChar char="•"/>
            </a:pPr>
            <a:endParaRPr lang="it-IT" sz="1800" dirty="0">
              <a:effectLst/>
              <a:ea typeface="Calibri" panose="020F0502020204030204" pitchFamily="34" charset="0"/>
              <a:cs typeface="Times New Roman" panose="02020603050405020304" pitchFamily="18" charset="0"/>
            </a:endParaRPr>
          </a:p>
          <a:p>
            <a:pPr algn="just"/>
            <a:r>
              <a:rPr lang="it-IT" sz="1800" dirty="0">
                <a:solidFill>
                  <a:srgbClr val="000000"/>
                </a:solidFill>
                <a:effectLst/>
                <a:ea typeface="Calibri" panose="020F0502020204030204" pitchFamily="34" charset="0"/>
              </a:rPr>
              <a:t>Il CIG andrà pertanto richiesto attraverso queste PAD</a:t>
            </a:r>
          </a:p>
          <a:p>
            <a:pPr algn="just"/>
            <a:endParaRPr lang="it-IT" sz="1800" dirty="0">
              <a:effectLst/>
              <a:latin typeface="Times New Roman" panose="02020603050405020304" pitchFamily="18" charset="0"/>
              <a:ea typeface="Calibri" panose="020F0502020204030204" pitchFamily="34" charset="0"/>
            </a:endParaRPr>
          </a:p>
          <a:p>
            <a:pPr lvl="0"/>
            <a:endParaRPr lang="it-IT" sz="2400" dirty="0">
              <a:solidFill>
                <a:schemeClr val="bg1"/>
              </a:solidFill>
            </a:endParaRPr>
          </a:p>
        </p:txBody>
      </p:sp>
    </p:spTree>
    <p:extLst>
      <p:ext uri="{BB962C8B-B14F-4D97-AF65-F5344CB8AC3E}">
        <p14:creationId xmlns:p14="http://schemas.microsoft.com/office/powerpoint/2010/main" val="154571491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a:extLst>
              <a:ext uri="{FF2B5EF4-FFF2-40B4-BE49-F238E27FC236}">
                <a16:creationId xmlns:a16="http://schemas.microsoft.com/office/drawing/2014/main" id="{61CE7A70-82A3-7249-85CF-9A8D752A3155}"/>
              </a:ext>
            </a:extLst>
          </p:cNvPr>
          <p:cNvSpPr txBox="1"/>
          <p:nvPr/>
        </p:nvSpPr>
        <p:spPr>
          <a:xfrm>
            <a:off x="385762" y="343946"/>
            <a:ext cx="11444287" cy="3508653"/>
          </a:xfrm>
          <a:prstGeom prst="rect">
            <a:avLst/>
          </a:prstGeom>
          <a:noFill/>
        </p:spPr>
        <p:txBody>
          <a:bodyPr wrap="square" rtlCol="0">
            <a:spAutoFit/>
          </a:bodyPr>
          <a:lstStyle/>
          <a:p>
            <a:pPr algn="ctr"/>
            <a:endParaRPr lang="it-IT" sz="2400" u="sng" dirty="0">
              <a:solidFill>
                <a:srgbClr val="B02E52"/>
              </a:solidFill>
            </a:endParaRPr>
          </a:p>
          <a:p>
            <a:endParaRPr lang="it-IT" sz="2400" b="1" u="sng" dirty="0">
              <a:solidFill>
                <a:srgbClr val="B02E52"/>
              </a:solidFill>
            </a:endParaRPr>
          </a:p>
          <a:p>
            <a:pPr algn="just"/>
            <a:r>
              <a:rPr lang="it-IT" sz="2400" b="1" dirty="0">
                <a:solidFill>
                  <a:srgbClr val="B02E52"/>
                </a:solidFill>
                <a:effectLst/>
                <a:ea typeface="Calibri" panose="020F0502020204030204" pitchFamily="34" charset="0"/>
              </a:rPr>
              <a:t>Utilizzo PAD Acquisti in rete </a:t>
            </a:r>
            <a:r>
              <a:rPr lang="it-IT" sz="2400" b="1" dirty="0" err="1">
                <a:solidFill>
                  <a:srgbClr val="B02E52"/>
                </a:solidFill>
                <a:effectLst/>
                <a:ea typeface="Calibri" panose="020F0502020204030204" pitchFamily="34" charset="0"/>
              </a:rPr>
              <a:t>pa</a:t>
            </a:r>
            <a:endParaRPr lang="it-IT" sz="2400" b="1" dirty="0">
              <a:solidFill>
                <a:srgbClr val="B02E52"/>
              </a:solidFill>
              <a:effectLst/>
              <a:ea typeface="Calibri" panose="020F0502020204030204" pitchFamily="34" charset="0"/>
            </a:endParaRPr>
          </a:p>
          <a:p>
            <a:pPr algn="just"/>
            <a:endParaRPr lang="it-IT" sz="1800" dirty="0">
              <a:effectLst/>
              <a:ea typeface="Calibri" panose="020F0502020204030204" pitchFamily="34" charset="0"/>
            </a:endParaRPr>
          </a:p>
          <a:p>
            <a:pPr algn="just"/>
            <a:r>
              <a:rPr lang="it-IT" sz="1800" dirty="0">
                <a:solidFill>
                  <a:srgbClr val="000000"/>
                </a:solidFill>
                <a:effectLst/>
                <a:ea typeface="Calibri" panose="020F0502020204030204" pitchFamily="34" charset="0"/>
              </a:rPr>
              <a:t>Per gli affidamenti diretti di beni e servizi, le aree dirigenziali e le strutture dipartimentali dovranno continuare ad utilizzare il Mercato Elettronico della Pubblica amministrazione.</a:t>
            </a:r>
            <a:endParaRPr lang="it-IT" sz="1800" dirty="0">
              <a:effectLst/>
              <a:ea typeface="Calibri" panose="020F0502020204030204" pitchFamily="34" charset="0"/>
            </a:endParaRPr>
          </a:p>
          <a:p>
            <a:pPr algn="just"/>
            <a:r>
              <a:rPr lang="it-IT" sz="1800" dirty="0">
                <a:solidFill>
                  <a:srgbClr val="000000"/>
                </a:solidFill>
                <a:effectLst/>
                <a:ea typeface="Calibri" panose="020F0502020204030204" pitchFamily="34" charset="0"/>
              </a:rPr>
              <a:t>In base all’art.1 comma 450 della Legge n.296/2006 le Università per gli acquisti di importo pari o superiore a 5000 € e inferiori alla soglia comunitaria (€ 221.000) sono tenute ad utilizzare il MEPA o il sistema telematico messo a disposizione dalla centrale regionale di riferimento (</a:t>
            </a:r>
            <a:r>
              <a:rPr lang="it-IT" sz="1800" dirty="0" err="1">
                <a:solidFill>
                  <a:srgbClr val="000000"/>
                </a:solidFill>
                <a:effectLst/>
                <a:ea typeface="Calibri" panose="020F0502020204030204" pitchFamily="34" charset="0"/>
              </a:rPr>
              <a:t>Sintel</a:t>
            </a:r>
            <a:r>
              <a:rPr lang="it-IT" sz="1800" dirty="0">
                <a:solidFill>
                  <a:srgbClr val="000000"/>
                </a:solidFill>
                <a:effectLst/>
                <a:ea typeface="Calibri" panose="020F0502020204030204" pitchFamily="34" charset="0"/>
              </a:rPr>
              <a:t>).</a:t>
            </a:r>
            <a:endParaRPr lang="it-IT" sz="1800" dirty="0">
              <a:effectLst/>
              <a:ea typeface="Calibri" panose="020F0502020204030204" pitchFamily="34" charset="0"/>
            </a:endParaRPr>
          </a:p>
          <a:p>
            <a:pPr algn="just"/>
            <a:endParaRPr lang="it-IT" sz="1800" dirty="0">
              <a:effectLst/>
              <a:latin typeface="Times New Roman" panose="02020603050405020304" pitchFamily="18" charset="0"/>
              <a:ea typeface="Calibri" panose="020F0502020204030204" pitchFamily="34" charset="0"/>
            </a:endParaRPr>
          </a:p>
          <a:p>
            <a:pPr lvl="0"/>
            <a:endParaRPr lang="it-IT" sz="2400" dirty="0">
              <a:solidFill>
                <a:schemeClr val="bg1"/>
              </a:solidFill>
            </a:endParaRPr>
          </a:p>
        </p:txBody>
      </p:sp>
    </p:spTree>
    <p:extLst>
      <p:ext uri="{BB962C8B-B14F-4D97-AF65-F5344CB8AC3E}">
        <p14:creationId xmlns:p14="http://schemas.microsoft.com/office/powerpoint/2010/main" val="341273736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a:extLst>
              <a:ext uri="{FF2B5EF4-FFF2-40B4-BE49-F238E27FC236}">
                <a16:creationId xmlns:a16="http://schemas.microsoft.com/office/drawing/2014/main" id="{61CE7A70-82A3-7249-85CF-9A8D752A3155}"/>
              </a:ext>
            </a:extLst>
          </p:cNvPr>
          <p:cNvSpPr txBox="1"/>
          <p:nvPr/>
        </p:nvSpPr>
        <p:spPr>
          <a:xfrm>
            <a:off x="385762" y="343946"/>
            <a:ext cx="11444287" cy="3231654"/>
          </a:xfrm>
          <a:prstGeom prst="rect">
            <a:avLst/>
          </a:prstGeom>
          <a:noFill/>
        </p:spPr>
        <p:txBody>
          <a:bodyPr wrap="square" rtlCol="0">
            <a:spAutoFit/>
          </a:bodyPr>
          <a:lstStyle/>
          <a:p>
            <a:pPr algn="ctr"/>
            <a:endParaRPr lang="it-IT" sz="2400" u="sng" dirty="0">
              <a:solidFill>
                <a:srgbClr val="B02E52"/>
              </a:solidFill>
            </a:endParaRPr>
          </a:p>
          <a:p>
            <a:endParaRPr lang="it-IT" sz="2400" b="1" u="sng" dirty="0">
              <a:solidFill>
                <a:srgbClr val="B02E52"/>
              </a:solidFill>
            </a:endParaRPr>
          </a:p>
          <a:p>
            <a:pPr algn="just"/>
            <a:r>
              <a:rPr lang="it-IT" sz="2400" b="1" dirty="0">
                <a:solidFill>
                  <a:srgbClr val="B02E52"/>
                </a:solidFill>
                <a:effectLst/>
                <a:ea typeface="Calibri" panose="020F0502020204030204" pitchFamily="34" charset="0"/>
              </a:rPr>
              <a:t>Utilizzo PAD Acquisti in rete </a:t>
            </a:r>
            <a:r>
              <a:rPr lang="it-IT" sz="2400" b="1" dirty="0" err="1">
                <a:solidFill>
                  <a:srgbClr val="B02E52"/>
                </a:solidFill>
                <a:effectLst/>
                <a:ea typeface="Calibri" panose="020F0502020204030204" pitchFamily="34" charset="0"/>
              </a:rPr>
              <a:t>pa</a:t>
            </a:r>
            <a:endParaRPr lang="it-IT" sz="2400" b="1" dirty="0">
              <a:solidFill>
                <a:srgbClr val="B02E52"/>
              </a:solidFill>
              <a:effectLst/>
              <a:ea typeface="Calibri" panose="020F0502020204030204" pitchFamily="34" charset="0"/>
            </a:endParaRPr>
          </a:p>
          <a:p>
            <a:pPr algn="just"/>
            <a:endParaRPr lang="it-IT" dirty="0">
              <a:effectLst/>
              <a:ea typeface="Calibri" panose="020F0502020204030204" pitchFamily="34" charset="0"/>
            </a:endParaRPr>
          </a:p>
          <a:p>
            <a:pPr algn="just"/>
            <a:r>
              <a:rPr lang="it-IT" dirty="0">
                <a:solidFill>
                  <a:srgbClr val="000000"/>
                </a:solidFill>
                <a:effectLst/>
                <a:ea typeface="Calibri" panose="020F0502020204030204" pitchFamily="34" charset="0"/>
              </a:rPr>
              <a:t>Da un punto di vista normativo non è chiaro se l’obbligo di utilizzare le PAD possa derogare le norme che impongono l’uso del </a:t>
            </a:r>
            <a:r>
              <a:rPr lang="it-IT" dirty="0" err="1">
                <a:solidFill>
                  <a:srgbClr val="000000"/>
                </a:solidFill>
                <a:effectLst/>
                <a:ea typeface="Calibri" panose="020F0502020204030204" pitchFamily="34" charset="0"/>
              </a:rPr>
              <a:t>Mepa</a:t>
            </a:r>
            <a:r>
              <a:rPr lang="it-IT" dirty="0">
                <a:solidFill>
                  <a:srgbClr val="000000"/>
                </a:solidFill>
                <a:effectLst/>
                <a:ea typeface="Calibri" panose="020F0502020204030204" pitchFamily="34" charset="0"/>
              </a:rPr>
              <a:t> o di </a:t>
            </a:r>
            <a:r>
              <a:rPr lang="it-IT" dirty="0" err="1">
                <a:solidFill>
                  <a:srgbClr val="000000"/>
                </a:solidFill>
                <a:effectLst/>
                <a:ea typeface="Calibri" panose="020F0502020204030204" pitchFamily="34" charset="0"/>
              </a:rPr>
              <a:t>Sintel</a:t>
            </a:r>
            <a:r>
              <a:rPr lang="it-IT" dirty="0">
                <a:solidFill>
                  <a:srgbClr val="000000"/>
                </a:solidFill>
                <a:effectLst/>
                <a:ea typeface="Calibri" panose="020F0502020204030204" pitchFamily="34" charset="0"/>
              </a:rPr>
              <a:t> (considerato a livello normativo perfettamente equipollente a </a:t>
            </a:r>
            <a:r>
              <a:rPr lang="it-IT" dirty="0" err="1">
                <a:solidFill>
                  <a:srgbClr val="000000"/>
                </a:solidFill>
                <a:effectLst/>
                <a:ea typeface="Calibri" panose="020F0502020204030204" pitchFamily="34" charset="0"/>
              </a:rPr>
              <a:t>Mepa</a:t>
            </a:r>
            <a:r>
              <a:rPr lang="it-IT" dirty="0">
                <a:solidFill>
                  <a:srgbClr val="000000"/>
                </a:solidFill>
                <a:effectLst/>
                <a:ea typeface="Calibri" panose="020F0502020204030204" pitchFamily="34" charset="0"/>
              </a:rPr>
              <a:t>). Prudenzialmente in via prioritaria dovrà essere utilizzato il MEPA, limitando l’utilizzo del Portale U-</a:t>
            </a:r>
            <a:r>
              <a:rPr lang="it-IT" dirty="0" err="1">
                <a:solidFill>
                  <a:srgbClr val="000000"/>
                </a:solidFill>
                <a:effectLst/>
                <a:ea typeface="Calibri" panose="020F0502020204030204" pitchFamily="34" charset="0"/>
              </a:rPr>
              <a:t>buy</a:t>
            </a:r>
            <a:r>
              <a:rPr lang="it-IT" dirty="0">
                <a:solidFill>
                  <a:srgbClr val="000000"/>
                </a:solidFill>
                <a:effectLst/>
                <a:ea typeface="Calibri" panose="020F0502020204030204" pitchFamily="34" charset="0"/>
              </a:rPr>
              <a:t> ai casi in cui non c’è l’obbligo di utilizzare il </a:t>
            </a:r>
            <a:r>
              <a:rPr lang="it-IT" dirty="0" err="1">
                <a:solidFill>
                  <a:srgbClr val="000000"/>
                </a:solidFill>
                <a:effectLst/>
                <a:ea typeface="Calibri" panose="020F0502020204030204" pitchFamily="34" charset="0"/>
              </a:rPr>
              <a:t>Mepa</a:t>
            </a:r>
            <a:r>
              <a:rPr lang="it-IT" dirty="0">
                <a:solidFill>
                  <a:srgbClr val="000000"/>
                </a:solidFill>
                <a:effectLst/>
                <a:ea typeface="Calibri" panose="020F0502020204030204" pitchFamily="34" charset="0"/>
              </a:rPr>
              <a:t>.</a:t>
            </a:r>
            <a:endParaRPr lang="it-IT" dirty="0">
              <a:effectLst/>
              <a:ea typeface="Calibri" panose="020F0502020204030204" pitchFamily="34" charset="0"/>
            </a:endParaRPr>
          </a:p>
          <a:p>
            <a:pPr algn="just"/>
            <a:endParaRPr lang="it-IT" sz="1800" dirty="0">
              <a:effectLst/>
              <a:latin typeface="Times New Roman" panose="02020603050405020304" pitchFamily="18" charset="0"/>
              <a:ea typeface="Calibri" panose="020F0502020204030204" pitchFamily="34" charset="0"/>
            </a:endParaRPr>
          </a:p>
          <a:p>
            <a:pPr lvl="0"/>
            <a:endParaRPr lang="it-IT" sz="2400" dirty="0">
              <a:solidFill>
                <a:schemeClr val="bg1"/>
              </a:solidFill>
            </a:endParaRPr>
          </a:p>
        </p:txBody>
      </p:sp>
    </p:spTree>
    <p:extLst>
      <p:ext uri="{BB962C8B-B14F-4D97-AF65-F5344CB8AC3E}">
        <p14:creationId xmlns:p14="http://schemas.microsoft.com/office/powerpoint/2010/main" val="179637505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a:extLst>
              <a:ext uri="{FF2B5EF4-FFF2-40B4-BE49-F238E27FC236}">
                <a16:creationId xmlns:a16="http://schemas.microsoft.com/office/drawing/2014/main" id="{61CE7A70-82A3-7249-85CF-9A8D752A3155}"/>
              </a:ext>
            </a:extLst>
          </p:cNvPr>
          <p:cNvSpPr txBox="1"/>
          <p:nvPr/>
        </p:nvSpPr>
        <p:spPr>
          <a:xfrm>
            <a:off x="385762" y="343946"/>
            <a:ext cx="11444287" cy="5128327"/>
          </a:xfrm>
          <a:prstGeom prst="rect">
            <a:avLst/>
          </a:prstGeom>
          <a:noFill/>
        </p:spPr>
        <p:txBody>
          <a:bodyPr wrap="square" rtlCol="0">
            <a:spAutoFit/>
          </a:bodyPr>
          <a:lstStyle/>
          <a:p>
            <a:pPr algn="ctr"/>
            <a:endParaRPr lang="it-IT" sz="2400" u="sng" dirty="0">
              <a:solidFill>
                <a:srgbClr val="B02E52"/>
              </a:solidFill>
            </a:endParaRPr>
          </a:p>
          <a:p>
            <a:pPr algn="just"/>
            <a:endParaRPr lang="it-IT" sz="1800" b="1" dirty="0">
              <a:solidFill>
                <a:srgbClr val="000000"/>
              </a:solidFill>
              <a:effectLst/>
              <a:latin typeface="Roboto" panose="02000000000000000000" pitchFamily="2" charset="0"/>
              <a:ea typeface="Calibri" panose="020F0502020204030204" pitchFamily="34" charset="0"/>
            </a:endParaRPr>
          </a:p>
          <a:p>
            <a:pPr algn="just"/>
            <a:r>
              <a:rPr lang="it-IT" sz="2400" b="1" dirty="0">
                <a:solidFill>
                  <a:srgbClr val="B02E52"/>
                </a:solidFill>
                <a:effectLst/>
                <a:ea typeface="Calibri" panose="020F0502020204030204" pitchFamily="34" charset="0"/>
              </a:rPr>
              <a:t>Utilizzo Modulo Affidamenti diretti U-</a:t>
            </a:r>
            <a:r>
              <a:rPr lang="it-IT" sz="2400" b="1" dirty="0" err="1">
                <a:solidFill>
                  <a:srgbClr val="B02E52"/>
                </a:solidFill>
                <a:effectLst/>
                <a:ea typeface="Calibri" panose="020F0502020204030204" pitchFamily="34" charset="0"/>
              </a:rPr>
              <a:t>buy</a:t>
            </a:r>
            <a:endParaRPr lang="it-IT" sz="2400" dirty="0">
              <a:solidFill>
                <a:srgbClr val="B02E52"/>
              </a:solidFill>
              <a:effectLst/>
              <a:ea typeface="Calibri" panose="020F0502020204030204" pitchFamily="34" charset="0"/>
            </a:endParaRPr>
          </a:p>
          <a:p>
            <a:pPr algn="just">
              <a:lnSpc>
                <a:spcPct val="107000"/>
              </a:lnSpc>
              <a:spcAft>
                <a:spcPts val="800"/>
              </a:spcAft>
            </a:pPr>
            <a:endParaRPr lang="it-IT" sz="1800" dirty="0">
              <a:solidFill>
                <a:srgbClr val="000000"/>
              </a:solidFill>
              <a:effectLst/>
              <a:ea typeface="Calibri" panose="020F0502020204030204" pitchFamily="34" charset="0"/>
              <a:cs typeface="Times New Roman" panose="02020603050405020304" pitchFamily="18" charset="0"/>
            </a:endParaRPr>
          </a:p>
          <a:p>
            <a:pPr algn="just">
              <a:lnSpc>
                <a:spcPct val="107000"/>
              </a:lnSpc>
              <a:spcAft>
                <a:spcPts val="800"/>
              </a:spcAft>
            </a:pPr>
            <a:r>
              <a:rPr lang="it-IT" sz="1800" dirty="0">
                <a:solidFill>
                  <a:srgbClr val="000000"/>
                </a:solidFill>
                <a:effectLst/>
                <a:ea typeface="Calibri" panose="020F0502020204030204" pitchFamily="34" charset="0"/>
                <a:cs typeface="Times New Roman" panose="02020603050405020304" pitchFamily="18" charset="0"/>
              </a:rPr>
              <a:t>Il Modulo affidamenti diretti potrà pertanto essere utilizzato nei seguenti:</a:t>
            </a:r>
          </a:p>
          <a:p>
            <a:pPr algn="just">
              <a:lnSpc>
                <a:spcPct val="107000"/>
              </a:lnSpc>
              <a:spcAft>
                <a:spcPts val="800"/>
              </a:spcAft>
            </a:pPr>
            <a:endParaRPr lang="it-IT" sz="1800" dirty="0">
              <a:effectLst/>
              <a:ea typeface="Calibri" panose="020F0502020204030204" pitchFamily="34" charset="0"/>
              <a:cs typeface="Times New Roman" panose="02020603050405020304" pitchFamily="18" charset="0"/>
            </a:endParaRPr>
          </a:p>
          <a:p>
            <a:pPr marL="285750" lvl="0" indent="-285750" algn="just">
              <a:lnSpc>
                <a:spcPct val="107000"/>
              </a:lnSpc>
              <a:buFont typeface="Arial" panose="020B0604020202020204" pitchFamily="34" charset="0"/>
              <a:buChar char="•"/>
            </a:pPr>
            <a:r>
              <a:rPr lang="it-IT" sz="1800" dirty="0">
                <a:solidFill>
                  <a:srgbClr val="000000"/>
                </a:solidFill>
                <a:effectLst/>
                <a:ea typeface="Calibri" panose="020F0502020204030204" pitchFamily="34" charset="0"/>
                <a:cs typeface="Times New Roman" panose="02020603050405020304" pitchFamily="18" charset="0"/>
              </a:rPr>
              <a:t>Lavori e servizi di ingegneria (con riferimento ai quali l’uso del </a:t>
            </a:r>
            <a:r>
              <a:rPr lang="it-IT" sz="1800" dirty="0" err="1">
                <a:solidFill>
                  <a:srgbClr val="000000"/>
                </a:solidFill>
                <a:effectLst/>
                <a:ea typeface="Calibri" panose="020F0502020204030204" pitchFamily="34" charset="0"/>
                <a:cs typeface="Times New Roman" panose="02020603050405020304" pitchFamily="18" charset="0"/>
              </a:rPr>
              <a:t>Mepa</a:t>
            </a:r>
            <a:r>
              <a:rPr lang="it-IT" sz="1800" dirty="0">
                <a:solidFill>
                  <a:srgbClr val="000000"/>
                </a:solidFill>
                <a:effectLst/>
                <a:ea typeface="Calibri" panose="020F0502020204030204" pitchFamily="34" charset="0"/>
                <a:cs typeface="Times New Roman" panose="02020603050405020304" pitchFamily="18" charset="0"/>
              </a:rPr>
              <a:t> è </a:t>
            </a:r>
            <a:r>
              <a:rPr lang="it-IT" dirty="0">
                <a:solidFill>
                  <a:srgbClr val="000000"/>
                </a:solidFill>
                <a:ea typeface="Calibri" panose="020F0502020204030204" pitchFamily="34" charset="0"/>
                <a:cs typeface="Times New Roman" panose="02020603050405020304" pitchFamily="18" charset="0"/>
              </a:rPr>
              <a:t>facoltativo:</a:t>
            </a:r>
          </a:p>
          <a:p>
            <a:pPr lvl="0" algn="just">
              <a:lnSpc>
                <a:spcPct val="107000"/>
              </a:lnSpc>
            </a:pPr>
            <a:r>
              <a:rPr lang="it-IT" dirty="0">
                <a:solidFill>
                  <a:srgbClr val="000000"/>
                </a:solidFill>
                <a:ea typeface="Calibri" panose="020F0502020204030204" pitchFamily="34" charset="0"/>
                <a:cs typeface="Times New Roman" panose="02020603050405020304" pitchFamily="18" charset="0"/>
              </a:rPr>
              <a:t> https://www.acquistinretepa.it/opencms/opencms/programma_comeFunziona_obblighi_facolta.html);</a:t>
            </a:r>
            <a:endParaRPr lang="it-IT" sz="1800" dirty="0">
              <a:effectLst/>
              <a:ea typeface="Calibri" panose="020F0502020204030204" pitchFamily="34" charset="0"/>
              <a:cs typeface="Times New Roman" panose="02020603050405020304" pitchFamily="18" charset="0"/>
            </a:endParaRPr>
          </a:p>
          <a:p>
            <a:pPr marL="285750" lvl="0" indent="-285750" algn="just">
              <a:lnSpc>
                <a:spcPct val="107000"/>
              </a:lnSpc>
              <a:buFont typeface="Arial" panose="020B0604020202020204" pitchFamily="34" charset="0"/>
              <a:buChar char="•"/>
            </a:pPr>
            <a:r>
              <a:rPr lang="it-IT" sz="1800" dirty="0">
                <a:solidFill>
                  <a:srgbClr val="000000"/>
                </a:solidFill>
                <a:effectLst/>
                <a:ea typeface="Calibri" panose="020F0502020204030204" pitchFamily="34" charset="0"/>
                <a:cs typeface="Times New Roman" panose="02020603050405020304" pitchFamily="18" charset="0"/>
              </a:rPr>
              <a:t>Beni e servizi di importo inferiore a 5.000,00;</a:t>
            </a:r>
            <a:endParaRPr lang="it-IT" sz="1800" dirty="0">
              <a:effectLst/>
              <a:ea typeface="Calibri" panose="020F0502020204030204" pitchFamily="34" charset="0"/>
              <a:cs typeface="Times New Roman" panose="02020603050405020304" pitchFamily="18" charset="0"/>
            </a:endParaRPr>
          </a:p>
          <a:p>
            <a:pPr marL="285750" lvl="0" indent="-285750" algn="just">
              <a:lnSpc>
                <a:spcPct val="107000"/>
              </a:lnSpc>
              <a:buFont typeface="Arial" panose="020B0604020202020204" pitchFamily="34" charset="0"/>
              <a:buChar char="•"/>
            </a:pPr>
            <a:r>
              <a:rPr lang="it-IT" sz="1800" dirty="0">
                <a:solidFill>
                  <a:srgbClr val="000000"/>
                </a:solidFill>
                <a:effectLst/>
                <a:ea typeface="Calibri" panose="020F0502020204030204" pitchFamily="34" charset="0"/>
                <a:cs typeface="Times New Roman" panose="02020603050405020304" pitchFamily="18" charset="0"/>
              </a:rPr>
              <a:t>Beni e servizi funzionalmente destinati all’attività di ricerca, trasferimento tecnologico e terza missione (esenzione ai sensi dell’art.4 del DL 126/2019 convertito con legge n.159/2019);</a:t>
            </a:r>
            <a:endParaRPr lang="it-IT" sz="1800" dirty="0">
              <a:effectLst/>
              <a:ea typeface="Calibri" panose="020F0502020204030204" pitchFamily="34" charset="0"/>
              <a:cs typeface="Times New Roman" panose="02020603050405020304" pitchFamily="18" charset="0"/>
            </a:endParaRPr>
          </a:p>
          <a:p>
            <a:pPr marL="285750" lvl="0" indent="-285750" algn="just">
              <a:lnSpc>
                <a:spcPct val="107000"/>
              </a:lnSpc>
              <a:spcAft>
                <a:spcPts val="800"/>
              </a:spcAft>
              <a:buFont typeface="Arial" panose="020B0604020202020204" pitchFamily="34" charset="0"/>
              <a:buChar char="•"/>
            </a:pPr>
            <a:r>
              <a:rPr lang="it-IT" sz="1800" dirty="0">
                <a:solidFill>
                  <a:srgbClr val="000000"/>
                </a:solidFill>
                <a:effectLst/>
                <a:ea typeface="Calibri" panose="020F0502020204030204" pitchFamily="34" charset="0"/>
                <a:cs typeface="Times New Roman" panose="02020603050405020304" pitchFamily="18" charset="0"/>
              </a:rPr>
              <a:t>Beni e servizi informatici e di connettività destinati alla didattica universitaria (esenzione ai sensi dell’art.234 comma 2 del DL n.34/2020 convertito dalla Legge n.77/2020)</a:t>
            </a:r>
            <a:endParaRPr lang="it-IT" sz="1800" dirty="0">
              <a:effectLst/>
              <a:ea typeface="Calibri" panose="020F0502020204030204" pitchFamily="34" charset="0"/>
              <a:cs typeface="Times New Roman" panose="02020603050405020304" pitchFamily="18" charset="0"/>
            </a:endParaRPr>
          </a:p>
          <a:p>
            <a:pPr algn="just"/>
            <a:endParaRPr lang="it-IT" sz="1800" dirty="0">
              <a:effectLst/>
              <a:latin typeface="Times New Roman" panose="02020603050405020304" pitchFamily="18" charset="0"/>
              <a:ea typeface="Calibri" panose="020F0502020204030204" pitchFamily="34" charset="0"/>
            </a:endParaRPr>
          </a:p>
          <a:p>
            <a:pPr lvl="0"/>
            <a:endParaRPr lang="it-IT" sz="2400" dirty="0">
              <a:solidFill>
                <a:schemeClr val="bg1"/>
              </a:solidFill>
            </a:endParaRPr>
          </a:p>
        </p:txBody>
      </p:sp>
    </p:spTree>
    <p:extLst>
      <p:ext uri="{BB962C8B-B14F-4D97-AF65-F5344CB8AC3E}">
        <p14:creationId xmlns:p14="http://schemas.microsoft.com/office/powerpoint/2010/main" val="902206245"/>
      </p:ext>
    </p:extLst>
  </p:cSld>
  <p:clrMapOvr>
    <a:masterClrMapping/>
  </p:clrMapOvr>
</p:sld>
</file>

<file path=ppt/theme/theme1.xml><?xml version="1.0" encoding="utf-8"?>
<a:theme xmlns:a="http://schemas.openxmlformats.org/drawingml/2006/main" name="1_Tema di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202</TotalTime>
  <Words>1426</Words>
  <Application>Microsoft Office PowerPoint</Application>
  <PresentationFormat>Widescreen</PresentationFormat>
  <Paragraphs>115</Paragraphs>
  <Slides>16</Slides>
  <Notes>0</Notes>
  <HiddenSlides>0</HiddenSlides>
  <MMClips>0</MMClips>
  <ScaleCrop>false</ScaleCrop>
  <HeadingPairs>
    <vt:vector size="6" baseType="variant">
      <vt:variant>
        <vt:lpstr>Caratteri utilizzati</vt:lpstr>
      </vt:variant>
      <vt:variant>
        <vt:i4>5</vt:i4>
      </vt:variant>
      <vt:variant>
        <vt:lpstr>Tema</vt:lpstr>
      </vt:variant>
      <vt:variant>
        <vt:i4>1</vt:i4>
      </vt:variant>
      <vt:variant>
        <vt:lpstr>Titoli diapositive</vt:lpstr>
      </vt:variant>
      <vt:variant>
        <vt:i4>16</vt:i4>
      </vt:variant>
    </vt:vector>
  </HeadingPairs>
  <TitlesOfParts>
    <vt:vector size="22" baseType="lpstr">
      <vt:lpstr>Arial</vt:lpstr>
      <vt:lpstr>Calibri</vt:lpstr>
      <vt:lpstr>Calibri Light</vt:lpstr>
      <vt:lpstr>Roboto</vt:lpstr>
      <vt:lpstr>Times New Roman</vt:lpstr>
      <vt:lpstr>1_Tema di Office</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Company>HP Inc.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Utente</dc:creator>
  <cp:lastModifiedBy>Mabel Pomici</cp:lastModifiedBy>
  <cp:revision>27</cp:revision>
  <dcterms:created xsi:type="dcterms:W3CDTF">2021-02-10T12:40:27Z</dcterms:created>
  <dcterms:modified xsi:type="dcterms:W3CDTF">2024-04-17T06:40:04Z</dcterms:modified>
</cp:coreProperties>
</file>