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57" r:id="rId2"/>
    <p:sldId id="379" r:id="rId3"/>
    <p:sldId id="385" r:id="rId4"/>
    <p:sldId id="386" r:id="rId5"/>
    <p:sldId id="387" r:id="rId6"/>
    <p:sldId id="301" r:id="rId7"/>
    <p:sldId id="370" r:id="rId8"/>
    <p:sldId id="389" r:id="rId9"/>
    <p:sldId id="390" r:id="rId10"/>
    <p:sldId id="388" r:id="rId11"/>
    <p:sldId id="391" r:id="rId12"/>
    <p:sldId id="392" r:id="rId13"/>
    <p:sldId id="393" r:id="rId14"/>
    <p:sldId id="394" r:id="rId15"/>
    <p:sldId id="395" r:id="rId16"/>
  </p:sldIdLst>
  <p:sldSz cx="12192000" cy="6858000"/>
  <p:notesSz cx="6735763" cy="98663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3E56"/>
    <a:srgbClr val="B228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31" autoAdjust="0"/>
    <p:restoredTop sz="94660"/>
  </p:normalViewPr>
  <p:slideViewPr>
    <p:cSldViewPr snapToGrid="0" showGuides="1">
      <p:cViewPr varScale="1">
        <p:scale>
          <a:sx n="100" d="100"/>
          <a:sy n="100" d="100"/>
        </p:scale>
        <p:origin x="114" y="31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0F890056-37BB-4BFD-965B-1C2ADAF0AA63}" type="doc">
      <dgm:prSet loTypeId="urn:microsoft.com/office/officeart/2009/layout/CircleArrowProcess#2" loCatId="process" qsTypeId="urn:microsoft.com/office/officeart/2005/8/quickstyle/simple2#2" qsCatId="simple" csTypeId="urn:microsoft.com/office/officeart/2005/8/colors/accent1_2#2" csCatId="accent1" phldr="1"/>
      <dgm:spPr/>
      <dgm:t>
        <a:bodyPr/>
        <a:lstStyle/>
        <a:p>
          <a:endParaRPr lang="it-IT"/>
        </a:p>
      </dgm:t>
    </dgm:pt>
    <dgm:pt modelId="{3A5680B6-9746-41AD-AFF7-BEBAAEBA6884}">
      <dgm:prSet phldrT="[Testo]" custT="1"/>
      <dgm:spPr/>
      <dgm:t>
        <a:bodyPr/>
        <a:lstStyle/>
        <a:p>
          <a:r>
            <a:rPr lang="it-IT" sz="1600" dirty="0">
              <a:latin typeface="Roboto" panose="02000000000000000000" pitchFamily="2" charset="0"/>
              <a:ea typeface="Roboto" panose="02000000000000000000" pitchFamily="2" charset="0"/>
            </a:rPr>
            <a:t>Gennaio- febbraio 2023</a:t>
          </a:r>
        </a:p>
      </dgm:t>
    </dgm:pt>
    <dgm:pt modelId="{96D53ADC-CE69-45BB-814F-FE031DA5068F}" type="parTrans" cxnId="{766950E5-FD3F-49AC-B5AF-AE07E4D1AFF2}">
      <dgm:prSet/>
      <dgm:spPr/>
      <dgm:t>
        <a:bodyPr/>
        <a:lstStyle/>
        <a:p>
          <a:endParaRPr lang="it-IT" sz="1800">
            <a:latin typeface="Roboto" panose="02000000000000000000" pitchFamily="2" charset="0"/>
            <a:ea typeface="Roboto" panose="02000000000000000000" pitchFamily="2" charset="0"/>
          </a:endParaRPr>
        </a:p>
      </dgm:t>
    </dgm:pt>
    <dgm:pt modelId="{5768747A-250D-4A46-961F-9CEF503CC009}" type="sibTrans" cxnId="{766950E5-FD3F-49AC-B5AF-AE07E4D1AFF2}">
      <dgm:prSet/>
      <dgm:spPr/>
      <dgm:t>
        <a:bodyPr/>
        <a:lstStyle/>
        <a:p>
          <a:endParaRPr lang="it-IT" sz="1800">
            <a:latin typeface="Roboto" panose="02000000000000000000" pitchFamily="2" charset="0"/>
            <a:ea typeface="Roboto" panose="02000000000000000000" pitchFamily="2" charset="0"/>
          </a:endParaRPr>
        </a:p>
      </dgm:t>
    </dgm:pt>
    <dgm:pt modelId="{43DA17AC-8373-4FC3-8B2A-E413EF2CB4EA}">
      <dgm:prSet phldrT="[Testo]" custT="1"/>
      <dgm:spPr/>
      <dgm:t>
        <a:bodyPr/>
        <a:lstStyle/>
        <a:p>
          <a:pPr marL="0" lvl="0" indent="0" algn="ctr" defTabSz="800100">
            <a:lnSpc>
              <a:spcPct val="90000"/>
            </a:lnSpc>
            <a:spcBef>
              <a:spcPct val="0"/>
            </a:spcBef>
            <a:spcAft>
              <a:spcPct val="35000"/>
            </a:spcAft>
            <a:buNone/>
          </a:pPr>
          <a:r>
            <a:rPr lang="it-IT" sz="1800" b="0" kern="1200" dirty="0">
              <a:solidFill>
                <a:schemeClr val="tx1"/>
              </a:solidFill>
              <a:latin typeface="Roboto" panose="02000000000000000000" pitchFamily="2" charset="0"/>
              <a:ea typeface="Roboto" panose="02000000000000000000" pitchFamily="2" charset="0"/>
              <a:cs typeface="+mn-cs"/>
            </a:rPr>
            <a:t>Luglio- settembre 2023</a:t>
          </a:r>
        </a:p>
      </dgm:t>
    </dgm:pt>
    <dgm:pt modelId="{703E4E15-51F8-4ABF-8319-26338D616BBD}" type="parTrans" cxnId="{C749B019-916E-4F99-AC91-E2130C22C229}">
      <dgm:prSet/>
      <dgm:spPr/>
      <dgm:t>
        <a:bodyPr/>
        <a:lstStyle/>
        <a:p>
          <a:endParaRPr lang="it-IT" sz="1800">
            <a:latin typeface="Roboto" panose="02000000000000000000" pitchFamily="2" charset="0"/>
            <a:ea typeface="Roboto" panose="02000000000000000000" pitchFamily="2" charset="0"/>
          </a:endParaRPr>
        </a:p>
      </dgm:t>
    </dgm:pt>
    <dgm:pt modelId="{9F5C01DA-12AC-4D21-85F7-72B8A052D912}" type="sibTrans" cxnId="{C749B019-916E-4F99-AC91-E2130C22C229}">
      <dgm:prSet/>
      <dgm:spPr/>
      <dgm:t>
        <a:bodyPr/>
        <a:lstStyle/>
        <a:p>
          <a:endParaRPr lang="it-IT" sz="1800">
            <a:latin typeface="Roboto" panose="02000000000000000000" pitchFamily="2" charset="0"/>
            <a:ea typeface="Roboto" panose="02000000000000000000" pitchFamily="2" charset="0"/>
          </a:endParaRPr>
        </a:p>
      </dgm:t>
    </dgm:pt>
    <dgm:pt modelId="{1FDD99CD-9EBA-42CE-A6B7-DC243ECC6EE9}">
      <dgm:prSet phldrT="[Testo]" custT="1"/>
      <dgm:spPr/>
      <dgm:t>
        <a:bodyPr/>
        <a:lstStyle/>
        <a:p>
          <a:r>
            <a:rPr lang="it-IT" sz="1600" dirty="0">
              <a:latin typeface="Roboto" panose="02000000000000000000" pitchFamily="2" charset="0"/>
              <a:ea typeface="Roboto" panose="02000000000000000000" pitchFamily="2" charset="0"/>
            </a:rPr>
            <a:t>Da marzo 2024</a:t>
          </a:r>
        </a:p>
      </dgm:t>
    </dgm:pt>
    <dgm:pt modelId="{BD72F89A-1E9F-42C0-8AC4-94EFAD24D705}" type="parTrans" cxnId="{AB7FDB0B-3DB5-43C2-AF5E-D79BA6606A6E}">
      <dgm:prSet/>
      <dgm:spPr/>
      <dgm:t>
        <a:bodyPr/>
        <a:lstStyle/>
        <a:p>
          <a:endParaRPr lang="it-IT" sz="1800">
            <a:latin typeface="Roboto" panose="02000000000000000000" pitchFamily="2" charset="0"/>
            <a:ea typeface="Roboto" panose="02000000000000000000" pitchFamily="2" charset="0"/>
          </a:endParaRPr>
        </a:p>
      </dgm:t>
    </dgm:pt>
    <dgm:pt modelId="{1FF1F597-A43E-44A8-A96F-71A8E794EB89}" type="sibTrans" cxnId="{AB7FDB0B-3DB5-43C2-AF5E-D79BA6606A6E}">
      <dgm:prSet/>
      <dgm:spPr/>
      <dgm:t>
        <a:bodyPr/>
        <a:lstStyle/>
        <a:p>
          <a:endParaRPr lang="it-IT" sz="1800">
            <a:latin typeface="Roboto" panose="02000000000000000000" pitchFamily="2" charset="0"/>
            <a:ea typeface="Roboto" panose="02000000000000000000" pitchFamily="2" charset="0"/>
          </a:endParaRPr>
        </a:p>
      </dgm:t>
    </dgm:pt>
    <dgm:pt modelId="{9A42BFA7-46D8-4FB1-9ADD-A579665F0EF1}">
      <dgm:prSet phldrT="[Testo]" custT="1"/>
      <dgm:spPr/>
      <dgm:t>
        <a:bodyPr/>
        <a:lstStyle/>
        <a:p>
          <a:r>
            <a:rPr lang="it-IT" sz="1600" dirty="0">
              <a:latin typeface="Roboto" panose="02000000000000000000" pitchFamily="2" charset="0"/>
              <a:ea typeface="Roboto" panose="02000000000000000000" pitchFamily="2" charset="0"/>
            </a:rPr>
            <a:t>Entro 30 giugno 2024</a:t>
          </a:r>
        </a:p>
      </dgm:t>
    </dgm:pt>
    <dgm:pt modelId="{D73D3B18-C8D6-4996-9DB7-865072A1F182}" type="parTrans" cxnId="{0632D075-443B-4C31-A72C-905E00849EA8}">
      <dgm:prSet/>
      <dgm:spPr/>
      <dgm:t>
        <a:bodyPr/>
        <a:lstStyle/>
        <a:p>
          <a:endParaRPr lang="it-IT" sz="1800">
            <a:latin typeface="Roboto" panose="02000000000000000000" pitchFamily="2" charset="0"/>
            <a:ea typeface="Roboto" panose="02000000000000000000" pitchFamily="2" charset="0"/>
          </a:endParaRPr>
        </a:p>
      </dgm:t>
    </dgm:pt>
    <dgm:pt modelId="{8E707E89-3C4E-4208-A41F-1024B4C45776}" type="sibTrans" cxnId="{0632D075-443B-4C31-A72C-905E00849EA8}">
      <dgm:prSet/>
      <dgm:spPr/>
      <dgm:t>
        <a:bodyPr/>
        <a:lstStyle/>
        <a:p>
          <a:endParaRPr lang="it-IT" sz="1800">
            <a:latin typeface="Roboto" panose="02000000000000000000" pitchFamily="2" charset="0"/>
            <a:ea typeface="Roboto" panose="02000000000000000000" pitchFamily="2" charset="0"/>
          </a:endParaRPr>
        </a:p>
      </dgm:t>
    </dgm:pt>
    <dgm:pt modelId="{ABB5A269-5BD7-4D31-A173-57230A603BCC}">
      <dgm:prSet phldrT="[Testo]" custT="1"/>
      <dgm:spPr/>
      <dgm:t>
        <a:bodyPr/>
        <a:lstStyle/>
        <a:p>
          <a:r>
            <a:rPr lang="it-IT" sz="1600" b="1" dirty="0">
              <a:latin typeface="Roboto" panose="02000000000000000000" pitchFamily="2" charset="0"/>
              <a:ea typeface="Roboto" panose="02000000000000000000" pitchFamily="2" charset="0"/>
            </a:rPr>
            <a:t>Rendicontazione e Valutazione obiettivi 2023</a:t>
          </a:r>
        </a:p>
      </dgm:t>
    </dgm:pt>
    <dgm:pt modelId="{B30D934F-4E81-4AF6-A414-FE21F67927C2}" type="parTrans" cxnId="{28EB8C0E-526A-4D70-BC65-FC162FFBF7D9}">
      <dgm:prSet/>
      <dgm:spPr/>
      <dgm:t>
        <a:bodyPr/>
        <a:lstStyle/>
        <a:p>
          <a:endParaRPr lang="it-IT" sz="1800">
            <a:latin typeface="Roboto" panose="02000000000000000000" pitchFamily="2" charset="0"/>
            <a:ea typeface="Roboto" panose="02000000000000000000" pitchFamily="2" charset="0"/>
          </a:endParaRPr>
        </a:p>
      </dgm:t>
    </dgm:pt>
    <dgm:pt modelId="{C95B30C9-85F9-4DC3-B273-762644C0B6F3}" type="sibTrans" cxnId="{28EB8C0E-526A-4D70-BC65-FC162FFBF7D9}">
      <dgm:prSet/>
      <dgm:spPr/>
      <dgm:t>
        <a:bodyPr/>
        <a:lstStyle/>
        <a:p>
          <a:endParaRPr lang="it-IT" sz="1800">
            <a:latin typeface="Roboto" panose="02000000000000000000" pitchFamily="2" charset="0"/>
            <a:ea typeface="Roboto" panose="02000000000000000000" pitchFamily="2" charset="0"/>
          </a:endParaRPr>
        </a:p>
      </dgm:t>
    </dgm:pt>
    <dgm:pt modelId="{19AA8D2B-3660-4988-8E36-A60117A578C1}">
      <dgm:prSet phldrT="[Testo]" custT="1"/>
      <dgm:spPr/>
      <dgm:t>
        <a:bodyPr/>
        <a:lstStyle/>
        <a:p>
          <a:r>
            <a:rPr lang="it-IT" sz="1600" dirty="0">
              <a:latin typeface="Roboto" panose="02000000000000000000" pitchFamily="2" charset="0"/>
              <a:ea typeface="Roboto" panose="02000000000000000000" pitchFamily="2" charset="0"/>
            </a:rPr>
            <a:t>Ottobre –dicembre 2022</a:t>
          </a:r>
        </a:p>
      </dgm:t>
    </dgm:pt>
    <dgm:pt modelId="{3C2B8A3E-4EB9-4578-B60A-BFA80569E012}" type="parTrans" cxnId="{7DA084BA-F985-46A1-802A-F441EC93E6F9}">
      <dgm:prSet/>
      <dgm:spPr/>
      <dgm:t>
        <a:bodyPr/>
        <a:lstStyle/>
        <a:p>
          <a:endParaRPr lang="it-IT" sz="1800">
            <a:latin typeface="Roboto" panose="02000000000000000000" pitchFamily="2" charset="0"/>
            <a:ea typeface="Roboto" panose="02000000000000000000" pitchFamily="2" charset="0"/>
          </a:endParaRPr>
        </a:p>
      </dgm:t>
    </dgm:pt>
    <dgm:pt modelId="{0023C8EF-6852-4F47-8D5B-F99C3A3A5FD2}" type="sibTrans" cxnId="{7DA084BA-F985-46A1-802A-F441EC93E6F9}">
      <dgm:prSet/>
      <dgm:spPr/>
      <dgm:t>
        <a:bodyPr/>
        <a:lstStyle/>
        <a:p>
          <a:endParaRPr lang="it-IT" sz="1800">
            <a:latin typeface="Roboto" panose="02000000000000000000" pitchFamily="2" charset="0"/>
            <a:ea typeface="Roboto" panose="02000000000000000000" pitchFamily="2" charset="0"/>
          </a:endParaRPr>
        </a:p>
      </dgm:t>
    </dgm:pt>
    <dgm:pt modelId="{44B8D5B4-3CE1-47A7-A811-0544E34567ED}">
      <dgm:prSet phldrT="[Testo]" custT="1"/>
      <dgm:spPr/>
      <dgm:t>
        <a:bodyPr/>
        <a:lstStyle/>
        <a:p>
          <a:r>
            <a:rPr lang="it-IT" sz="1600" dirty="0">
              <a:latin typeface="Roboto" panose="02000000000000000000" pitchFamily="2" charset="0"/>
              <a:ea typeface="Roboto" panose="02000000000000000000" pitchFamily="2" charset="0"/>
            </a:rPr>
            <a:t>Avvio del processo di pianificazione degli obiettivi e di </a:t>
          </a:r>
          <a:r>
            <a:rPr lang="it-IT" sz="1600" dirty="0" err="1">
              <a:latin typeface="Roboto" panose="02000000000000000000" pitchFamily="2" charset="0"/>
              <a:ea typeface="Roboto" panose="02000000000000000000" pitchFamily="2" charset="0"/>
            </a:rPr>
            <a:t>budgeting</a:t>
          </a:r>
          <a:r>
            <a:rPr lang="it-IT" sz="1600" dirty="0">
              <a:latin typeface="Roboto" panose="02000000000000000000" pitchFamily="2" charset="0"/>
              <a:ea typeface="Roboto" panose="02000000000000000000" pitchFamily="2" charset="0"/>
            </a:rPr>
            <a:t> </a:t>
          </a:r>
        </a:p>
      </dgm:t>
    </dgm:pt>
    <dgm:pt modelId="{5913CABD-CF73-4FAD-9517-5DFF3B1D7C74}" type="parTrans" cxnId="{99F6C85B-5FC3-4B7E-9957-A9AC099B8D32}">
      <dgm:prSet/>
      <dgm:spPr/>
      <dgm:t>
        <a:bodyPr/>
        <a:lstStyle/>
        <a:p>
          <a:endParaRPr lang="it-IT" sz="1800">
            <a:latin typeface="Roboto" panose="02000000000000000000" pitchFamily="2" charset="0"/>
            <a:ea typeface="Roboto" panose="02000000000000000000" pitchFamily="2" charset="0"/>
          </a:endParaRPr>
        </a:p>
      </dgm:t>
    </dgm:pt>
    <dgm:pt modelId="{2BA966CF-F1F5-4F29-A11B-5CD8BCB03C39}" type="sibTrans" cxnId="{99F6C85B-5FC3-4B7E-9957-A9AC099B8D32}">
      <dgm:prSet/>
      <dgm:spPr/>
      <dgm:t>
        <a:bodyPr/>
        <a:lstStyle/>
        <a:p>
          <a:endParaRPr lang="it-IT" sz="1800">
            <a:latin typeface="Roboto" panose="02000000000000000000" pitchFamily="2" charset="0"/>
            <a:ea typeface="Roboto" panose="02000000000000000000" pitchFamily="2" charset="0"/>
          </a:endParaRPr>
        </a:p>
      </dgm:t>
    </dgm:pt>
    <dgm:pt modelId="{73A5A3A1-CC5A-4304-B07B-512965C16F86}">
      <dgm:prSet phldrT="[Testo]" custT="1"/>
      <dgm:spPr/>
      <dgm:t>
        <a:bodyPr/>
        <a:lstStyle/>
        <a:p>
          <a:r>
            <a:rPr lang="it-IT" sz="1600" b="1" dirty="0">
              <a:latin typeface="Roboto" panose="02000000000000000000" pitchFamily="2" charset="0"/>
              <a:ea typeface="Roboto" panose="02000000000000000000" pitchFamily="2" charset="0"/>
            </a:rPr>
            <a:t>Relazione Piano della Performance (giugno )</a:t>
          </a:r>
          <a:endParaRPr lang="it-IT" sz="1600" b="1" dirty="0">
            <a:solidFill>
              <a:schemeClr val="tx1"/>
            </a:solidFill>
            <a:latin typeface="Roboto" panose="02000000000000000000" pitchFamily="2" charset="0"/>
            <a:ea typeface="Roboto" panose="02000000000000000000" pitchFamily="2" charset="0"/>
          </a:endParaRPr>
        </a:p>
      </dgm:t>
    </dgm:pt>
    <dgm:pt modelId="{2D293A8E-7472-468D-9049-9671542EBCDF}" type="parTrans" cxnId="{A3DA8F48-054A-4C75-AC98-2B75D4FD1567}">
      <dgm:prSet/>
      <dgm:spPr/>
      <dgm:t>
        <a:bodyPr/>
        <a:lstStyle/>
        <a:p>
          <a:endParaRPr lang="it-IT">
            <a:latin typeface="Roboto" panose="02000000000000000000" pitchFamily="2" charset="0"/>
            <a:ea typeface="Roboto" panose="02000000000000000000" pitchFamily="2" charset="0"/>
          </a:endParaRPr>
        </a:p>
      </dgm:t>
    </dgm:pt>
    <dgm:pt modelId="{F28D5F39-A559-4689-9643-90C1E31379E2}" type="sibTrans" cxnId="{A3DA8F48-054A-4C75-AC98-2B75D4FD1567}">
      <dgm:prSet/>
      <dgm:spPr/>
      <dgm:t>
        <a:bodyPr/>
        <a:lstStyle/>
        <a:p>
          <a:endParaRPr lang="it-IT">
            <a:latin typeface="Roboto" panose="02000000000000000000" pitchFamily="2" charset="0"/>
            <a:ea typeface="Roboto" panose="02000000000000000000" pitchFamily="2" charset="0"/>
          </a:endParaRPr>
        </a:p>
      </dgm:t>
    </dgm:pt>
    <dgm:pt modelId="{4538BB27-6A7E-44B0-88BA-535AC5A7A73A}">
      <dgm:prSet phldrT="[Testo]" custT="1"/>
      <dgm:spPr/>
      <dgm:t>
        <a:bodyPr/>
        <a:lstStyle/>
        <a:p>
          <a:r>
            <a:rPr lang="it-IT" sz="1600" b="1" dirty="0">
              <a:latin typeface="Roboto" panose="02000000000000000000" pitchFamily="2" charset="0"/>
              <a:ea typeface="Roboto" panose="02000000000000000000" pitchFamily="2" charset="0"/>
            </a:rPr>
            <a:t>Risultati di performance organizzativa </a:t>
          </a:r>
        </a:p>
      </dgm:t>
    </dgm:pt>
    <dgm:pt modelId="{63584525-628F-4DC3-891A-484B3B80B386}" type="parTrans" cxnId="{FB7CFA36-07B7-451D-92D7-A2586DD63D24}">
      <dgm:prSet/>
      <dgm:spPr/>
      <dgm:t>
        <a:bodyPr/>
        <a:lstStyle/>
        <a:p>
          <a:endParaRPr lang="it-IT"/>
        </a:p>
      </dgm:t>
    </dgm:pt>
    <dgm:pt modelId="{38D4F9D3-7DFC-44AF-B335-12759A3A869A}" type="sibTrans" cxnId="{FB7CFA36-07B7-451D-92D7-A2586DD63D24}">
      <dgm:prSet/>
      <dgm:spPr/>
      <dgm:t>
        <a:bodyPr/>
        <a:lstStyle/>
        <a:p>
          <a:endParaRPr lang="it-IT"/>
        </a:p>
      </dgm:t>
    </dgm:pt>
    <dgm:pt modelId="{80324AB9-0680-4B2A-B817-565744C807CE}">
      <dgm:prSet phldrT="[Testo]" custT="1"/>
      <dgm:spPr/>
      <dgm:t>
        <a:bodyPr/>
        <a:lstStyle/>
        <a:p>
          <a:endParaRPr lang="it-IT" sz="1600" b="1" dirty="0">
            <a:solidFill>
              <a:schemeClr val="tx1"/>
            </a:solidFill>
            <a:latin typeface="Roboto" panose="02000000000000000000" pitchFamily="2" charset="0"/>
            <a:ea typeface="Roboto" panose="02000000000000000000" pitchFamily="2" charset="0"/>
          </a:endParaRPr>
        </a:p>
      </dgm:t>
    </dgm:pt>
    <dgm:pt modelId="{2A7B07F9-60C4-43CE-B70E-C3B0E71CC64F}" type="parTrans" cxnId="{569ABCF0-7510-4C2E-B9CF-02455BFDBBD2}">
      <dgm:prSet/>
      <dgm:spPr/>
      <dgm:t>
        <a:bodyPr/>
        <a:lstStyle/>
        <a:p>
          <a:endParaRPr lang="it-IT"/>
        </a:p>
      </dgm:t>
    </dgm:pt>
    <dgm:pt modelId="{B4430508-B74C-4980-9D21-492A5DA36D89}" type="sibTrans" cxnId="{569ABCF0-7510-4C2E-B9CF-02455BFDBBD2}">
      <dgm:prSet/>
      <dgm:spPr/>
      <dgm:t>
        <a:bodyPr/>
        <a:lstStyle/>
        <a:p>
          <a:endParaRPr lang="it-IT"/>
        </a:p>
      </dgm:t>
    </dgm:pt>
    <dgm:pt modelId="{50AED1DE-51AA-4C3E-844B-7685FC964EF5}">
      <dgm:prSet phldrT="[Testo]" custT="1"/>
      <dgm:spPr/>
      <dgm:t>
        <a:bodyPr/>
        <a:lstStyle/>
        <a:p>
          <a:pPr>
            <a:spcAft>
              <a:spcPct val="15000"/>
            </a:spcAft>
          </a:pPr>
          <a:r>
            <a:rPr lang="it-IT" sz="1600" b="0" dirty="0">
              <a:solidFill>
                <a:schemeClr val="tx1"/>
              </a:solidFill>
              <a:latin typeface="Roboto" panose="02000000000000000000" pitchFamily="2" charset="0"/>
              <a:ea typeface="Roboto" panose="02000000000000000000" pitchFamily="2" charset="0"/>
              <a:cs typeface="+mn-cs"/>
            </a:rPr>
            <a:t>Da metà giugno, parallelamente alla revisione di budget, viene avviata la fase di </a:t>
          </a:r>
          <a:r>
            <a:rPr lang="it-IT" sz="1600" b="0" u="sng" dirty="0">
              <a:solidFill>
                <a:schemeClr val="tx1"/>
              </a:solidFill>
              <a:latin typeface="Roboto" panose="02000000000000000000" pitchFamily="2" charset="0"/>
              <a:ea typeface="Roboto" panose="02000000000000000000" pitchFamily="2" charset="0"/>
              <a:cs typeface="+mn-cs"/>
            </a:rPr>
            <a:t>REVISIONE DEGLI OBIETTIVI </a:t>
          </a:r>
          <a:r>
            <a:rPr lang="it-IT" sz="1600" b="0" dirty="0">
              <a:solidFill>
                <a:schemeClr val="tx1"/>
              </a:solidFill>
              <a:latin typeface="Roboto" panose="02000000000000000000" pitchFamily="2" charset="0"/>
              <a:ea typeface="Roboto" panose="02000000000000000000" pitchFamily="2" charset="0"/>
              <a:cs typeface="+mn-cs"/>
            </a:rPr>
            <a:t>2023 assegnati al DG e alle AREE.</a:t>
          </a:r>
          <a:endParaRPr lang="it-IT" sz="1600" b="0" dirty="0">
            <a:solidFill>
              <a:schemeClr val="tx1"/>
            </a:solidFill>
            <a:latin typeface="Roboto" panose="02000000000000000000" pitchFamily="2" charset="0"/>
            <a:ea typeface="Roboto" panose="02000000000000000000" pitchFamily="2" charset="0"/>
          </a:endParaRPr>
        </a:p>
      </dgm:t>
    </dgm:pt>
    <dgm:pt modelId="{A4C29141-200A-426C-A5B9-814BC42CD16E}" type="sibTrans" cxnId="{E8AAA418-2918-4B2D-BB69-DE5D9BDB684A}">
      <dgm:prSet/>
      <dgm:spPr/>
      <dgm:t>
        <a:bodyPr/>
        <a:lstStyle/>
        <a:p>
          <a:endParaRPr lang="it-IT" sz="1800">
            <a:latin typeface="Roboto" panose="02000000000000000000" pitchFamily="2" charset="0"/>
            <a:ea typeface="Roboto" panose="02000000000000000000" pitchFamily="2" charset="0"/>
          </a:endParaRPr>
        </a:p>
      </dgm:t>
    </dgm:pt>
    <dgm:pt modelId="{17146E89-98CF-4ED8-B927-C94519E0399C}" type="parTrans" cxnId="{E8AAA418-2918-4B2D-BB69-DE5D9BDB684A}">
      <dgm:prSet/>
      <dgm:spPr/>
      <dgm:t>
        <a:bodyPr/>
        <a:lstStyle/>
        <a:p>
          <a:endParaRPr lang="it-IT" sz="1800">
            <a:latin typeface="Roboto" panose="02000000000000000000" pitchFamily="2" charset="0"/>
            <a:ea typeface="Roboto" panose="02000000000000000000" pitchFamily="2" charset="0"/>
          </a:endParaRPr>
        </a:p>
      </dgm:t>
    </dgm:pt>
    <dgm:pt modelId="{29F991B1-62F4-4383-9FCF-59D60EB5A7DE}">
      <dgm:prSet custT="1"/>
      <dgm:spPr/>
      <dgm:t>
        <a:bodyPr/>
        <a:lstStyle/>
        <a:p>
          <a:pPr>
            <a:spcAft>
              <a:spcPct val="15000"/>
            </a:spcAft>
          </a:pPr>
          <a:r>
            <a:rPr lang="it-IT" sz="1600" b="0" dirty="0">
              <a:solidFill>
                <a:schemeClr val="tx1"/>
              </a:solidFill>
              <a:latin typeface="Roboto" panose="02000000000000000000" pitchFamily="2" charset="0"/>
              <a:ea typeface="Roboto" panose="02000000000000000000" pitchFamily="2" charset="0"/>
              <a:cs typeface="+mn-cs"/>
            </a:rPr>
            <a:t>A luglio la revisione degli obiettivi è sottoposta al parere del NUV e approvata dal CDA.</a:t>
          </a:r>
        </a:p>
      </dgm:t>
    </dgm:pt>
    <dgm:pt modelId="{BBF9D3CB-19C4-4774-B804-2B170C774AEF}" type="sibTrans" cxnId="{0CA4FE1F-D3DB-406A-B51A-F00CB027AD1A}">
      <dgm:prSet/>
      <dgm:spPr/>
      <dgm:t>
        <a:bodyPr/>
        <a:lstStyle/>
        <a:p>
          <a:endParaRPr lang="it-IT"/>
        </a:p>
      </dgm:t>
    </dgm:pt>
    <dgm:pt modelId="{FF82F8DD-C28F-42FB-9DD9-0078329B01E5}" type="parTrans" cxnId="{0CA4FE1F-D3DB-406A-B51A-F00CB027AD1A}">
      <dgm:prSet/>
      <dgm:spPr/>
      <dgm:t>
        <a:bodyPr/>
        <a:lstStyle/>
        <a:p>
          <a:endParaRPr lang="it-IT"/>
        </a:p>
      </dgm:t>
    </dgm:pt>
    <dgm:pt modelId="{0FEBA8C1-C8E7-48C7-9533-D96F1F92AF4B}">
      <dgm:prSet custT="1"/>
      <dgm:spPr/>
      <dgm:t>
        <a:bodyPr/>
        <a:lstStyle/>
        <a:p>
          <a:pPr>
            <a:spcAft>
              <a:spcPts val="290"/>
            </a:spcAft>
          </a:pPr>
          <a:r>
            <a:rPr lang="it-IT" sz="1600" b="0" dirty="0">
              <a:solidFill>
                <a:schemeClr val="tx1"/>
              </a:solidFill>
              <a:latin typeface="Roboto" panose="02000000000000000000" pitchFamily="2" charset="0"/>
              <a:ea typeface="Roboto" panose="02000000000000000000" pitchFamily="2" charset="0"/>
              <a:cs typeface="+mn-cs"/>
            </a:rPr>
            <a:t>A settembre si procede con il monitoraggio infrannuale degli obiettivi delle strutture.</a:t>
          </a:r>
        </a:p>
      </dgm:t>
    </dgm:pt>
    <dgm:pt modelId="{CE28C029-BADB-4F6A-8AB2-B48D507E6FCF}" type="sibTrans" cxnId="{642E91B2-A771-4438-BE9C-264E0AD48168}">
      <dgm:prSet/>
      <dgm:spPr/>
      <dgm:t>
        <a:bodyPr/>
        <a:lstStyle/>
        <a:p>
          <a:endParaRPr lang="it-IT"/>
        </a:p>
      </dgm:t>
    </dgm:pt>
    <dgm:pt modelId="{2BA4DFC3-D41D-4FE4-9B14-6CA0BB87AE82}" type="parTrans" cxnId="{642E91B2-A771-4438-BE9C-264E0AD48168}">
      <dgm:prSet/>
      <dgm:spPr/>
      <dgm:t>
        <a:bodyPr/>
        <a:lstStyle/>
        <a:p>
          <a:endParaRPr lang="it-IT"/>
        </a:p>
      </dgm:t>
    </dgm:pt>
    <dgm:pt modelId="{0B841664-1104-4A9D-AEA5-1568B6B14479}">
      <dgm:prSet custT="1"/>
      <dgm:spPr/>
      <dgm:t>
        <a:bodyPr/>
        <a:lstStyle/>
        <a:p>
          <a:pPr>
            <a:spcAft>
              <a:spcPts val="290"/>
            </a:spcAft>
          </a:pPr>
          <a:r>
            <a:rPr lang="it-IT" sz="1600" b="0" dirty="0">
              <a:solidFill>
                <a:schemeClr val="tx1"/>
              </a:solidFill>
              <a:latin typeface="Roboto" panose="02000000000000000000" pitchFamily="2" charset="0"/>
              <a:ea typeface="Roboto" panose="02000000000000000000" pitchFamily="2" charset="0"/>
            </a:rPr>
            <a:t>Proposte obiettivi 2024 in associazione con l’avvio del budget 2024</a:t>
          </a:r>
          <a:endParaRPr lang="it-IT" sz="1600" b="0" dirty="0">
            <a:solidFill>
              <a:schemeClr val="tx1"/>
            </a:solidFill>
            <a:latin typeface="Roboto" panose="02000000000000000000" pitchFamily="2" charset="0"/>
            <a:ea typeface="Roboto" panose="02000000000000000000" pitchFamily="2" charset="0"/>
            <a:cs typeface="+mn-cs"/>
          </a:endParaRPr>
        </a:p>
      </dgm:t>
    </dgm:pt>
    <dgm:pt modelId="{DBDA6BC5-F05E-4701-B001-7B0B7B68CCFA}" type="sibTrans" cxnId="{1E95DD5F-396D-4D59-9CD5-6294B92635BE}">
      <dgm:prSet/>
      <dgm:spPr/>
      <dgm:t>
        <a:bodyPr/>
        <a:lstStyle/>
        <a:p>
          <a:endParaRPr lang="it-IT"/>
        </a:p>
      </dgm:t>
    </dgm:pt>
    <dgm:pt modelId="{CC4EFAFB-396B-42CC-AD62-80B9AB05AAB1}" type="parTrans" cxnId="{1E95DD5F-396D-4D59-9CD5-6294B92635BE}">
      <dgm:prSet/>
      <dgm:spPr/>
      <dgm:t>
        <a:bodyPr/>
        <a:lstStyle/>
        <a:p>
          <a:endParaRPr lang="it-IT"/>
        </a:p>
      </dgm:t>
    </dgm:pt>
    <dgm:pt modelId="{071658B7-CBD7-4135-BE05-411947D995EE}" type="pres">
      <dgm:prSet presAssocID="{0F890056-37BB-4BFD-965B-1C2ADAF0AA63}" presName="Name0" presStyleCnt="0">
        <dgm:presLayoutVars>
          <dgm:chMax val="7"/>
          <dgm:chPref val="7"/>
          <dgm:dir/>
          <dgm:animLvl val="lvl"/>
        </dgm:presLayoutVars>
      </dgm:prSet>
      <dgm:spPr/>
    </dgm:pt>
    <dgm:pt modelId="{31ADC8F3-B87E-44D2-9D87-F7CD26D16718}" type="pres">
      <dgm:prSet presAssocID="{19AA8D2B-3660-4988-8E36-A60117A578C1}" presName="Accent1" presStyleCnt="0"/>
      <dgm:spPr/>
    </dgm:pt>
    <dgm:pt modelId="{88A5738D-9090-4D30-8874-F8BD49751868}" type="pres">
      <dgm:prSet presAssocID="{19AA8D2B-3660-4988-8E36-A60117A578C1}" presName="Accent" presStyleLbl="node1" presStyleIdx="0" presStyleCnt="5"/>
      <dgm:spPr/>
    </dgm:pt>
    <dgm:pt modelId="{FEFA414F-7FD8-42E7-B0D1-975AF278FB62}" type="pres">
      <dgm:prSet presAssocID="{19AA8D2B-3660-4988-8E36-A60117A578C1}" presName="Child1" presStyleLbl="revTx" presStyleIdx="0" presStyleCnt="8" custScaleX="274751" custScaleY="128938" custLinFactX="26416" custLinFactNeighborX="100000" custLinFactNeighborY="-29780">
        <dgm:presLayoutVars>
          <dgm:chMax val="0"/>
          <dgm:chPref val="0"/>
          <dgm:bulletEnabled val="1"/>
        </dgm:presLayoutVars>
      </dgm:prSet>
      <dgm:spPr/>
    </dgm:pt>
    <dgm:pt modelId="{3A876F28-424E-4C6B-9187-32F313BFBDE8}" type="pres">
      <dgm:prSet presAssocID="{19AA8D2B-3660-4988-8E36-A60117A578C1}" presName="Parent1" presStyleLbl="revTx" presStyleIdx="1" presStyleCnt="8" custScaleY="147326" custLinFactNeighborX="6481" custLinFactNeighborY="-12967">
        <dgm:presLayoutVars>
          <dgm:chMax val="1"/>
          <dgm:chPref val="1"/>
          <dgm:bulletEnabled val="1"/>
        </dgm:presLayoutVars>
      </dgm:prSet>
      <dgm:spPr/>
    </dgm:pt>
    <dgm:pt modelId="{2F7775DD-6723-461F-A351-AAC9578C4D65}" type="pres">
      <dgm:prSet presAssocID="{3A5680B6-9746-41AD-AFF7-BEBAAEBA6884}" presName="Accent2" presStyleCnt="0"/>
      <dgm:spPr/>
    </dgm:pt>
    <dgm:pt modelId="{AB383BDB-ADAA-4209-B8FE-B266D5B00822}" type="pres">
      <dgm:prSet presAssocID="{3A5680B6-9746-41AD-AFF7-BEBAAEBA6884}" presName="Accent" presStyleLbl="node1" presStyleIdx="1" presStyleCnt="5"/>
      <dgm:spPr/>
    </dgm:pt>
    <dgm:pt modelId="{839BFB8E-4BF7-42C7-8D4F-CD01A1E2C126}" type="pres">
      <dgm:prSet presAssocID="{3A5680B6-9746-41AD-AFF7-BEBAAEBA6884}" presName="Parent2" presStyleLbl="revTx" presStyleIdx="2" presStyleCnt="8" custScaleX="119561" custScaleY="139963" custLinFactNeighborX="6227" custLinFactNeighborY="-13399">
        <dgm:presLayoutVars>
          <dgm:chMax val="1"/>
          <dgm:chPref val="1"/>
          <dgm:bulletEnabled val="1"/>
        </dgm:presLayoutVars>
      </dgm:prSet>
      <dgm:spPr/>
    </dgm:pt>
    <dgm:pt modelId="{CA38A397-05FC-4B7F-831D-A1E4ECBD7DA6}" type="pres">
      <dgm:prSet presAssocID="{43DA17AC-8373-4FC3-8B2A-E413EF2CB4EA}" presName="Accent3" presStyleCnt="0"/>
      <dgm:spPr/>
    </dgm:pt>
    <dgm:pt modelId="{988D73B4-F360-4931-A27F-5E611D7C3281}" type="pres">
      <dgm:prSet presAssocID="{43DA17AC-8373-4FC3-8B2A-E413EF2CB4EA}" presName="Accent" presStyleLbl="node1" presStyleIdx="2" presStyleCnt="5"/>
      <dgm:spPr/>
    </dgm:pt>
    <dgm:pt modelId="{12257EF4-1F95-40AC-B74E-972C6F480C84}" type="pres">
      <dgm:prSet presAssocID="{43DA17AC-8373-4FC3-8B2A-E413EF2CB4EA}" presName="Child3" presStyleLbl="revTx" presStyleIdx="3" presStyleCnt="8" custScaleX="465355" custScaleY="255726" custLinFactX="100000" custLinFactNeighborX="122664" custLinFactNeighborY="7103">
        <dgm:presLayoutVars>
          <dgm:chMax val="0"/>
          <dgm:chPref val="0"/>
          <dgm:bulletEnabled val="1"/>
        </dgm:presLayoutVars>
      </dgm:prSet>
      <dgm:spPr/>
    </dgm:pt>
    <dgm:pt modelId="{B5DBCBB3-E362-41AE-A036-83C37DE59D2D}" type="pres">
      <dgm:prSet presAssocID="{43DA17AC-8373-4FC3-8B2A-E413EF2CB4EA}" presName="Parent3" presStyleLbl="revTx" presStyleIdx="4" presStyleCnt="8" custScaleX="131859" custScaleY="124367" custLinFactNeighborY="-19452">
        <dgm:presLayoutVars>
          <dgm:chMax val="1"/>
          <dgm:chPref val="1"/>
          <dgm:bulletEnabled val="1"/>
        </dgm:presLayoutVars>
      </dgm:prSet>
      <dgm:spPr/>
    </dgm:pt>
    <dgm:pt modelId="{B4E83E5E-6B2C-4198-982E-210281135287}" type="pres">
      <dgm:prSet presAssocID="{1FDD99CD-9EBA-42CE-A6B7-DC243ECC6EE9}" presName="Accent4" presStyleCnt="0"/>
      <dgm:spPr/>
    </dgm:pt>
    <dgm:pt modelId="{ADF91884-9983-4D89-8061-5D7C93363152}" type="pres">
      <dgm:prSet presAssocID="{1FDD99CD-9EBA-42CE-A6B7-DC243ECC6EE9}" presName="Accent" presStyleLbl="node1" presStyleIdx="3" presStyleCnt="5"/>
      <dgm:spPr/>
    </dgm:pt>
    <dgm:pt modelId="{9C0C3F9B-E00D-4E68-B6E2-E7A08A2A316B}" type="pres">
      <dgm:prSet presAssocID="{1FDD99CD-9EBA-42CE-A6B7-DC243ECC6EE9}" presName="Parent4" presStyleLbl="revTx" presStyleIdx="5" presStyleCnt="8">
        <dgm:presLayoutVars>
          <dgm:chMax val="1"/>
          <dgm:chPref val="1"/>
          <dgm:bulletEnabled val="1"/>
        </dgm:presLayoutVars>
      </dgm:prSet>
      <dgm:spPr/>
    </dgm:pt>
    <dgm:pt modelId="{6CDDF26F-8D6A-48F5-985D-682788993551}" type="pres">
      <dgm:prSet presAssocID="{9A42BFA7-46D8-4FB1-9ADD-A579665F0EF1}" presName="Accent5" presStyleCnt="0"/>
      <dgm:spPr/>
    </dgm:pt>
    <dgm:pt modelId="{4D9D361D-9F6B-499A-A46E-404EBC03FD64}" type="pres">
      <dgm:prSet presAssocID="{9A42BFA7-46D8-4FB1-9ADD-A579665F0EF1}" presName="Accent" presStyleLbl="node1" presStyleIdx="4" presStyleCnt="5"/>
      <dgm:spPr/>
    </dgm:pt>
    <dgm:pt modelId="{8769705D-A308-49CE-BF98-2F2A82F9CF8C}" type="pres">
      <dgm:prSet presAssocID="{9A42BFA7-46D8-4FB1-9ADD-A579665F0EF1}" presName="Child5" presStyleLbl="revTx" presStyleIdx="6" presStyleCnt="8" custScaleX="325566" custScaleY="341394" custLinFactX="53220" custLinFactNeighborX="100000" custLinFactNeighborY="-27462">
        <dgm:presLayoutVars>
          <dgm:chMax val="0"/>
          <dgm:chPref val="0"/>
          <dgm:bulletEnabled val="1"/>
        </dgm:presLayoutVars>
      </dgm:prSet>
      <dgm:spPr/>
    </dgm:pt>
    <dgm:pt modelId="{407C1436-7AAC-4C5D-9164-4BC503773132}" type="pres">
      <dgm:prSet presAssocID="{9A42BFA7-46D8-4FB1-9ADD-A579665F0EF1}" presName="Parent5" presStyleLbl="revTx" presStyleIdx="7" presStyleCnt="8" custScaleY="163981">
        <dgm:presLayoutVars>
          <dgm:chMax val="1"/>
          <dgm:chPref val="1"/>
          <dgm:bulletEnabled val="1"/>
        </dgm:presLayoutVars>
      </dgm:prSet>
      <dgm:spPr/>
    </dgm:pt>
  </dgm:ptLst>
  <dgm:cxnLst>
    <dgm:cxn modelId="{89623C09-8006-46BC-963A-53AFFBC02B06}" type="presOf" srcId="{29F991B1-62F4-4383-9FCF-59D60EB5A7DE}" destId="{12257EF4-1F95-40AC-B74E-972C6F480C84}" srcOrd="0" destOrd="1" presId="urn:microsoft.com/office/officeart/2009/layout/CircleArrowProcess#2"/>
    <dgm:cxn modelId="{AB7FDB0B-3DB5-43C2-AF5E-D79BA6606A6E}" srcId="{0F890056-37BB-4BFD-965B-1C2ADAF0AA63}" destId="{1FDD99CD-9EBA-42CE-A6B7-DC243ECC6EE9}" srcOrd="3" destOrd="0" parTransId="{BD72F89A-1E9F-42C0-8AC4-94EFAD24D705}" sibTransId="{1FF1F597-A43E-44A8-A96F-71A8E794EB89}"/>
    <dgm:cxn modelId="{28EB8C0E-526A-4D70-BC65-FC162FFBF7D9}" srcId="{9A42BFA7-46D8-4FB1-9ADD-A579665F0EF1}" destId="{ABB5A269-5BD7-4D31-A173-57230A603BCC}" srcOrd="0" destOrd="0" parTransId="{B30D934F-4E81-4AF6-A414-FE21F67927C2}" sibTransId="{C95B30C9-85F9-4DC3-B273-762644C0B6F3}"/>
    <dgm:cxn modelId="{E8AAA418-2918-4B2D-BB69-DE5D9BDB684A}" srcId="{43DA17AC-8373-4FC3-8B2A-E413EF2CB4EA}" destId="{50AED1DE-51AA-4C3E-844B-7685FC964EF5}" srcOrd="0" destOrd="0" parTransId="{17146E89-98CF-4ED8-B927-C94519E0399C}" sibTransId="{A4C29141-200A-426C-A5B9-814BC42CD16E}"/>
    <dgm:cxn modelId="{C749B019-916E-4F99-AC91-E2130C22C229}" srcId="{0F890056-37BB-4BFD-965B-1C2ADAF0AA63}" destId="{43DA17AC-8373-4FC3-8B2A-E413EF2CB4EA}" srcOrd="2" destOrd="0" parTransId="{703E4E15-51F8-4ABF-8319-26338D616BBD}" sibTransId="{9F5C01DA-12AC-4D21-85F7-72B8A052D912}"/>
    <dgm:cxn modelId="{0CA4FE1F-D3DB-406A-B51A-F00CB027AD1A}" srcId="{43DA17AC-8373-4FC3-8B2A-E413EF2CB4EA}" destId="{29F991B1-62F4-4383-9FCF-59D60EB5A7DE}" srcOrd="1" destOrd="0" parTransId="{FF82F8DD-C28F-42FB-9DD9-0078329B01E5}" sibTransId="{BBF9D3CB-19C4-4774-B804-2B170C774AEF}"/>
    <dgm:cxn modelId="{66A5E526-C03C-46CA-90A7-CB938EB297E9}" type="presOf" srcId="{ABB5A269-5BD7-4D31-A173-57230A603BCC}" destId="{8769705D-A308-49CE-BF98-2F2A82F9CF8C}" srcOrd="0" destOrd="0" presId="urn:microsoft.com/office/officeart/2009/layout/CircleArrowProcess#2"/>
    <dgm:cxn modelId="{CB494F2E-041D-4093-A0AA-A1EBD560E37B}" type="presOf" srcId="{1FDD99CD-9EBA-42CE-A6B7-DC243ECC6EE9}" destId="{9C0C3F9B-E00D-4E68-B6E2-E7A08A2A316B}" srcOrd="0" destOrd="0" presId="urn:microsoft.com/office/officeart/2009/layout/CircleArrowProcess#2"/>
    <dgm:cxn modelId="{FB7CFA36-07B7-451D-92D7-A2586DD63D24}" srcId="{9A42BFA7-46D8-4FB1-9ADD-A579665F0EF1}" destId="{4538BB27-6A7E-44B0-88BA-535AC5A7A73A}" srcOrd="3" destOrd="0" parTransId="{63584525-628F-4DC3-891A-484B3B80B386}" sibTransId="{38D4F9D3-7DFC-44AF-B335-12759A3A869A}"/>
    <dgm:cxn modelId="{99F6C85B-5FC3-4B7E-9957-A9AC099B8D32}" srcId="{19AA8D2B-3660-4988-8E36-A60117A578C1}" destId="{44B8D5B4-3CE1-47A7-A811-0544E34567ED}" srcOrd="0" destOrd="0" parTransId="{5913CABD-CF73-4FAD-9517-5DFF3B1D7C74}" sibTransId="{2BA966CF-F1F5-4F29-A11B-5CD8BCB03C39}"/>
    <dgm:cxn modelId="{1E95DD5F-396D-4D59-9CD5-6294B92635BE}" srcId="{43DA17AC-8373-4FC3-8B2A-E413EF2CB4EA}" destId="{0B841664-1104-4A9D-AEA5-1568B6B14479}" srcOrd="3" destOrd="0" parTransId="{CC4EFAFB-396B-42CC-AD62-80B9AB05AAB1}" sibTransId="{DBDA6BC5-F05E-4701-B001-7B0B7B68CCFA}"/>
    <dgm:cxn modelId="{A3DA8F48-054A-4C75-AC98-2B75D4FD1567}" srcId="{9A42BFA7-46D8-4FB1-9ADD-A579665F0EF1}" destId="{73A5A3A1-CC5A-4304-B07B-512965C16F86}" srcOrd="2" destOrd="0" parTransId="{2D293A8E-7472-468D-9049-9671542EBCDF}" sibTransId="{F28D5F39-A559-4689-9643-90C1E31379E2}"/>
    <dgm:cxn modelId="{A3EF126C-B5A8-40DE-B085-CB3677D6148F}" type="presOf" srcId="{0B841664-1104-4A9D-AEA5-1568B6B14479}" destId="{12257EF4-1F95-40AC-B74E-972C6F480C84}" srcOrd="0" destOrd="3" presId="urn:microsoft.com/office/officeart/2009/layout/CircleArrowProcess#2"/>
    <dgm:cxn modelId="{C9063F4D-8DBF-4735-A3BC-31BCF963A119}" type="presOf" srcId="{0FEBA8C1-C8E7-48C7-9533-D96F1F92AF4B}" destId="{12257EF4-1F95-40AC-B74E-972C6F480C84}" srcOrd="0" destOrd="2" presId="urn:microsoft.com/office/officeart/2009/layout/CircleArrowProcess#2"/>
    <dgm:cxn modelId="{0632D075-443B-4C31-A72C-905E00849EA8}" srcId="{0F890056-37BB-4BFD-965B-1C2ADAF0AA63}" destId="{9A42BFA7-46D8-4FB1-9ADD-A579665F0EF1}" srcOrd="4" destOrd="0" parTransId="{D73D3B18-C8D6-4996-9DB7-865072A1F182}" sibTransId="{8E707E89-3C4E-4208-A41F-1024B4C45776}"/>
    <dgm:cxn modelId="{6D8BD857-7EE8-4B88-811F-A7E1BE92A9AE}" type="presOf" srcId="{19AA8D2B-3660-4988-8E36-A60117A578C1}" destId="{3A876F28-424E-4C6B-9187-32F313BFBDE8}" srcOrd="0" destOrd="0" presId="urn:microsoft.com/office/officeart/2009/layout/CircleArrowProcess#2"/>
    <dgm:cxn modelId="{2335FD93-F754-47C9-BCE7-37DCCB3F0521}" type="presOf" srcId="{80324AB9-0680-4B2A-B817-565744C807CE}" destId="{8769705D-A308-49CE-BF98-2F2A82F9CF8C}" srcOrd="0" destOrd="1" presId="urn:microsoft.com/office/officeart/2009/layout/CircleArrowProcess#2"/>
    <dgm:cxn modelId="{A2FF1397-49FC-43B1-AD50-0FE6AFEACA57}" type="presOf" srcId="{4538BB27-6A7E-44B0-88BA-535AC5A7A73A}" destId="{8769705D-A308-49CE-BF98-2F2A82F9CF8C}" srcOrd="0" destOrd="3" presId="urn:microsoft.com/office/officeart/2009/layout/CircleArrowProcess#2"/>
    <dgm:cxn modelId="{4A483DA5-295E-4480-8343-140DB9D9067D}" type="presOf" srcId="{44B8D5B4-3CE1-47A7-A811-0544E34567ED}" destId="{FEFA414F-7FD8-42E7-B0D1-975AF278FB62}" srcOrd="0" destOrd="0" presId="urn:microsoft.com/office/officeart/2009/layout/CircleArrowProcess#2"/>
    <dgm:cxn modelId="{642E91B2-A771-4438-BE9C-264E0AD48168}" srcId="{43DA17AC-8373-4FC3-8B2A-E413EF2CB4EA}" destId="{0FEBA8C1-C8E7-48C7-9533-D96F1F92AF4B}" srcOrd="2" destOrd="0" parTransId="{2BA4DFC3-D41D-4FE4-9B14-6CA0BB87AE82}" sibTransId="{CE28C029-BADB-4F6A-8AB2-B48D507E6FCF}"/>
    <dgm:cxn modelId="{7DA084BA-F985-46A1-802A-F441EC93E6F9}" srcId="{0F890056-37BB-4BFD-965B-1C2ADAF0AA63}" destId="{19AA8D2B-3660-4988-8E36-A60117A578C1}" srcOrd="0" destOrd="0" parTransId="{3C2B8A3E-4EB9-4578-B60A-BFA80569E012}" sibTransId="{0023C8EF-6852-4F47-8D5B-F99C3A3A5FD2}"/>
    <dgm:cxn modelId="{A28A60D5-BCB0-4BB9-B501-7CB1ED1A817B}" type="presOf" srcId="{50AED1DE-51AA-4C3E-844B-7685FC964EF5}" destId="{12257EF4-1F95-40AC-B74E-972C6F480C84}" srcOrd="0" destOrd="0" presId="urn:microsoft.com/office/officeart/2009/layout/CircleArrowProcess#2"/>
    <dgm:cxn modelId="{CB011DDC-CE5E-46AC-BB01-B2EE6DA1BDA1}" type="presOf" srcId="{73A5A3A1-CC5A-4304-B07B-512965C16F86}" destId="{8769705D-A308-49CE-BF98-2F2A82F9CF8C}" srcOrd="0" destOrd="2" presId="urn:microsoft.com/office/officeart/2009/layout/CircleArrowProcess#2"/>
    <dgm:cxn modelId="{7050AADF-703C-4AF9-8C94-967F03E44F20}" type="presOf" srcId="{9A42BFA7-46D8-4FB1-9ADD-A579665F0EF1}" destId="{407C1436-7AAC-4C5D-9164-4BC503773132}" srcOrd="0" destOrd="0" presId="urn:microsoft.com/office/officeart/2009/layout/CircleArrowProcess#2"/>
    <dgm:cxn modelId="{766950E5-FD3F-49AC-B5AF-AE07E4D1AFF2}" srcId="{0F890056-37BB-4BFD-965B-1C2ADAF0AA63}" destId="{3A5680B6-9746-41AD-AFF7-BEBAAEBA6884}" srcOrd="1" destOrd="0" parTransId="{96D53ADC-CE69-45BB-814F-FE031DA5068F}" sibTransId="{5768747A-250D-4A46-961F-9CEF503CC009}"/>
    <dgm:cxn modelId="{9A1D6EE8-860E-4331-BE02-2C2FA7010F77}" type="presOf" srcId="{3A5680B6-9746-41AD-AFF7-BEBAAEBA6884}" destId="{839BFB8E-4BF7-42C7-8D4F-CD01A1E2C126}" srcOrd="0" destOrd="0" presId="urn:microsoft.com/office/officeart/2009/layout/CircleArrowProcess#2"/>
    <dgm:cxn modelId="{A7CB5FEB-9180-4D0A-8AE9-22F14AD408B9}" type="presOf" srcId="{0F890056-37BB-4BFD-965B-1C2ADAF0AA63}" destId="{071658B7-CBD7-4135-BE05-411947D995EE}" srcOrd="0" destOrd="0" presId="urn:microsoft.com/office/officeart/2009/layout/CircleArrowProcess#2"/>
    <dgm:cxn modelId="{569ABCF0-7510-4C2E-B9CF-02455BFDBBD2}" srcId="{9A42BFA7-46D8-4FB1-9ADD-A579665F0EF1}" destId="{80324AB9-0680-4B2A-B817-565744C807CE}" srcOrd="1" destOrd="0" parTransId="{2A7B07F9-60C4-43CE-B70E-C3B0E71CC64F}" sibTransId="{B4430508-B74C-4980-9D21-492A5DA36D89}"/>
    <dgm:cxn modelId="{1E1FFAF8-79C6-4881-9F37-1477B4F1278E}" type="presOf" srcId="{43DA17AC-8373-4FC3-8B2A-E413EF2CB4EA}" destId="{B5DBCBB3-E362-41AE-A036-83C37DE59D2D}" srcOrd="0" destOrd="0" presId="urn:microsoft.com/office/officeart/2009/layout/CircleArrowProcess#2"/>
    <dgm:cxn modelId="{D7BD8AD4-5BBA-4BB9-BA82-45C74B52C077}" type="presParOf" srcId="{071658B7-CBD7-4135-BE05-411947D995EE}" destId="{31ADC8F3-B87E-44D2-9D87-F7CD26D16718}" srcOrd="0" destOrd="0" presId="urn:microsoft.com/office/officeart/2009/layout/CircleArrowProcess#2"/>
    <dgm:cxn modelId="{F35CCD80-B79C-4D45-95FE-93282F3E5274}" type="presParOf" srcId="{31ADC8F3-B87E-44D2-9D87-F7CD26D16718}" destId="{88A5738D-9090-4D30-8874-F8BD49751868}" srcOrd="0" destOrd="0" presId="urn:microsoft.com/office/officeart/2009/layout/CircleArrowProcess#2"/>
    <dgm:cxn modelId="{8B69C0B6-E61F-4A7F-AE35-14158429AB2D}" type="presParOf" srcId="{071658B7-CBD7-4135-BE05-411947D995EE}" destId="{FEFA414F-7FD8-42E7-B0D1-975AF278FB62}" srcOrd="1" destOrd="0" presId="urn:microsoft.com/office/officeart/2009/layout/CircleArrowProcess#2"/>
    <dgm:cxn modelId="{B5F954E3-FE01-4681-895C-528AE8E15692}" type="presParOf" srcId="{071658B7-CBD7-4135-BE05-411947D995EE}" destId="{3A876F28-424E-4C6B-9187-32F313BFBDE8}" srcOrd="2" destOrd="0" presId="urn:microsoft.com/office/officeart/2009/layout/CircleArrowProcess#2"/>
    <dgm:cxn modelId="{DD8C4900-FAE6-4E7C-A1A2-78EAC2109791}" type="presParOf" srcId="{071658B7-CBD7-4135-BE05-411947D995EE}" destId="{2F7775DD-6723-461F-A351-AAC9578C4D65}" srcOrd="3" destOrd="0" presId="urn:microsoft.com/office/officeart/2009/layout/CircleArrowProcess#2"/>
    <dgm:cxn modelId="{F405B949-832C-4F6B-B5AC-FB1B0AB0735D}" type="presParOf" srcId="{2F7775DD-6723-461F-A351-AAC9578C4D65}" destId="{AB383BDB-ADAA-4209-B8FE-B266D5B00822}" srcOrd="0" destOrd="0" presId="urn:microsoft.com/office/officeart/2009/layout/CircleArrowProcess#2"/>
    <dgm:cxn modelId="{2C7564CF-6D5B-41B0-96D9-EDF1636452CE}" type="presParOf" srcId="{071658B7-CBD7-4135-BE05-411947D995EE}" destId="{839BFB8E-4BF7-42C7-8D4F-CD01A1E2C126}" srcOrd="4" destOrd="0" presId="urn:microsoft.com/office/officeart/2009/layout/CircleArrowProcess#2"/>
    <dgm:cxn modelId="{00CFC559-7904-477C-8BFE-937F14B64B73}" type="presParOf" srcId="{071658B7-CBD7-4135-BE05-411947D995EE}" destId="{CA38A397-05FC-4B7F-831D-A1E4ECBD7DA6}" srcOrd="5" destOrd="0" presId="urn:microsoft.com/office/officeart/2009/layout/CircleArrowProcess#2"/>
    <dgm:cxn modelId="{63DD0F1C-2180-408A-84D7-77DE5F4D59C1}" type="presParOf" srcId="{CA38A397-05FC-4B7F-831D-A1E4ECBD7DA6}" destId="{988D73B4-F360-4931-A27F-5E611D7C3281}" srcOrd="0" destOrd="0" presId="urn:microsoft.com/office/officeart/2009/layout/CircleArrowProcess#2"/>
    <dgm:cxn modelId="{F07D1121-22E0-4124-AB64-1C180D948D06}" type="presParOf" srcId="{071658B7-CBD7-4135-BE05-411947D995EE}" destId="{12257EF4-1F95-40AC-B74E-972C6F480C84}" srcOrd="6" destOrd="0" presId="urn:microsoft.com/office/officeart/2009/layout/CircleArrowProcess#2"/>
    <dgm:cxn modelId="{85343552-A532-48F6-8AE7-BDD1A9F59BAB}" type="presParOf" srcId="{071658B7-CBD7-4135-BE05-411947D995EE}" destId="{B5DBCBB3-E362-41AE-A036-83C37DE59D2D}" srcOrd="7" destOrd="0" presId="urn:microsoft.com/office/officeart/2009/layout/CircleArrowProcess#2"/>
    <dgm:cxn modelId="{1653E65B-B8A1-497B-8493-B5ADF6C2D72E}" type="presParOf" srcId="{071658B7-CBD7-4135-BE05-411947D995EE}" destId="{B4E83E5E-6B2C-4198-982E-210281135287}" srcOrd="8" destOrd="0" presId="urn:microsoft.com/office/officeart/2009/layout/CircleArrowProcess#2"/>
    <dgm:cxn modelId="{80C2EA7B-0C75-4BCD-B94A-D1BE814F5918}" type="presParOf" srcId="{B4E83E5E-6B2C-4198-982E-210281135287}" destId="{ADF91884-9983-4D89-8061-5D7C93363152}" srcOrd="0" destOrd="0" presId="urn:microsoft.com/office/officeart/2009/layout/CircleArrowProcess#2"/>
    <dgm:cxn modelId="{8F57298D-04E4-4FDE-9A77-0247B10BDCFD}" type="presParOf" srcId="{071658B7-CBD7-4135-BE05-411947D995EE}" destId="{9C0C3F9B-E00D-4E68-B6E2-E7A08A2A316B}" srcOrd="9" destOrd="0" presId="urn:microsoft.com/office/officeart/2009/layout/CircleArrowProcess#2"/>
    <dgm:cxn modelId="{B802FEA5-22E3-4E07-920E-439908410014}" type="presParOf" srcId="{071658B7-CBD7-4135-BE05-411947D995EE}" destId="{6CDDF26F-8D6A-48F5-985D-682788993551}" srcOrd="10" destOrd="0" presId="urn:microsoft.com/office/officeart/2009/layout/CircleArrowProcess#2"/>
    <dgm:cxn modelId="{EA0A037F-6B44-41AE-BD21-226464FFFFB8}" type="presParOf" srcId="{6CDDF26F-8D6A-48F5-985D-682788993551}" destId="{4D9D361D-9F6B-499A-A46E-404EBC03FD64}" srcOrd="0" destOrd="0" presId="urn:microsoft.com/office/officeart/2009/layout/CircleArrowProcess#2"/>
    <dgm:cxn modelId="{B5A3DEBF-6D4B-4784-8347-2D8F0D89BF56}" type="presParOf" srcId="{071658B7-CBD7-4135-BE05-411947D995EE}" destId="{8769705D-A308-49CE-BF98-2F2A82F9CF8C}" srcOrd="11" destOrd="0" presId="urn:microsoft.com/office/officeart/2009/layout/CircleArrowProcess#2"/>
    <dgm:cxn modelId="{FE74E63C-1C1B-46C4-A47F-ADB3DDFD87D9}" type="presParOf" srcId="{071658B7-CBD7-4135-BE05-411947D995EE}" destId="{407C1436-7AAC-4C5D-9164-4BC503773132}" srcOrd="12" destOrd="0" presId="urn:microsoft.com/office/officeart/2009/layout/CircleArrowProcess#2"/>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A5738D-9090-4D30-8874-F8BD49751868}">
      <dsp:nvSpPr>
        <dsp:cNvPr id="0" name=""/>
        <dsp:cNvSpPr/>
      </dsp:nvSpPr>
      <dsp:spPr>
        <a:xfrm>
          <a:off x="3632825" y="-236966"/>
          <a:ext cx="1853778" cy="1853872"/>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FEFA414F-7FD8-42E7-B0D1-975AF278FB62}">
      <dsp:nvSpPr>
        <dsp:cNvPr id="0" name=""/>
        <dsp:cNvSpPr/>
      </dsp:nvSpPr>
      <dsp:spPr bwMode="white">
        <a:xfrm>
          <a:off x="5917704" y="0"/>
          <a:ext cx="3053481" cy="9505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it-IT" sz="1600" kern="1200" dirty="0">
              <a:latin typeface="Roboto" panose="02000000000000000000" pitchFamily="2" charset="0"/>
              <a:ea typeface="Roboto" panose="02000000000000000000" pitchFamily="2" charset="0"/>
            </a:rPr>
            <a:t>Avvio del processo di pianificazione degli obiettivi e di </a:t>
          </a:r>
          <a:r>
            <a:rPr lang="it-IT" sz="1600" kern="1200" dirty="0" err="1">
              <a:latin typeface="Roboto" panose="02000000000000000000" pitchFamily="2" charset="0"/>
              <a:ea typeface="Roboto" panose="02000000000000000000" pitchFamily="2" charset="0"/>
            </a:rPr>
            <a:t>budgeting</a:t>
          </a:r>
          <a:r>
            <a:rPr lang="it-IT" sz="1600" kern="1200" dirty="0">
              <a:latin typeface="Roboto" panose="02000000000000000000" pitchFamily="2" charset="0"/>
              <a:ea typeface="Roboto" panose="02000000000000000000" pitchFamily="2" charset="0"/>
            </a:rPr>
            <a:t> </a:t>
          </a:r>
        </a:p>
      </dsp:txBody>
      <dsp:txXfrm>
        <a:off x="5917704" y="0"/>
        <a:ext cx="3053481" cy="950582"/>
      </dsp:txXfrm>
    </dsp:sp>
    <dsp:sp modelId="{3A876F28-424E-4C6B-9187-32F313BFBDE8}">
      <dsp:nvSpPr>
        <dsp:cNvPr id="0" name=""/>
        <dsp:cNvSpPr/>
      </dsp:nvSpPr>
      <dsp:spPr bwMode="white">
        <a:xfrm>
          <a:off x="4109157" y="245062"/>
          <a:ext cx="1034513" cy="7617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Roboto" panose="02000000000000000000" pitchFamily="2" charset="0"/>
              <a:ea typeface="Roboto" panose="02000000000000000000" pitchFamily="2" charset="0"/>
            </a:rPr>
            <a:t>Ottobre –dicembre 2022</a:t>
          </a:r>
        </a:p>
      </dsp:txBody>
      <dsp:txXfrm>
        <a:off x="4109157" y="245062"/>
        <a:ext cx="1034513" cy="761713"/>
      </dsp:txXfrm>
    </dsp:sp>
    <dsp:sp modelId="{AB383BDB-ADAA-4209-B8FE-B266D5B00822}">
      <dsp:nvSpPr>
        <dsp:cNvPr id="0" name=""/>
        <dsp:cNvSpPr/>
      </dsp:nvSpPr>
      <dsp:spPr>
        <a:xfrm>
          <a:off x="3117829" y="828202"/>
          <a:ext cx="1853778" cy="1853872"/>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839BFB8E-4BF7-42C7-8D4F-CD01A1E2C126}">
      <dsp:nvSpPr>
        <dsp:cNvPr id="0" name=""/>
        <dsp:cNvSpPr/>
      </dsp:nvSpPr>
      <dsp:spPr bwMode="white">
        <a:xfrm>
          <a:off x="3488266" y="1329425"/>
          <a:ext cx="1236874" cy="7236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Roboto" panose="02000000000000000000" pitchFamily="2" charset="0"/>
              <a:ea typeface="Roboto" panose="02000000000000000000" pitchFamily="2" charset="0"/>
            </a:rPr>
            <a:t>Gennaio- febbraio 2023</a:t>
          </a:r>
        </a:p>
      </dsp:txBody>
      <dsp:txXfrm>
        <a:off x="3488266" y="1329425"/>
        <a:ext cx="1236874" cy="723644"/>
      </dsp:txXfrm>
    </dsp:sp>
    <dsp:sp modelId="{988D73B4-F360-4931-A27F-5E611D7C3281}">
      <dsp:nvSpPr>
        <dsp:cNvPr id="0" name=""/>
        <dsp:cNvSpPr/>
      </dsp:nvSpPr>
      <dsp:spPr>
        <a:xfrm>
          <a:off x="3632825" y="1898158"/>
          <a:ext cx="1853778" cy="1853872"/>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12257EF4-1F95-40AC-B74E-972C6F480C84}">
      <dsp:nvSpPr>
        <dsp:cNvPr id="0" name=""/>
        <dsp:cNvSpPr/>
      </dsp:nvSpPr>
      <dsp:spPr bwMode="white">
        <a:xfrm>
          <a:off x="5928217" y="1926425"/>
          <a:ext cx="5171783" cy="18853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it-IT" sz="1600" b="0" kern="1200" dirty="0">
              <a:solidFill>
                <a:schemeClr val="tx1"/>
              </a:solidFill>
              <a:latin typeface="Roboto" panose="02000000000000000000" pitchFamily="2" charset="0"/>
              <a:ea typeface="Roboto" panose="02000000000000000000" pitchFamily="2" charset="0"/>
              <a:cs typeface="+mn-cs"/>
            </a:rPr>
            <a:t>Da metà giugno, parallelamente alla revisione di budget, viene avviata la fase di </a:t>
          </a:r>
          <a:r>
            <a:rPr lang="it-IT" sz="1600" b="0" u="sng" kern="1200" dirty="0">
              <a:solidFill>
                <a:schemeClr val="tx1"/>
              </a:solidFill>
              <a:latin typeface="Roboto" panose="02000000000000000000" pitchFamily="2" charset="0"/>
              <a:ea typeface="Roboto" panose="02000000000000000000" pitchFamily="2" charset="0"/>
              <a:cs typeface="+mn-cs"/>
            </a:rPr>
            <a:t>REVISIONE DEGLI OBIETTIVI </a:t>
          </a:r>
          <a:r>
            <a:rPr lang="it-IT" sz="1600" b="0" kern="1200" dirty="0">
              <a:solidFill>
                <a:schemeClr val="tx1"/>
              </a:solidFill>
              <a:latin typeface="Roboto" panose="02000000000000000000" pitchFamily="2" charset="0"/>
              <a:ea typeface="Roboto" panose="02000000000000000000" pitchFamily="2" charset="0"/>
              <a:cs typeface="+mn-cs"/>
            </a:rPr>
            <a:t>2023 assegnati al DG e alle AREE.</a:t>
          </a:r>
          <a:endParaRPr lang="it-IT" sz="1600" b="0" kern="1200" dirty="0">
            <a:solidFill>
              <a:schemeClr val="tx1"/>
            </a:solidFill>
            <a:latin typeface="Roboto" panose="02000000000000000000" pitchFamily="2" charset="0"/>
            <a:ea typeface="Roboto" panose="02000000000000000000" pitchFamily="2" charset="0"/>
          </a:endParaRPr>
        </a:p>
        <a:p>
          <a:pPr marL="171450" lvl="1" indent="-171450" algn="l" defTabSz="711200">
            <a:lnSpc>
              <a:spcPct val="90000"/>
            </a:lnSpc>
            <a:spcBef>
              <a:spcPct val="0"/>
            </a:spcBef>
            <a:spcAft>
              <a:spcPct val="15000"/>
            </a:spcAft>
            <a:buChar char="•"/>
          </a:pPr>
          <a:r>
            <a:rPr lang="it-IT" sz="1600" b="0" kern="1200" dirty="0">
              <a:solidFill>
                <a:schemeClr val="tx1"/>
              </a:solidFill>
              <a:latin typeface="Roboto" panose="02000000000000000000" pitchFamily="2" charset="0"/>
              <a:ea typeface="Roboto" panose="02000000000000000000" pitchFamily="2" charset="0"/>
              <a:cs typeface="+mn-cs"/>
            </a:rPr>
            <a:t>A luglio la revisione degli obiettivi è sottoposta al parere del NUV e approvata dal CDA.</a:t>
          </a:r>
        </a:p>
        <a:p>
          <a:pPr marL="171450" lvl="1" indent="-171450" algn="l" defTabSz="711200">
            <a:lnSpc>
              <a:spcPct val="90000"/>
            </a:lnSpc>
            <a:spcBef>
              <a:spcPct val="0"/>
            </a:spcBef>
            <a:spcAft>
              <a:spcPts val="290"/>
            </a:spcAft>
            <a:buChar char="•"/>
          </a:pPr>
          <a:r>
            <a:rPr lang="it-IT" sz="1600" b="0" kern="1200" dirty="0">
              <a:solidFill>
                <a:schemeClr val="tx1"/>
              </a:solidFill>
              <a:latin typeface="Roboto" panose="02000000000000000000" pitchFamily="2" charset="0"/>
              <a:ea typeface="Roboto" panose="02000000000000000000" pitchFamily="2" charset="0"/>
              <a:cs typeface="+mn-cs"/>
            </a:rPr>
            <a:t>A settembre si procede con il monitoraggio infrannuale degli obiettivi delle strutture.</a:t>
          </a:r>
        </a:p>
        <a:p>
          <a:pPr marL="171450" lvl="1" indent="-171450" algn="l" defTabSz="711200">
            <a:lnSpc>
              <a:spcPct val="90000"/>
            </a:lnSpc>
            <a:spcBef>
              <a:spcPct val="0"/>
            </a:spcBef>
            <a:spcAft>
              <a:spcPts val="290"/>
            </a:spcAft>
            <a:buChar char="•"/>
          </a:pPr>
          <a:r>
            <a:rPr lang="it-IT" sz="1600" b="0" kern="1200" dirty="0">
              <a:solidFill>
                <a:schemeClr val="tx1"/>
              </a:solidFill>
              <a:latin typeface="Roboto" panose="02000000000000000000" pitchFamily="2" charset="0"/>
              <a:ea typeface="Roboto" panose="02000000000000000000" pitchFamily="2" charset="0"/>
            </a:rPr>
            <a:t>Proposte obiettivi 2024 in associazione con l’avvio del budget 2024</a:t>
          </a:r>
          <a:endParaRPr lang="it-IT" sz="1600" b="0" kern="1200" dirty="0">
            <a:solidFill>
              <a:schemeClr val="tx1"/>
            </a:solidFill>
            <a:latin typeface="Roboto" panose="02000000000000000000" pitchFamily="2" charset="0"/>
            <a:ea typeface="Roboto" panose="02000000000000000000" pitchFamily="2" charset="0"/>
            <a:cs typeface="+mn-cs"/>
          </a:endParaRPr>
        </a:p>
      </dsp:txBody>
      <dsp:txXfrm>
        <a:off x="5928217" y="1926425"/>
        <a:ext cx="5171783" cy="1885315"/>
      </dsp:txXfrm>
    </dsp:sp>
    <dsp:sp modelId="{B5DBCBB3-E362-41AE-A036-83C37DE59D2D}">
      <dsp:nvSpPr>
        <dsp:cNvPr id="0" name=""/>
        <dsp:cNvSpPr/>
      </dsp:nvSpPr>
      <dsp:spPr bwMode="white">
        <a:xfrm>
          <a:off x="3877317" y="2405411"/>
          <a:ext cx="1364099" cy="643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it-IT" sz="1800" b="0" kern="1200" dirty="0">
              <a:solidFill>
                <a:schemeClr val="tx1"/>
              </a:solidFill>
              <a:latin typeface="Roboto" panose="02000000000000000000" pitchFamily="2" charset="0"/>
              <a:ea typeface="Roboto" panose="02000000000000000000" pitchFamily="2" charset="0"/>
              <a:cs typeface="+mn-cs"/>
            </a:rPr>
            <a:t>Luglio- settembre 2023</a:t>
          </a:r>
        </a:p>
      </dsp:txBody>
      <dsp:txXfrm>
        <a:off x="3877317" y="2405411"/>
        <a:ext cx="1364099" cy="643009"/>
      </dsp:txXfrm>
    </dsp:sp>
    <dsp:sp modelId="{ADF91884-9983-4D89-8061-5D7C93363152}">
      <dsp:nvSpPr>
        <dsp:cNvPr id="0" name=""/>
        <dsp:cNvSpPr/>
      </dsp:nvSpPr>
      <dsp:spPr>
        <a:xfrm>
          <a:off x="3117829" y="2965121"/>
          <a:ext cx="1853778" cy="1853872"/>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9C0C3F9B-E00D-4E68-B6E2-E7A08A2A316B}">
      <dsp:nvSpPr>
        <dsp:cNvPr id="0" name=""/>
        <dsp:cNvSpPr/>
      </dsp:nvSpPr>
      <dsp:spPr bwMode="white">
        <a:xfrm>
          <a:off x="3525027" y="3636537"/>
          <a:ext cx="1034513" cy="5170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Roboto" panose="02000000000000000000" pitchFamily="2" charset="0"/>
              <a:ea typeface="Roboto" panose="02000000000000000000" pitchFamily="2" charset="0"/>
            </a:rPr>
            <a:t>Da marzo 2024</a:t>
          </a:r>
        </a:p>
      </dsp:txBody>
      <dsp:txXfrm>
        <a:off x="3525027" y="3636537"/>
        <a:ext cx="1034513" cy="517025"/>
      </dsp:txXfrm>
    </dsp:sp>
    <dsp:sp modelId="{4D9D361D-9F6B-499A-A46E-404EBC03FD64}">
      <dsp:nvSpPr>
        <dsp:cNvPr id="0" name=""/>
        <dsp:cNvSpPr/>
      </dsp:nvSpPr>
      <dsp:spPr>
        <a:xfrm>
          <a:off x="3764617" y="4153562"/>
          <a:ext cx="1592629" cy="1593563"/>
        </a:xfrm>
        <a:prstGeom prst="blockArc">
          <a:avLst>
            <a:gd name="adj1" fmla="val 13500000"/>
            <a:gd name="adj2" fmla="val 10800000"/>
            <a:gd name="adj3" fmla="val 1274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8769705D-A308-49CE-BF98-2F2A82F9CF8C}">
      <dsp:nvSpPr>
        <dsp:cNvPr id="0" name=""/>
        <dsp:cNvSpPr/>
      </dsp:nvSpPr>
      <dsp:spPr bwMode="white">
        <a:xfrm>
          <a:off x="5933224" y="3501704"/>
          <a:ext cx="3618220" cy="25168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it-IT" sz="1600" b="1" kern="1200" dirty="0">
              <a:latin typeface="Roboto" panose="02000000000000000000" pitchFamily="2" charset="0"/>
              <a:ea typeface="Roboto" panose="02000000000000000000" pitchFamily="2" charset="0"/>
            </a:rPr>
            <a:t>Rendicontazione e Valutazione obiettivi 2023</a:t>
          </a:r>
        </a:p>
        <a:p>
          <a:pPr marL="171450" lvl="1" indent="-171450" algn="l" defTabSz="711200">
            <a:lnSpc>
              <a:spcPct val="90000"/>
            </a:lnSpc>
            <a:spcBef>
              <a:spcPct val="0"/>
            </a:spcBef>
            <a:spcAft>
              <a:spcPct val="15000"/>
            </a:spcAft>
            <a:buChar char="•"/>
          </a:pPr>
          <a:endParaRPr lang="it-IT" sz="1600" b="1" kern="1200" dirty="0">
            <a:solidFill>
              <a:schemeClr val="tx1"/>
            </a:solidFill>
            <a:latin typeface="Roboto" panose="02000000000000000000" pitchFamily="2" charset="0"/>
            <a:ea typeface="Roboto" panose="02000000000000000000" pitchFamily="2" charset="0"/>
          </a:endParaRPr>
        </a:p>
        <a:p>
          <a:pPr marL="171450" lvl="1" indent="-171450" algn="l" defTabSz="711200">
            <a:lnSpc>
              <a:spcPct val="90000"/>
            </a:lnSpc>
            <a:spcBef>
              <a:spcPct val="0"/>
            </a:spcBef>
            <a:spcAft>
              <a:spcPct val="15000"/>
            </a:spcAft>
            <a:buChar char="•"/>
          </a:pPr>
          <a:r>
            <a:rPr lang="it-IT" sz="1600" b="1" kern="1200" dirty="0">
              <a:latin typeface="Roboto" panose="02000000000000000000" pitchFamily="2" charset="0"/>
              <a:ea typeface="Roboto" panose="02000000000000000000" pitchFamily="2" charset="0"/>
            </a:rPr>
            <a:t>Relazione Piano della Performance (giugno )</a:t>
          </a:r>
          <a:endParaRPr lang="it-IT" sz="1600" b="1" kern="1200" dirty="0">
            <a:solidFill>
              <a:schemeClr val="tx1"/>
            </a:solidFill>
            <a:latin typeface="Roboto" panose="02000000000000000000" pitchFamily="2" charset="0"/>
            <a:ea typeface="Roboto" panose="02000000000000000000" pitchFamily="2" charset="0"/>
          </a:endParaRPr>
        </a:p>
        <a:p>
          <a:pPr marL="171450" lvl="1" indent="-171450" algn="l" defTabSz="711200">
            <a:lnSpc>
              <a:spcPct val="90000"/>
            </a:lnSpc>
            <a:spcBef>
              <a:spcPct val="0"/>
            </a:spcBef>
            <a:spcAft>
              <a:spcPct val="15000"/>
            </a:spcAft>
            <a:buChar char="•"/>
          </a:pPr>
          <a:r>
            <a:rPr lang="it-IT" sz="1600" b="1" kern="1200" dirty="0">
              <a:latin typeface="Roboto" panose="02000000000000000000" pitchFamily="2" charset="0"/>
              <a:ea typeface="Roboto" panose="02000000000000000000" pitchFamily="2" charset="0"/>
            </a:rPr>
            <a:t>Risultati di performance organizzativa </a:t>
          </a:r>
        </a:p>
      </dsp:txBody>
      <dsp:txXfrm>
        <a:off x="5933224" y="3501704"/>
        <a:ext cx="3618220" cy="2516894"/>
      </dsp:txXfrm>
    </dsp:sp>
    <dsp:sp modelId="{407C1436-7AAC-4C5D-9164-4BC503773132}">
      <dsp:nvSpPr>
        <dsp:cNvPr id="0" name=""/>
        <dsp:cNvSpPr/>
      </dsp:nvSpPr>
      <dsp:spPr bwMode="white">
        <a:xfrm>
          <a:off x="4042110" y="4538700"/>
          <a:ext cx="1034513" cy="8478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Roboto" panose="02000000000000000000" pitchFamily="2" charset="0"/>
              <a:ea typeface="Roboto" panose="02000000000000000000" pitchFamily="2" charset="0"/>
            </a:rPr>
            <a:t>Entro 30 giugno 2024</a:t>
          </a:r>
        </a:p>
      </dsp:txBody>
      <dsp:txXfrm>
        <a:off x="4042110" y="4538700"/>
        <a:ext cx="1034513" cy="847823"/>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2">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parTxLTRAlign" val="l"/>
              <dgm:param type="stBulletLvl" val="1"/>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parTxLTRAlign" val="l"/>
              <dgm:param type="stBulletLvl" val="1"/>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parTxLTRAlign" val="l"/>
              <dgm:param type="stBulletLvl" val="1"/>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parTxLTRAlign" val="l"/>
              <dgm:param type="stBulletLvl" val="1"/>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parTxLTRAlign" val="l"/>
              <dgm:param type="stBulletLvl" val="1"/>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parTxLTRAlign" val="l"/>
              <dgm:param type="stBulletLvl" val="1"/>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parTxLTRAlign" val="l"/>
              <dgm:param type="stBulletLvl" val="1"/>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2">
  <dgm:title val=""/>
  <dgm:desc val=""/>
  <dgm:catLst>
    <dgm:cat type="simple" pri="102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3D104D54-1CBA-4323-A6AA-F6009F17CA27}" type="datetimeFigureOut">
              <a:rPr lang="it-IT" smtClean="0"/>
              <a:t>17/04/2024</a:t>
            </a:fld>
            <a:endParaRPr lang="it-IT"/>
          </a:p>
        </p:txBody>
      </p:sp>
      <p:sp>
        <p:nvSpPr>
          <p:cNvPr id="4" name="Segnaposto immagine diapositiva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9CD039C-9B6B-4737-BACC-FBCEDDB3E015}" type="slidenum">
              <a:rPr lang="it-IT" smtClean="0"/>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5BC59CAA-013D-421D-A2A1-AE345E3B00B2}" type="datetimeFigureOut">
              <a:rPr lang="it-IT" smtClean="0"/>
              <a:t>17/04/2024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D47A9B6-24A9-47FC-8BAF-5C6AB882DD9E}"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a:t>Fare clic per modificare lo stile del titolo</a:t>
            </a:r>
          </a:p>
        </p:txBody>
      </p:sp>
      <p:sp>
        <p:nvSpPr>
          <p:cNvPr id="3" name="Segnaposto testo verticale 2"/>
          <p:cNvSpPr>
            <a:spLocks noGrp="1"/>
          </p:cNvSpPr>
          <p:nvPr>
            <p:ph type="body" orient="vert" idx="1" hasCustomPrompt="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5BC59CAA-013D-421D-A2A1-AE345E3B00B2}" type="datetimeFigureOut">
              <a:rPr lang="it-IT" smtClean="0"/>
              <a:t>17/04/2024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D47A9B6-24A9-47FC-8BAF-5C6AB882DD9E}"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hasCustomPrompt="1"/>
          </p:nvPr>
        </p:nvSpPr>
        <p:spPr>
          <a:xfrm>
            <a:off x="8724901"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hasCustomPrompt="1"/>
          </p:nvPr>
        </p:nvSpPr>
        <p:spPr>
          <a:xfrm>
            <a:off x="838201"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5BC59CAA-013D-421D-A2A1-AE345E3B00B2}" type="datetimeFigureOut">
              <a:rPr lang="it-IT" smtClean="0"/>
              <a:t>17/04/2024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D47A9B6-24A9-47FC-8BAF-5C6AB882DD9E}"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a:t>Fare clic per modificare lo stile del titolo</a:t>
            </a:r>
          </a:p>
        </p:txBody>
      </p:sp>
      <p:sp>
        <p:nvSpPr>
          <p:cNvPr id="3" name="Segnaposto contenuto 2"/>
          <p:cNvSpPr>
            <a:spLocks noGrp="1"/>
          </p:cNvSpPr>
          <p:nvPr>
            <p:ph idx="1" hasCustomPrompt="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5BC59CAA-013D-421D-A2A1-AE345E3B00B2}" type="datetimeFigureOut">
              <a:rPr lang="it-IT" smtClean="0"/>
              <a:t>17/04/2024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D47A9B6-24A9-47FC-8BAF-5C6AB882DD9E}"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831851" y="1709740"/>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hasCustomPrompt="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5BC59CAA-013D-421D-A2A1-AE345E3B00B2}" type="datetimeFigureOut">
              <a:rPr lang="it-IT" smtClean="0"/>
              <a:t>17/04/2024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D47A9B6-24A9-47FC-8BAF-5C6AB882DD9E}"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a:t>Fare clic per modificare lo stile del titolo</a:t>
            </a:r>
          </a:p>
        </p:txBody>
      </p:sp>
      <p:sp>
        <p:nvSpPr>
          <p:cNvPr id="3" name="Segnaposto contenuto 2"/>
          <p:cNvSpPr>
            <a:spLocks noGrp="1"/>
          </p:cNvSpPr>
          <p:nvPr>
            <p:ph sz="half" idx="1" hasCustomPrompt="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hasCustomPrompt="1"/>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5BC59CAA-013D-421D-A2A1-AE345E3B00B2}" type="datetimeFigureOut">
              <a:rPr lang="it-IT" smtClean="0"/>
              <a:t>17/04/2024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D47A9B6-24A9-47FC-8BAF-5C6AB882DD9E}"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839788" y="365127"/>
            <a:ext cx="10515600" cy="1325563"/>
          </a:xfrm>
        </p:spPr>
        <p:txBody>
          <a:bodyPr/>
          <a:lstStyle/>
          <a:p>
            <a:r>
              <a:rPr lang="it-IT"/>
              <a:t>Fare clic per modificare lo stile del titolo</a:t>
            </a:r>
          </a:p>
        </p:txBody>
      </p:sp>
      <p:sp>
        <p:nvSpPr>
          <p:cNvPr id="3" name="Segnaposto testo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hasCustomPrompt="1"/>
          </p:nvPr>
        </p:nvSpPr>
        <p:spPr>
          <a:xfrm>
            <a:off x="839789"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hasCustomPrompt="1"/>
          </p:nvPr>
        </p:nvSpPr>
        <p:spPr>
          <a:xfrm>
            <a:off x="6172201"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5BC59CAA-013D-421D-A2A1-AE345E3B00B2}" type="datetimeFigureOut">
              <a:rPr lang="it-IT" smtClean="0"/>
              <a:t>17/04/2024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0D47A9B6-24A9-47FC-8BAF-5C6AB882DD9E}"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5BC59CAA-013D-421D-A2A1-AE345E3B00B2}" type="datetimeFigureOut">
              <a:rPr lang="it-IT" smtClean="0"/>
              <a:t>17/04/2024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0D47A9B6-24A9-47FC-8BAF-5C6AB882DD9E}"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BC59CAA-013D-421D-A2A1-AE345E3B00B2}" type="datetimeFigureOut">
              <a:rPr lang="it-IT" smtClean="0"/>
              <a:t>17/04/2024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0D47A9B6-24A9-47FC-8BAF-5C6AB882DD9E}"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hasCustomPrompt="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5BC59CAA-013D-421D-A2A1-AE345E3B00B2}" type="datetimeFigureOut">
              <a:rPr lang="it-IT" smtClean="0"/>
              <a:t>17/04/2024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D47A9B6-24A9-47FC-8BAF-5C6AB882DD9E}"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5BC59CAA-013D-421D-A2A1-AE345E3B00B2}" type="datetimeFigureOut">
              <a:rPr lang="it-IT" smtClean="0"/>
              <a:t>17/04/2024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D47A9B6-24A9-47FC-8BAF-5C6AB882DD9E}"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59CAA-013D-421D-A2A1-AE345E3B00B2}" type="datetimeFigureOut">
              <a:rPr lang="it-IT" smtClean="0"/>
              <a:t>17/04/2024</a:t>
            </a:fld>
            <a:endParaRPr lang="it-IT"/>
          </a:p>
        </p:txBody>
      </p:sp>
      <p:sp>
        <p:nvSpPr>
          <p:cNvPr id="5" name="Segnaposto piè di pagina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47A9B6-24A9-47FC-8BAF-5C6AB882DD9E}"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asellaDiTesto 1"/>
          <p:cNvSpPr txBox="1"/>
          <p:nvPr/>
        </p:nvSpPr>
        <p:spPr>
          <a:xfrm>
            <a:off x="4873974" y="5436973"/>
            <a:ext cx="2441695" cy="1077218"/>
          </a:xfrm>
          <a:prstGeom prst="rect">
            <a:avLst/>
          </a:prstGeom>
          <a:noFill/>
        </p:spPr>
        <p:txBody>
          <a:bodyPr wrap="none" rtlCol="0">
            <a:spAutoFit/>
          </a:bodyPr>
          <a:lstStyle/>
          <a:p>
            <a:pPr algn="ctr"/>
            <a:r>
              <a:rPr lang="it-IT" sz="3600" b="1" dirty="0">
                <a:solidFill>
                  <a:schemeClr val="bg1"/>
                </a:solidFill>
                <a:latin typeface="Roboto" panose="02000000000000000000" pitchFamily="2" charset="0"/>
                <a:ea typeface="Roboto" panose="02000000000000000000" pitchFamily="2" charset="0"/>
              </a:rPr>
              <a:t>CCO </a:t>
            </a:r>
          </a:p>
          <a:p>
            <a:pPr algn="ctr"/>
            <a:r>
              <a:rPr lang="it-IT" sz="2800" b="1" dirty="0">
                <a:solidFill>
                  <a:schemeClr val="bg1"/>
                </a:solidFill>
                <a:latin typeface="Roboto" panose="02000000000000000000" pitchFamily="2" charset="0"/>
                <a:ea typeface="Roboto" panose="02000000000000000000" pitchFamily="2" charset="0"/>
              </a:rPr>
              <a:t>17 Aprile 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04800" y="85906"/>
            <a:ext cx="8754373" cy="1213507"/>
          </a:xfrm>
        </p:spPr>
        <p:txBody>
          <a:bodyPr>
            <a:normAutofit/>
          </a:bodyPr>
          <a:lstStyle/>
          <a:p>
            <a:r>
              <a:rPr lang="it-IT" sz="2800" b="1" dirty="0">
                <a:solidFill>
                  <a:srgbClr val="B2284B"/>
                </a:solidFill>
                <a:latin typeface="Roboto" panose="02000000000000000000" pitchFamily="2" charset="0"/>
                <a:ea typeface="Roboto" panose="02000000000000000000" pitchFamily="2" charset="0"/>
                <a:cs typeface="+mn-cs"/>
              </a:rPr>
              <a:t>Costituzione </a:t>
            </a:r>
            <a:r>
              <a:rPr lang="it-IT" sz="2800" b="1" dirty="0" err="1">
                <a:solidFill>
                  <a:srgbClr val="B2284B"/>
                </a:solidFill>
                <a:latin typeface="Roboto" panose="02000000000000000000" pitchFamily="2" charset="0"/>
                <a:ea typeface="Roboto" panose="02000000000000000000" pitchFamily="2" charset="0"/>
                <a:cs typeface="+mn-cs"/>
              </a:rPr>
              <a:t>GdL</a:t>
            </a:r>
            <a:r>
              <a:rPr lang="it-IT" sz="2800" b="1" dirty="0">
                <a:solidFill>
                  <a:srgbClr val="B2284B"/>
                </a:solidFill>
                <a:latin typeface="Roboto" panose="02000000000000000000" pitchFamily="2" charset="0"/>
                <a:ea typeface="Roboto" panose="02000000000000000000" pitchFamily="2" charset="0"/>
                <a:cs typeface="+mn-cs"/>
              </a:rPr>
              <a:t>: Tematiche</a:t>
            </a:r>
          </a:p>
        </p:txBody>
      </p:sp>
      <p:sp>
        <p:nvSpPr>
          <p:cNvPr id="3" name="Segnaposto contenuto 2"/>
          <p:cNvSpPr>
            <a:spLocks noGrp="1"/>
          </p:cNvSpPr>
          <p:nvPr>
            <p:ph idx="1"/>
          </p:nvPr>
        </p:nvSpPr>
        <p:spPr>
          <a:xfrm>
            <a:off x="304800" y="975563"/>
            <a:ext cx="11887200" cy="5386059"/>
          </a:xfrm>
          <a:solidFill>
            <a:schemeClr val="bg1"/>
          </a:solidFill>
        </p:spPr>
        <p:txBody>
          <a:bodyPr>
            <a:noAutofit/>
          </a:bodyPr>
          <a:lstStyle/>
          <a:p>
            <a:pPr marL="0" indent="0">
              <a:buNone/>
            </a:pPr>
            <a:r>
              <a:rPr lang="it-IT" sz="2400" dirty="0">
                <a:latin typeface="Roboto" panose="02000000000000000000" pitchFamily="2" charset="0"/>
                <a:ea typeface="Roboto" panose="02000000000000000000" pitchFamily="2" charset="0"/>
              </a:rPr>
              <a:t>• La nuova disciplina del lavoro a distanza: il lavoro agile e il lavoro da remoto</a:t>
            </a:r>
          </a:p>
          <a:p>
            <a:pPr marL="0" indent="0">
              <a:buNone/>
            </a:pPr>
            <a:r>
              <a:rPr lang="it-IT" sz="2400" dirty="0">
                <a:latin typeface="Roboto" panose="02000000000000000000" pitchFamily="2" charset="0"/>
                <a:ea typeface="Roboto" panose="02000000000000000000" pitchFamily="2" charset="0"/>
              </a:rPr>
              <a:t>• Il nuovo ordinamento professionale</a:t>
            </a:r>
          </a:p>
          <a:p>
            <a:pPr marL="0" indent="0">
              <a:buNone/>
              <a:tabLst>
                <a:tab pos="266700" algn="l"/>
              </a:tabLst>
            </a:pPr>
            <a:r>
              <a:rPr lang="it-IT" sz="2400" dirty="0">
                <a:latin typeface="Roboto" panose="02000000000000000000" pitchFamily="2" charset="0"/>
                <a:ea typeface="Roboto" panose="02000000000000000000" pitchFamily="2" charset="0"/>
              </a:rPr>
              <a:t>• Il sistema di classificazione articolato in 4 aree e la Tabella di trasposizione automatica del 	personale dell'Università (Allegato F al CCNL)</a:t>
            </a:r>
          </a:p>
          <a:p>
            <a:pPr marL="0" indent="0">
              <a:buNone/>
            </a:pPr>
            <a:r>
              <a:rPr lang="it-IT" sz="2400" dirty="0">
                <a:latin typeface="Roboto" panose="02000000000000000000" pitchFamily="2" charset="0"/>
                <a:ea typeface="Roboto" panose="02000000000000000000" pitchFamily="2" charset="0"/>
              </a:rPr>
              <a:t>• Le declaratorie di ciascuna area e l'Allegato E al CCNL</a:t>
            </a:r>
          </a:p>
          <a:p>
            <a:pPr marL="0" indent="0">
              <a:buNone/>
              <a:tabLst>
                <a:tab pos="266700" algn="l"/>
              </a:tabLst>
            </a:pPr>
            <a:r>
              <a:rPr lang="it-IT" sz="2400" dirty="0">
                <a:latin typeface="Roboto" panose="02000000000000000000" pitchFamily="2" charset="0"/>
                <a:ea typeface="Roboto" panose="02000000000000000000" pitchFamily="2" charset="0"/>
              </a:rPr>
              <a:t>• La nuova disciplina delle progressioni economiche all'interno delle aree ed i “differenziali 	stipendiali” attribuibili</a:t>
            </a:r>
          </a:p>
          <a:p>
            <a:pPr marL="0" indent="0">
              <a:buNone/>
            </a:pPr>
            <a:r>
              <a:rPr lang="it-IT" sz="2400" dirty="0">
                <a:latin typeface="Roboto" panose="02000000000000000000" pitchFamily="2" charset="0"/>
                <a:ea typeface="Roboto" panose="02000000000000000000" pitchFamily="2" charset="0"/>
              </a:rPr>
              <a:t>• Le progressioni tra le aree</a:t>
            </a:r>
          </a:p>
          <a:p>
            <a:pPr marL="0" indent="0">
              <a:buNone/>
            </a:pPr>
            <a:r>
              <a:rPr lang="it-IT" sz="2400" dirty="0">
                <a:latin typeface="Roboto" panose="02000000000000000000" pitchFamily="2" charset="0"/>
                <a:ea typeface="Roboto" panose="02000000000000000000" pitchFamily="2" charset="0"/>
              </a:rPr>
              <a:t>• Gli incarichi al personale dell'area delle Elevate Professionalità e dell'area dei Funzionari</a:t>
            </a:r>
          </a:p>
          <a:p>
            <a:pPr marL="0" indent="0">
              <a:buNone/>
              <a:tabLst>
                <a:tab pos="266700" algn="l"/>
              </a:tabLst>
            </a:pPr>
            <a:r>
              <a:rPr lang="it-IT" sz="2400" dirty="0">
                <a:latin typeface="Roboto" panose="02000000000000000000" pitchFamily="2" charset="0"/>
                <a:ea typeface="Roboto" panose="02000000000000000000" pitchFamily="2" charset="0"/>
              </a:rPr>
              <a:t>• L'indennità per il personale delle aree dei Collaboratori e degli Operatori titolari di specifiche 	responsabilità</a:t>
            </a:r>
          </a:p>
          <a:p>
            <a:pPr marL="0" indent="0">
              <a:buNone/>
            </a:pPr>
            <a:r>
              <a:rPr lang="it-IT" sz="2400" dirty="0">
                <a:latin typeface="Roboto" panose="02000000000000000000" pitchFamily="2" charset="0"/>
                <a:ea typeface="Roboto" panose="02000000000000000000" pitchFamily="2" charset="0"/>
              </a:rPr>
              <a:t>• I Fondi accessori</a:t>
            </a:r>
          </a:p>
        </p:txBody>
      </p:sp>
    </p:spTree>
    <p:extLst>
      <p:ext uri="{BB962C8B-B14F-4D97-AF65-F5344CB8AC3E}">
        <p14:creationId xmlns:p14="http://schemas.microsoft.com/office/powerpoint/2010/main" val="3241115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04800" y="85906"/>
            <a:ext cx="8754373" cy="1213507"/>
          </a:xfrm>
        </p:spPr>
        <p:txBody>
          <a:bodyPr>
            <a:normAutofit/>
          </a:bodyPr>
          <a:lstStyle/>
          <a:p>
            <a:r>
              <a:rPr lang="it-IT" sz="2800" b="1" dirty="0">
                <a:solidFill>
                  <a:srgbClr val="B2284B"/>
                </a:solidFill>
                <a:latin typeface="Roboto" panose="02000000000000000000" pitchFamily="2" charset="0"/>
                <a:ea typeface="Roboto" panose="02000000000000000000" pitchFamily="2" charset="0"/>
                <a:cs typeface="+mn-cs"/>
              </a:rPr>
              <a:t>Costituzione </a:t>
            </a:r>
            <a:r>
              <a:rPr lang="it-IT" sz="2800" b="1" dirty="0" err="1">
                <a:solidFill>
                  <a:srgbClr val="B2284B"/>
                </a:solidFill>
                <a:latin typeface="Roboto" panose="02000000000000000000" pitchFamily="2" charset="0"/>
                <a:ea typeface="Roboto" panose="02000000000000000000" pitchFamily="2" charset="0"/>
                <a:cs typeface="+mn-cs"/>
              </a:rPr>
              <a:t>GdL</a:t>
            </a:r>
            <a:r>
              <a:rPr lang="it-IT" sz="2800" b="1" dirty="0">
                <a:solidFill>
                  <a:srgbClr val="B2284B"/>
                </a:solidFill>
                <a:latin typeface="Roboto" panose="02000000000000000000" pitchFamily="2" charset="0"/>
                <a:ea typeface="Roboto" panose="02000000000000000000" pitchFamily="2" charset="0"/>
                <a:cs typeface="+mn-cs"/>
              </a:rPr>
              <a:t>: Componenti</a:t>
            </a:r>
          </a:p>
        </p:txBody>
      </p:sp>
      <p:graphicFrame>
        <p:nvGraphicFramePr>
          <p:cNvPr id="4" name="Tabella 3"/>
          <p:cNvGraphicFramePr>
            <a:graphicFrameLocks noGrp="1"/>
          </p:cNvGraphicFramePr>
          <p:nvPr>
            <p:extLst>
              <p:ext uri="{D42A27DB-BD31-4B8C-83A1-F6EECF244321}">
                <p14:modId xmlns:p14="http://schemas.microsoft.com/office/powerpoint/2010/main" val="1763289821"/>
              </p:ext>
            </p:extLst>
          </p:nvPr>
        </p:nvGraphicFramePr>
        <p:xfrm>
          <a:off x="1816339" y="1194119"/>
          <a:ext cx="8128000" cy="425196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3577108603"/>
                    </a:ext>
                  </a:extLst>
                </a:gridCol>
                <a:gridCol w="4064000">
                  <a:extLst>
                    <a:ext uri="{9D8B030D-6E8A-4147-A177-3AD203B41FA5}">
                      <a16:colId xmlns:a16="http://schemas.microsoft.com/office/drawing/2014/main" val="4286745689"/>
                    </a:ext>
                  </a:extLst>
                </a:gridCol>
              </a:tblGrid>
              <a:tr h="370840">
                <a:tc>
                  <a:txBody>
                    <a:bodyPr/>
                    <a:lstStyle/>
                    <a:p>
                      <a:endParaRPr lang="it-IT" dirty="0"/>
                    </a:p>
                  </a:txBody>
                  <a:tcPr/>
                </a:tc>
                <a:tc>
                  <a:txBody>
                    <a:bodyPr/>
                    <a:lstStyle/>
                    <a:p>
                      <a:endParaRPr lang="it-IT"/>
                    </a:p>
                  </a:txBody>
                  <a:tcPr/>
                </a:tc>
                <a:extLst>
                  <a:ext uri="{0D108BD9-81ED-4DB2-BD59-A6C34878D82A}">
                    <a16:rowId xmlns:a16="http://schemas.microsoft.com/office/drawing/2014/main" val="2878806983"/>
                  </a:ext>
                </a:extLst>
              </a:tr>
              <a:tr h="370840">
                <a:tc>
                  <a:txBody>
                    <a:bodyPr/>
                    <a:lstStyle/>
                    <a:p>
                      <a:r>
                        <a:rPr lang="it-IT" sz="1800" dirty="0"/>
                        <a:t>Francesco Ottavio </a:t>
                      </a:r>
                      <a:r>
                        <a:rPr lang="it-IT" sz="1800" dirty="0" err="1"/>
                        <a:t>Muzzin</a:t>
                      </a:r>
                      <a:r>
                        <a:rPr lang="it-IT" sz="1800" dirty="0"/>
                        <a:t> </a:t>
                      </a:r>
                      <a:endParaRPr lang="it-IT" dirty="0"/>
                    </a:p>
                  </a:txBody>
                  <a:tcPr/>
                </a:tc>
                <a:tc rowSpan="2">
                  <a:txBody>
                    <a:bodyPr/>
                    <a:lstStyle/>
                    <a:p>
                      <a:r>
                        <a:rPr lang="it-IT" dirty="0"/>
                        <a:t>Servizio legale</a:t>
                      </a:r>
                    </a:p>
                  </a:txBody>
                  <a:tcPr/>
                </a:tc>
                <a:extLst>
                  <a:ext uri="{0D108BD9-81ED-4DB2-BD59-A6C34878D82A}">
                    <a16:rowId xmlns:a16="http://schemas.microsoft.com/office/drawing/2014/main" val="1436733850"/>
                  </a:ext>
                </a:extLst>
              </a:tr>
              <a:tr h="370840">
                <a:tc>
                  <a:txBody>
                    <a:bodyPr/>
                    <a:lstStyle/>
                    <a:p>
                      <a:r>
                        <a:rPr lang="it-IT" sz="1800" dirty="0"/>
                        <a:t>Antonella </a:t>
                      </a:r>
                      <a:r>
                        <a:rPr lang="it-IT" sz="1800" dirty="0" err="1"/>
                        <a:t>Colosimo</a:t>
                      </a:r>
                      <a:r>
                        <a:rPr lang="it-IT" sz="1800" dirty="0"/>
                        <a:t> </a:t>
                      </a:r>
                      <a:endParaRPr lang="it-IT" dirty="0"/>
                    </a:p>
                  </a:txBody>
                  <a:tcPr/>
                </a:tc>
                <a:tc vMerge="1">
                  <a:txBody>
                    <a:bodyPr/>
                    <a:lstStyle/>
                    <a:p>
                      <a:endParaRPr lang="it-IT" dirty="0"/>
                    </a:p>
                  </a:txBody>
                  <a:tcPr/>
                </a:tc>
                <a:extLst>
                  <a:ext uri="{0D108BD9-81ED-4DB2-BD59-A6C34878D82A}">
                    <a16:rowId xmlns:a16="http://schemas.microsoft.com/office/drawing/2014/main" val="2452501472"/>
                  </a:ext>
                </a:extLst>
              </a:tr>
              <a:tr h="370840">
                <a:tc>
                  <a:txBody>
                    <a:bodyPr/>
                    <a:lstStyle/>
                    <a:p>
                      <a:r>
                        <a:rPr lang="it-IT" sz="1800" dirty="0"/>
                        <a:t>Maria Teresa </a:t>
                      </a:r>
                      <a:r>
                        <a:rPr lang="it-IT" sz="1800" dirty="0" err="1"/>
                        <a:t>Protasoni</a:t>
                      </a:r>
                      <a:r>
                        <a:rPr lang="it-IT" sz="1800" dirty="0"/>
                        <a:t> </a:t>
                      </a:r>
                      <a:endParaRPr lang="it-IT" dirty="0"/>
                    </a:p>
                  </a:txBody>
                  <a:tcPr/>
                </a:tc>
                <a:tc rowSpan="3">
                  <a:txBody>
                    <a:bodyPr/>
                    <a:lstStyle/>
                    <a:p>
                      <a:r>
                        <a:rPr lang="it-IT" sz="1800" dirty="0"/>
                        <a:t>Servizio Programmazione e sviluppo organizzativo</a:t>
                      </a:r>
                      <a:endParaRPr lang="it-IT" dirty="0"/>
                    </a:p>
                  </a:txBody>
                  <a:tcPr/>
                </a:tc>
                <a:extLst>
                  <a:ext uri="{0D108BD9-81ED-4DB2-BD59-A6C34878D82A}">
                    <a16:rowId xmlns:a16="http://schemas.microsoft.com/office/drawing/2014/main" val="2520707230"/>
                  </a:ext>
                </a:extLst>
              </a:tr>
              <a:tr h="370840">
                <a:tc>
                  <a:txBody>
                    <a:bodyPr/>
                    <a:lstStyle/>
                    <a:p>
                      <a:r>
                        <a:rPr lang="it-IT" sz="1800" dirty="0"/>
                        <a:t>Miranda </a:t>
                      </a:r>
                      <a:r>
                        <a:rPr lang="it-IT" sz="1800" dirty="0" err="1"/>
                        <a:t>Parmesani</a:t>
                      </a:r>
                      <a:r>
                        <a:rPr lang="it-IT" sz="1800" dirty="0"/>
                        <a:t> </a:t>
                      </a:r>
                      <a:endParaRPr lang="it-IT" dirty="0"/>
                    </a:p>
                  </a:txBody>
                  <a:tcPr/>
                </a:tc>
                <a:tc vMerge="1">
                  <a:txBody>
                    <a:bodyPr/>
                    <a:lstStyle/>
                    <a:p>
                      <a:endParaRPr lang="it-IT" dirty="0"/>
                    </a:p>
                  </a:txBody>
                  <a:tcPr/>
                </a:tc>
                <a:extLst>
                  <a:ext uri="{0D108BD9-81ED-4DB2-BD59-A6C34878D82A}">
                    <a16:rowId xmlns:a16="http://schemas.microsoft.com/office/drawing/2014/main" val="1710285350"/>
                  </a:ext>
                </a:extLst>
              </a:tr>
              <a:tr h="370840">
                <a:tc>
                  <a:txBody>
                    <a:bodyPr/>
                    <a:lstStyle/>
                    <a:p>
                      <a:r>
                        <a:rPr lang="it-IT" sz="1800" dirty="0" err="1"/>
                        <a:t>Samanta</a:t>
                      </a:r>
                      <a:r>
                        <a:rPr lang="it-IT" sz="1800" dirty="0"/>
                        <a:t> Bisio </a:t>
                      </a:r>
                      <a:endParaRPr lang="it-IT" dirty="0"/>
                    </a:p>
                  </a:txBody>
                  <a:tcPr/>
                </a:tc>
                <a:tc vMerge="1">
                  <a:txBody>
                    <a:bodyPr/>
                    <a:lstStyle/>
                    <a:p>
                      <a:endParaRPr lang="it-IT" dirty="0"/>
                    </a:p>
                  </a:txBody>
                  <a:tcPr/>
                </a:tc>
                <a:extLst>
                  <a:ext uri="{0D108BD9-81ED-4DB2-BD59-A6C34878D82A}">
                    <a16:rowId xmlns:a16="http://schemas.microsoft.com/office/drawing/2014/main" val="918408378"/>
                  </a:ext>
                </a:extLst>
              </a:tr>
              <a:tr h="370840">
                <a:tc>
                  <a:txBody>
                    <a:bodyPr/>
                    <a:lstStyle/>
                    <a:p>
                      <a:r>
                        <a:rPr lang="it-IT" sz="1800" dirty="0"/>
                        <a:t>Patrizia </a:t>
                      </a:r>
                      <a:r>
                        <a:rPr lang="it-IT" sz="1800" dirty="0" err="1"/>
                        <a:t>Marazza</a:t>
                      </a:r>
                      <a:r>
                        <a:rPr lang="it-IT" sz="1800" dirty="0"/>
                        <a:t> </a:t>
                      </a:r>
                      <a:endParaRPr lang="it-IT" dirty="0"/>
                    </a:p>
                  </a:txBody>
                  <a:tcPr/>
                </a:tc>
                <a:tc rowSpan="3">
                  <a:txBody>
                    <a:bodyPr/>
                    <a:lstStyle/>
                    <a:p>
                      <a:pPr marL="0" indent="0">
                        <a:buNone/>
                      </a:pPr>
                      <a:r>
                        <a:rPr lang="it-IT" sz="1800" dirty="0"/>
                        <a:t>Servizio Carriere e Concorsi Personale del Personale di</a:t>
                      </a:r>
                      <a:r>
                        <a:rPr lang="it-IT" sz="1800" baseline="0" dirty="0"/>
                        <a:t> </a:t>
                      </a:r>
                      <a:r>
                        <a:rPr lang="it-IT" sz="1800" dirty="0"/>
                        <a:t>Ateneo e rapporti con servizio sanitario nazionale</a:t>
                      </a:r>
                    </a:p>
                  </a:txBody>
                  <a:tcPr/>
                </a:tc>
                <a:extLst>
                  <a:ext uri="{0D108BD9-81ED-4DB2-BD59-A6C34878D82A}">
                    <a16:rowId xmlns:a16="http://schemas.microsoft.com/office/drawing/2014/main" val="3619828161"/>
                  </a:ext>
                </a:extLst>
              </a:tr>
              <a:tr h="370840">
                <a:tc>
                  <a:txBody>
                    <a:bodyPr/>
                    <a:lstStyle/>
                    <a:p>
                      <a:r>
                        <a:rPr lang="it-IT" sz="1800" dirty="0"/>
                        <a:t>Paola Tessera </a:t>
                      </a:r>
                      <a:endParaRPr lang="it-IT" dirty="0"/>
                    </a:p>
                  </a:txBody>
                  <a:tcPr/>
                </a:tc>
                <a:tc vMerge="1">
                  <a:txBody>
                    <a:bodyPr/>
                    <a:lstStyle/>
                    <a:p>
                      <a:endParaRPr lang="it-IT" dirty="0"/>
                    </a:p>
                  </a:txBody>
                  <a:tcPr/>
                </a:tc>
                <a:extLst>
                  <a:ext uri="{0D108BD9-81ED-4DB2-BD59-A6C34878D82A}">
                    <a16:rowId xmlns:a16="http://schemas.microsoft.com/office/drawing/2014/main" val="3832973331"/>
                  </a:ext>
                </a:extLst>
              </a:tr>
              <a:tr h="370840">
                <a:tc>
                  <a:txBody>
                    <a:bodyPr/>
                    <a:lstStyle/>
                    <a:p>
                      <a:r>
                        <a:rPr lang="it-IT" sz="1800" dirty="0"/>
                        <a:t>Chiara </a:t>
                      </a:r>
                      <a:r>
                        <a:rPr lang="it-IT" sz="1800" dirty="0" err="1"/>
                        <a:t>Giovilli</a:t>
                      </a:r>
                      <a:r>
                        <a:rPr lang="it-IT" sz="1800" dirty="0"/>
                        <a:t> </a:t>
                      </a:r>
                      <a:endParaRPr lang="it-IT" dirty="0"/>
                    </a:p>
                  </a:txBody>
                  <a:tcPr/>
                </a:tc>
                <a:tc vMerge="1">
                  <a:txBody>
                    <a:bodyPr/>
                    <a:lstStyle/>
                    <a:p>
                      <a:endParaRPr lang="it-IT" dirty="0"/>
                    </a:p>
                  </a:txBody>
                  <a:tcPr/>
                </a:tc>
                <a:extLst>
                  <a:ext uri="{0D108BD9-81ED-4DB2-BD59-A6C34878D82A}">
                    <a16:rowId xmlns:a16="http://schemas.microsoft.com/office/drawing/2014/main" val="1679924741"/>
                  </a:ext>
                </a:extLst>
              </a:tr>
              <a:tr h="370840">
                <a:tc>
                  <a:txBody>
                    <a:bodyPr/>
                    <a:lstStyle/>
                    <a:p>
                      <a:r>
                        <a:rPr lang="it-IT" sz="1800" dirty="0"/>
                        <a:t>Andrea </a:t>
                      </a:r>
                      <a:r>
                        <a:rPr lang="it-IT" sz="1800" dirty="0" err="1"/>
                        <a:t>Verzanini</a:t>
                      </a:r>
                      <a:r>
                        <a:rPr lang="it-IT" sz="1800" dirty="0"/>
                        <a:t> </a:t>
                      </a:r>
                      <a:endParaRPr lang="it-IT" dirty="0"/>
                    </a:p>
                  </a:txBody>
                  <a:tcPr/>
                </a:tc>
                <a:tc rowSpan="2">
                  <a:txBody>
                    <a:bodyPr/>
                    <a:lstStyle/>
                    <a:p>
                      <a:pPr marL="0" indent="0">
                        <a:buNone/>
                      </a:pPr>
                      <a:r>
                        <a:rPr lang="it-IT" sz="1800" dirty="0"/>
                        <a:t>Servizio Gestione Trattamento Economico e</a:t>
                      </a:r>
                      <a:r>
                        <a:rPr lang="it-IT" sz="1800" baseline="0" dirty="0"/>
                        <a:t> </a:t>
                      </a:r>
                      <a:r>
                        <a:rPr lang="it-IT" sz="1800" dirty="0"/>
                        <a:t>Previdenziale</a:t>
                      </a:r>
                    </a:p>
                    <a:p>
                      <a:endParaRPr lang="it-IT" dirty="0"/>
                    </a:p>
                  </a:txBody>
                  <a:tcPr/>
                </a:tc>
                <a:extLst>
                  <a:ext uri="{0D108BD9-81ED-4DB2-BD59-A6C34878D82A}">
                    <a16:rowId xmlns:a16="http://schemas.microsoft.com/office/drawing/2014/main" val="3741948018"/>
                  </a:ext>
                </a:extLst>
              </a:tr>
              <a:tr h="370840">
                <a:tc>
                  <a:txBody>
                    <a:bodyPr/>
                    <a:lstStyle/>
                    <a:p>
                      <a:r>
                        <a:rPr lang="it-IT" sz="1800" dirty="0"/>
                        <a:t>Ilenia Roveda</a:t>
                      </a:r>
                      <a:endParaRPr lang="it-IT" dirty="0"/>
                    </a:p>
                  </a:txBody>
                  <a:tcPr/>
                </a:tc>
                <a:tc vMerge="1">
                  <a:txBody>
                    <a:bodyPr/>
                    <a:lstStyle/>
                    <a:p>
                      <a:endParaRPr lang="it-IT" dirty="0"/>
                    </a:p>
                  </a:txBody>
                  <a:tcPr/>
                </a:tc>
                <a:extLst>
                  <a:ext uri="{0D108BD9-81ED-4DB2-BD59-A6C34878D82A}">
                    <a16:rowId xmlns:a16="http://schemas.microsoft.com/office/drawing/2014/main" val="3964753294"/>
                  </a:ext>
                </a:extLst>
              </a:tr>
            </a:tbl>
          </a:graphicData>
        </a:graphic>
      </p:graphicFrame>
    </p:spTree>
    <p:extLst>
      <p:ext uri="{BB962C8B-B14F-4D97-AF65-F5344CB8AC3E}">
        <p14:creationId xmlns:p14="http://schemas.microsoft.com/office/powerpoint/2010/main" val="2815970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305589" y="1939507"/>
            <a:ext cx="7580822" cy="1213507"/>
          </a:xfrm>
        </p:spPr>
        <p:txBody>
          <a:bodyPr vert="horz" lIns="91440" tIns="45720" rIns="91440" bIns="45720" rtlCol="0" anchor="ctr">
            <a:normAutofit/>
          </a:bodyPr>
          <a:lstStyle/>
          <a:p>
            <a:pPr algn="ctr"/>
            <a:r>
              <a:rPr lang="it-IT" sz="3600" b="1" dirty="0">
                <a:solidFill>
                  <a:srgbClr val="B2284B"/>
                </a:solidFill>
                <a:latin typeface="Roboto" panose="02000000000000000000" pitchFamily="2" charset="0"/>
                <a:ea typeface="Roboto" panose="02000000000000000000" pitchFamily="2" charset="0"/>
                <a:cs typeface="+mn-cs"/>
              </a:rPr>
              <a:t>Criteri di </a:t>
            </a:r>
            <a:r>
              <a:rPr lang="it-IT" sz="3600" b="1" dirty="0" err="1">
                <a:solidFill>
                  <a:srgbClr val="B2284B"/>
                </a:solidFill>
                <a:latin typeface="Roboto" panose="02000000000000000000" pitchFamily="2" charset="0"/>
                <a:ea typeface="Roboto" panose="02000000000000000000" pitchFamily="2" charset="0"/>
                <a:cs typeface="+mn-cs"/>
              </a:rPr>
              <a:t>reinquadramento</a:t>
            </a:r>
            <a:r>
              <a:rPr lang="it-IT" sz="3600" b="1" dirty="0">
                <a:solidFill>
                  <a:srgbClr val="B2284B"/>
                </a:solidFill>
                <a:latin typeface="Roboto" panose="02000000000000000000" pitchFamily="2" charset="0"/>
                <a:ea typeface="Roboto" panose="02000000000000000000" pitchFamily="2" charset="0"/>
                <a:cs typeface="+mn-cs"/>
              </a:rPr>
              <a:t> del personale</a:t>
            </a:r>
          </a:p>
        </p:txBody>
      </p:sp>
    </p:spTree>
    <p:extLst>
      <p:ext uri="{BB962C8B-B14F-4D97-AF65-F5344CB8AC3E}">
        <p14:creationId xmlns:p14="http://schemas.microsoft.com/office/powerpoint/2010/main" val="21892596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803638" y="0"/>
            <a:ext cx="8754373" cy="690012"/>
          </a:xfrm>
        </p:spPr>
        <p:txBody>
          <a:bodyPr vert="horz" lIns="91440" tIns="45720" rIns="91440" bIns="45720" rtlCol="0" anchor="ctr">
            <a:normAutofit/>
          </a:bodyPr>
          <a:lstStyle/>
          <a:p>
            <a:pPr algn="ctr"/>
            <a:r>
              <a:rPr lang="it-IT" sz="2800" b="1" dirty="0">
                <a:solidFill>
                  <a:srgbClr val="B2284B"/>
                </a:solidFill>
                <a:latin typeface="Roboto" panose="02000000000000000000" pitchFamily="2" charset="0"/>
                <a:ea typeface="Roboto" panose="02000000000000000000" pitchFamily="2" charset="0"/>
                <a:cs typeface="+mn-cs"/>
              </a:rPr>
              <a:t>Lavoro agile – Linee guida</a:t>
            </a:r>
          </a:p>
        </p:txBody>
      </p:sp>
      <p:sp>
        <p:nvSpPr>
          <p:cNvPr id="3" name="CasellaDiTesto 2"/>
          <p:cNvSpPr txBox="1"/>
          <p:nvPr/>
        </p:nvSpPr>
        <p:spPr>
          <a:xfrm>
            <a:off x="333375" y="609600"/>
            <a:ext cx="11734800" cy="6232475"/>
          </a:xfrm>
          <a:prstGeom prst="rect">
            <a:avLst/>
          </a:prstGeom>
          <a:solidFill>
            <a:schemeClr val="bg1"/>
          </a:solidFill>
        </p:spPr>
        <p:txBody>
          <a:bodyPr wrap="square" rtlCol="0">
            <a:spAutoFit/>
          </a:bodyPr>
          <a:lstStyle/>
          <a:p>
            <a:r>
              <a:rPr lang="it-IT" sz="1900" dirty="0">
                <a:latin typeface="Roboto" panose="02000000000000000000" pitchFamily="2" charset="0"/>
                <a:ea typeface="Roboto" panose="02000000000000000000" pitchFamily="2" charset="0"/>
              </a:rPr>
              <a:t>Gli accordi individuali di lavoro agile, sono stati prorogati fino al 31 maggio 2024 al fine di effettuare le opportune valutazioni interne e il confronto con le rappresentanze sindacali d’Ateneo per l'applicazione della disciplina CCNL 2019-2021.</a:t>
            </a:r>
          </a:p>
          <a:p>
            <a:r>
              <a:rPr lang="it-IT" sz="1900" dirty="0">
                <a:latin typeface="Roboto" panose="02000000000000000000" pitchFamily="2" charset="0"/>
                <a:ea typeface="Roboto" panose="02000000000000000000" pitchFamily="2" charset="0"/>
              </a:rPr>
              <a:t>Proposta di Linee guida presentata in contrattazione 10/04/2024.</a:t>
            </a:r>
          </a:p>
          <a:p>
            <a:r>
              <a:rPr lang="it-IT" sz="1900" dirty="0">
                <a:latin typeface="Roboto" panose="02000000000000000000" pitchFamily="2" charset="0"/>
                <a:ea typeface="Roboto" panose="02000000000000000000" pitchFamily="2" charset="0"/>
              </a:rPr>
              <a:t>L’attuale disciplina del lavoro agile (es. individuazione giorni e possibilità di cambio nella settimana) risulta in linea con quanto stabilito dal nuovo CCNL, fatti salvi alcuni adeguamenti su specifici punti.</a:t>
            </a:r>
          </a:p>
          <a:p>
            <a:r>
              <a:rPr lang="it-IT" sz="1900" dirty="0">
                <a:latin typeface="Roboto" panose="02000000000000000000" pitchFamily="2" charset="0"/>
                <a:ea typeface="Roboto" panose="02000000000000000000" pitchFamily="2" charset="0"/>
              </a:rPr>
              <a:t>1) Durata: l’accordo avrà durata triennale ma con valutazione annuale da parte del responsabile. La valutazione negativa rappresenta motivo di recesso. </a:t>
            </a:r>
          </a:p>
          <a:p>
            <a:r>
              <a:rPr lang="it-IT" sz="1900" dirty="0">
                <a:latin typeface="Roboto" panose="02000000000000000000" pitchFamily="2" charset="0"/>
                <a:ea typeface="Roboto" panose="02000000000000000000" pitchFamily="2" charset="0"/>
              </a:rPr>
              <a:t>2) Fasce di </a:t>
            </a:r>
            <a:r>
              <a:rPr lang="it-IT" sz="1900" dirty="0" err="1">
                <a:latin typeface="Roboto" panose="02000000000000000000" pitchFamily="2" charset="0"/>
                <a:ea typeface="Roboto" panose="02000000000000000000" pitchFamily="2" charset="0"/>
              </a:rPr>
              <a:t>contattabilità</a:t>
            </a:r>
            <a:r>
              <a:rPr lang="it-IT" sz="1900" dirty="0">
                <a:latin typeface="Roboto" panose="02000000000000000000" pitchFamily="2" charset="0"/>
                <a:ea typeface="Roboto" panose="02000000000000000000" pitchFamily="2" charset="0"/>
              </a:rPr>
              <a:t> e </a:t>
            </a:r>
            <a:r>
              <a:rPr lang="it-IT" sz="1900" dirty="0" err="1">
                <a:latin typeface="Roboto" panose="02000000000000000000" pitchFamily="2" charset="0"/>
                <a:ea typeface="Roboto" panose="02000000000000000000" pitchFamily="2" charset="0"/>
              </a:rPr>
              <a:t>inoperabilità</a:t>
            </a:r>
            <a:r>
              <a:rPr lang="it-IT" sz="1900" dirty="0">
                <a:latin typeface="Roboto" panose="02000000000000000000" pitchFamily="2" charset="0"/>
                <a:ea typeface="Roboto" panose="02000000000000000000" pitchFamily="2" charset="0"/>
              </a:rPr>
              <a:t>, nonché diritto alla disconnessione come previsti dal CCNL. </a:t>
            </a:r>
          </a:p>
          <a:p>
            <a:r>
              <a:rPr lang="it-IT" sz="1900" dirty="0">
                <a:latin typeface="Roboto" panose="02000000000000000000" pitchFamily="2" charset="0"/>
                <a:ea typeface="Roboto" panose="02000000000000000000" pitchFamily="2" charset="0"/>
              </a:rPr>
              <a:t>Le fasce di </a:t>
            </a:r>
            <a:r>
              <a:rPr lang="it-IT" sz="1900" dirty="0" err="1">
                <a:latin typeface="Roboto" panose="02000000000000000000" pitchFamily="2" charset="0"/>
                <a:ea typeface="Roboto" panose="02000000000000000000" pitchFamily="2" charset="0"/>
              </a:rPr>
              <a:t>contattabilità</a:t>
            </a:r>
            <a:r>
              <a:rPr lang="it-IT" sz="1900" dirty="0">
                <a:latin typeface="Roboto" panose="02000000000000000000" pitchFamily="2" charset="0"/>
                <a:ea typeface="Roboto" panose="02000000000000000000" pitchFamily="2" charset="0"/>
              </a:rPr>
              <a:t> sono differenziate in base alla durata della giornata lavorativa e sono state ampliate.</a:t>
            </a:r>
          </a:p>
          <a:p>
            <a:r>
              <a:rPr lang="it-IT" sz="1900" dirty="0">
                <a:latin typeface="Roboto" panose="02000000000000000000" pitchFamily="2" charset="0"/>
                <a:ea typeface="Roboto" panose="02000000000000000000" pitchFamily="2" charset="0"/>
              </a:rPr>
              <a:t>3) L’accordo non farà più riferimento ad un obiettivo da raggiungere ma alle attività da svolgere non in presenza.</a:t>
            </a:r>
          </a:p>
          <a:p>
            <a:r>
              <a:rPr lang="it-IT" sz="1900" dirty="0">
                <a:latin typeface="Roboto" panose="02000000000000000000" pitchFamily="2" charset="0"/>
                <a:ea typeface="Roboto" panose="02000000000000000000" pitchFamily="2" charset="0"/>
              </a:rPr>
              <a:t>Sarà prevista una specifica regolamentazione per i lavoratori fragili che potranno fare richiesta di sottoscrivere un accordo di lavoro agile al Dirigente di riferimento, che si avvarrà del parere del medico competente.</a:t>
            </a:r>
          </a:p>
          <a:p>
            <a:r>
              <a:rPr lang="it-IT" sz="1900" dirty="0">
                <a:latin typeface="Roboto" panose="02000000000000000000" pitchFamily="2" charset="0"/>
                <a:ea typeface="Roboto" panose="02000000000000000000" pitchFamily="2" charset="0"/>
              </a:rPr>
              <a:t>Ai sensi dell’art.10 del CCNL, non è previsto il lavoro agile per i collaboratori esperti linguistici e per il personale che svolge attività assistenziale, inquadrato nel settore socio-sanitario.</a:t>
            </a:r>
          </a:p>
          <a:p>
            <a:endParaRPr lang="it-IT" sz="1900" dirty="0">
              <a:latin typeface="Roboto" panose="02000000000000000000" pitchFamily="2" charset="0"/>
              <a:ea typeface="Roboto" panose="02000000000000000000" pitchFamily="2" charset="0"/>
            </a:endParaRPr>
          </a:p>
          <a:p>
            <a:r>
              <a:rPr lang="it-IT" sz="1900" dirty="0">
                <a:latin typeface="Roboto" panose="02000000000000000000" pitchFamily="2" charset="0"/>
                <a:ea typeface="Roboto" panose="02000000000000000000" pitchFamily="2" charset="0"/>
              </a:rPr>
              <a:t>Il CCNL prevede anche la disciplina del lavoro da remoto. L’approfondimento di questo aspetto e i riflessi sulla regolamentazione del telelavoro saranno oggetto di successivo approfondimento. </a:t>
            </a:r>
          </a:p>
        </p:txBody>
      </p:sp>
    </p:spTree>
    <p:extLst>
      <p:ext uri="{BB962C8B-B14F-4D97-AF65-F5344CB8AC3E}">
        <p14:creationId xmlns:p14="http://schemas.microsoft.com/office/powerpoint/2010/main" val="24953888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18813" y="1968082"/>
            <a:ext cx="8754373" cy="1213507"/>
          </a:xfrm>
        </p:spPr>
        <p:txBody>
          <a:bodyPr vert="horz" lIns="91440" tIns="45720" rIns="91440" bIns="45720" rtlCol="0" anchor="ctr">
            <a:normAutofit/>
          </a:bodyPr>
          <a:lstStyle/>
          <a:p>
            <a:pPr algn="ctr"/>
            <a:r>
              <a:rPr lang="it-IT" sz="4000" b="1" dirty="0">
                <a:solidFill>
                  <a:srgbClr val="B2284B"/>
                </a:solidFill>
                <a:latin typeface="Roboto" panose="02000000000000000000" pitchFamily="2" charset="0"/>
                <a:ea typeface="Roboto" panose="02000000000000000000" pitchFamily="2" charset="0"/>
                <a:cs typeface="+mn-cs"/>
              </a:rPr>
              <a:t>Lavoro agile - accordi</a:t>
            </a:r>
          </a:p>
        </p:txBody>
      </p:sp>
    </p:spTree>
    <p:extLst>
      <p:ext uri="{BB962C8B-B14F-4D97-AF65-F5344CB8AC3E}">
        <p14:creationId xmlns:p14="http://schemas.microsoft.com/office/powerpoint/2010/main" val="21319044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235015" y="1674674"/>
            <a:ext cx="9721970" cy="1754326"/>
          </a:xfrm>
          <a:prstGeom prst="rect">
            <a:avLst/>
          </a:prstGeom>
        </p:spPr>
        <p:txBody>
          <a:bodyPr wrap="square">
            <a:spAutoFit/>
          </a:bodyPr>
          <a:lstStyle/>
          <a:p>
            <a:pPr algn="ctr">
              <a:lnSpc>
                <a:spcPct val="90000"/>
              </a:lnSpc>
              <a:spcBef>
                <a:spcPct val="0"/>
              </a:spcBef>
            </a:pPr>
            <a:r>
              <a:rPr lang="it-IT" sz="6000" b="1" dirty="0">
                <a:solidFill>
                  <a:srgbClr val="B2284B"/>
                </a:solidFill>
                <a:latin typeface="Roboto" panose="02000000000000000000" pitchFamily="2" charset="0"/>
                <a:ea typeface="Roboto" panose="02000000000000000000" pitchFamily="2" charset="0"/>
              </a:rPr>
              <a:t>Procedure Approvvigionamenti </a:t>
            </a:r>
          </a:p>
        </p:txBody>
      </p:sp>
    </p:spTree>
    <p:extLst>
      <p:ext uri="{BB962C8B-B14F-4D97-AF65-F5344CB8AC3E}">
        <p14:creationId xmlns:p14="http://schemas.microsoft.com/office/powerpoint/2010/main" val="2022856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544094"/>
            <a:ext cx="12076981" cy="6313906"/>
          </a:xfrm>
          <a:prstGeom prst="rect">
            <a:avLst/>
          </a:prstGeom>
          <a:solidFill>
            <a:schemeClr val="bg1"/>
          </a:solidFill>
        </p:spPr>
        <p:txBody>
          <a:bodyPr wrap="square">
            <a:spAutoFit/>
          </a:bodyPr>
          <a:lstStyle/>
          <a:p>
            <a:pPr>
              <a:lnSpc>
                <a:spcPct val="114000"/>
              </a:lnSpc>
            </a:pPr>
            <a:r>
              <a:rPr lang="it-IT" sz="2800" dirty="0"/>
              <a:t>1) </a:t>
            </a:r>
            <a:r>
              <a:rPr lang="it-IT" sz="2800" b="1" dirty="0"/>
              <a:t>Comunicazioni</a:t>
            </a:r>
            <a:r>
              <a:rPr lang="it-IT" sz="2800" dirty="0"/>
              <a:t>:</a:t>
            </a:r>
          </a:p>
          <a:p>
            <a:pPr marL="457200" indent="-7938">
              <a:lnSpc>
                <a:spcPct val="114000"/>
              </a:lnSpc>
              <a:buAutoNum type="alphaLcParenR"/>
            </a:pPr>
            <a:r>
              <a:rPr lang="it-IT" sz="2400" dirty="0"/>
              <a:t> Criteri di ripartizione delle risorse ‘valorizzazione del </a:t>
            </a:r>
            <a:r>
              <a:rPr lang="it-IT" sz="2400" dirty="0" err="1"/>
              <a:t>pta</a:t>
            </a:r>
            <a:r>
              <a:rPr lang="it-IT" sz="2400" dirty="0"/>
              <a:t>’ premiali 2022-2023</a:t>
            </a:r>
          </a:p>
          <a:p>
            <a:pPr marL="457200" indent="-7938">
              <a:lnSpc>
                <a:spcPct val="114000"/>
              </a:lnSpc>
              <a:buAutoNum type="alphaLcParenR"/>
            </a:pPr>
            <a:r>
              <a:rPr lang="it-IT" sz="2400" dirty="0"/>
              <a:t> Servizi welfare 2025-2027</a:t>
            </a:r>
          </a:p>
          <a:p>
            <a:pPr marL="457200" indent="-7938">
              <a:lnSpc>
                <a:spcPct val="114000"/>
              </a:lnSpc>
              <a:buFontTx/>
              <a:buAutoNum type="alphaLcParenR"/>
            </a:pPr>
            <a:r>
              <a:rPr lang="it-IT" sz="2400" dirty="0"/>
              <a:t> Obiettivi 2023 – rendicontazione</a:t>
            </a:r>
          </a:p>
          <a:p>
            <a:pPr>
              <a:lnSpc>
                <a:spcPct val="114000"/>
              </a:lnSpc>
              <a:spcBef>
                <a:spcPts val="1200"/>
              </a:spcBef>
            </a:pPr>
            <a:r>
              <a:rPr lang="it-IT" sz="2800" dirty="0"/>
              <a:t>2) </a:t>
            </a:r>
            <a:r>
              <a:rPr lang="it-IT" sz="2800" b="1" dirty="0"/>
              <a:t>Nuovo CCNL</a:t>
            </a:r>
            <a:r>
              <a:rPr lang="it-IT" sz="2800" dirty="0"/>
              <a:t>:</a:t>
            </a:r>
          </a:p>
          <a:p>
            <a:pPr marL="457200" indent="-7938">
              <a:lnSpc>
                <a:spcPct val="114000"/>
              </a:lnSpc>
              <a:spcBef>
                <a:spcPts val="1200"/>
              </a:spcBef>
              <a:buFontTx/>
              <a:buAutoNum type="alphaLcParenR"/>
            </a:pPr>
            <a:r>
              <a:rPr lang="it-IT" sz="2400" dirty="0"/>
              <a:t> Criteri di </a:t>
            </a:r>
            <a:r>
              <a:rPr lang="it-IT" sz="2400" dirty="0" err="1"/>
              <a:t>reinquadramento</a:t>
            </a:r>
            <a:r>
              <a:rPr lang="it-IT" sz="2400" dirty="0"/>
              <a:t> del personale (</a:t>
            </a:r>
            <a:r>
              <a:rPr lang="it-IT" sz="2400" dirty="0" err="1"/>
              <a:t>Marazza</a:t>
            </a:r>
            <a:r>
              <a:rPr lang="it-IT" sz="2400" dirty="0"/>
              <a:t>)</a:t>
            </a:r>
          </a:p>
          <a:p>
            <a:pPr marL="457200" indent="-7938">
              <a:lnSpc>
                <a:spcPct val="114000"/>
              </a:lnSpc>
              <a:spcBef>
                <a:spcPts val="1200"/>
              </a:spcBef>
              <a:buAutoNum type="alphaLcParenR"/>
            </a:pPr>
            <a:r>
              <a:rPr lang="it-IT" sz="2400" dirty="0"/>
              <a:t> Lavoro agile (Protasoni, Bisio, Di Malta)</a:t>
            </a:r>
          </a:p>
          <a:p>
            <a:pPr marL="361950" indent="-361950" algn="just">
              <a:lnSpc>
                <a:spcPct val="114000"/>
              </a:lnSpc>
              <a:tabLst>
                <a:tab pos="361950" algn="l"/>
              </a:tabLst>
            </a:pPr>
            <a:r>
              <a:rPr lang="it-IT" sz="2800" dirty="0"/>
              <a:t>3) </a:t>
            </a:r>
            <a:r>
              <a:rPr lang="it-IT" sz="2800" b="1" dirty="0"/>
              <a:t>Procedure Approvvigionamenti </a:t>
            </a:r>
            <a:r>
              <a:rPr lang="it-IT" sz="2400" dirty="0"/>
              <a:t>(</a:t>
            </a:r>
            <a:r>
              <a:rPr lang="it-IT" sz="2400" dirty="0" err="1"/>
              <a:t>Mericco</a:t>
            </a:r>
            <a:r>
              <a:rPr lang="it-IT" sz="2400" dirty="0"/>
              <a:t>, Rognoni)</a:t>
            </a:r>
          </a:p>
          <a:p>
            <a:pPr marL="992188" lvl="0" indent="-457200" algn="just">
              <a:lnSpc>
                <a:spcPct val="114000"/>
              </a:lnSpc>
              <a:buAutoNum type="alphaLcParenR"/>
              <a:tabLst>
                <a:tab pos="534988" algn="l"/>
              </a:tabLst>
            </a:pPr>
            <a:r>
              <a:rPr lang="it-IT" sz="2400" dirty="0"/>
              <a:t>Acquisti su piattaforme digitali certificate </a:t>
            </a:r>
          </a:p>
          <a:p>
            <a:pPr marL="992188" lvl="0" indent="-457200" algn="just">
              <a:lnSpc>
                <a:spcPct val="114000"/>
              </a:lnSpc>
              <a:buAutoNum type="alphaLcParenR"/>
              <a:tabLst>
                <a:tab pos="534988" algn="l"/>
              </a:tabLst>
            </a:pPr>
            <a:r>
              <a:rPr lang="it-IT" sz="2400" dirty="0"/>
              <a:t>Accordo quadro acquisti </a:t>
            </a:r>
          </a:p>
          <a:p>
            <a:pPr>
              <a:lnSpc>
                <a:spcPct val="114000"/>
              </a:lnSpc>
              <a:spcBef>
                <a:spcPts val="1200"/>
              </a:spcBef>
            </a:pPr>
            <a:r>
              <a:rPr lang="it-IT" sz="2800" dirty="0"/>
              <a:t>4) </a:t>
            </a:r>
            <a:r>
              <a:rPr lang="it-IT" sz="2800" b="1" dirty="0"/>
              <a:t>Varie ed eventuali</a:t>
            </a:r>
          </a:p>
          <a:p>
            <a:pPr marL="534988">
              <a:lnSpc>
                <a:spcPct val="114000"/>
              </a:lnSpc>
              <a:spcBef>
                <a:spcPts val="1200"/>
              </a:spcBef>
            </a:pPr>
            <a:r>
              <a:rPr lang="it-IT" sz="2400" dirty="0"/>
              <a:t>a) Titulus 5 (Sacchi)</a:t>
            </a:r>
          </a:p>
        </p:txBody>
      </p:sp>
      <p:sp>
        <p:nvSpPr>
          <p:cNvPr id="9" name="CasellaDiTesto 8"/>
          <p:cNvSpPr txBox="1"/>
          <p:nvPr/>
        </p:nvSpPr>
        <p:spPr>
          <a:xfrm>
            <a:off x="3562460" y="-102237"/>
            <a:ext cx="2372765" cy="646331"/>
          </a:xfrm>
          <a:prstGeom prst="rect">
            <a:avLst/>
          </a:prstGeom>
          <a:noFill/>
        </p:spPr>
        <p:txBody>
          <a:bodyPr wrap="none" rtlCol="0">
            <a:spAutoFit/>
          </a:bodyPr>
          <a:lstStyle/>
          <a:p>
            <a:pPr algn="ctr"/>
            <a:r>
              <a:rPr lang="it-IT" sz="3600" b="1" dirty="0">
                <a:solidFill>
                  <a:srgbClr val="B2284B"/>
                </a:solidFill>
                <a:latin typeface="Roboto" panose="02000000000000000000" pitchFamily="2" charset="0"/>
                <a:ea typeface="Roboto" panose="02000000000000000000" pitchFamily="2" charset="0"/>
              </a:rPr>
              <a:t>Argomenti</a:t>
            </a:r>
          </a:p>
        </p:txBody>
      </p:sp>
      <p:grpSp>
        <p:nvGrpSpPr>
          <p:cNvPr id="3" name="Gruppo 2"/>
          <p:cNvGrpSpPr/>
          <p:nvPr/>
        </p:nvGrpSpPr>
        <p:grpSpPr>
          <a:xfrm>
            <a:off x="1100915" y="1605589"/>
            <a:ext cx="8735063" cy="5252412"/>
            <a:chOff x="5784148" y="453913"/>
            <a:chExt cx="2823250" cy="878909"/>
          </a:xfrm>
        </p:grpSpPr>
        <p:sp>
          <p:nvSpPr>
            <p:cNvPr id="4" name="Rettangolo 3"/>
            <p:cNvSpPr/>
            <p:nvPr/>
          </p:nvSpPr>
          <p:spPr>
            <a:xfrm>
              <a:off x="5784148" y="453913"/>
              <a:ext cx="2823250" cy="87890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it-IT"/>
            </a:p>
          </p:txBody>
        </p:sp>
        <p:sp>
          <p:nvSpPr>
            <p:cNvPr id="5" name="Rettangolo 4"/>
            <p:cNvSpPr/>
            <p:nvPr/>
          </p:nvSpPr>
          <p:spPr>
            <a:xfrm>
              <a:off x="5784148" y="453913"/>
              <a:ext cx="2823250" cy="878909"/>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1" tIns="11431" rIns="11431" bIns="11431" numCol="1" spcCol="1270" anchor="ctr" anchorCtr="0">
              <a:noAutofit/>
            </a:bodyPr>
            <a:lstStyle/>
            <a:p>
              <a:pPr marL="171450" lvl="1" indent="-171450" defTabSz="800100">
                <a:lnSpc>
                  <a:spcPct val="90000"/>
                </a:lnSpc>
                <a:spcBef>
                  <a:spcPct val="0"/>
                </a:spcBef>
                <a:spcAft>
                  <a:spcPct val="15000"/>
                </a:spcAft>
                <a:buChar char="•"/>
              </a:pPr>
              <a:endParaRPr lang="it-IT" dirty="0">
                <a:latin typeface="Roboto" panose="02000000000000000000" pitchFamily="2" charset="0"/>
                <a:ea typeface="Roboto" panose="02000000000000000000" pitchFamily="2" charset="0"/>
              </a:endParaRPr>
            </a:p>
          </p:txBody>
        </p:sp>
      </p:grpSp>
    </p:spTree>
    <p:extLst>
      <p:ext uri="{BB962C8B-B14F-4D97-AF65-F5344CB8AC3E}">
        <p14:creationId xmlns:p14="http://schemas.microsoft.com/office/powerpoint/2010/main" val="2522285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32117" y="198408"/>
            <a:ext cx="11527765" cy="455509"/>
          </a:xfrm>
          <a:solidFill>
            <a:schemeClr val="bg1"/>
          </a:solidFill>
        </p:spPr>
        <p:txBody>
          <a:bodyPr vert="horz" wrap="square" lIns="180000" tIns="60960" rIns="180000" bIns="60960" rtlCol="0" anchor="t">
            <a:spAutoFit/>
          </a:bodyPr>
          <a:lstStyle/>
          <a:p>
            <a:pPr algn="ctr" fontAlgn="base">
              <a:spcAft>
                <a:spcPct val="0"/>
              </a:spcAft>
            </a:pPr>
            <a:r>
              <a:rPr lang="it-IT" sz="2400" b="1" dirty="0">
                <a:solidFill>
                  <a:srgbClr val="B2284B"/>
                </a:solidFill>
                <a:latin typeface="Roboto" panose="02000000000000000000" pitchFamily="2" charset="0"/>
                <a:ea typeface="Roboto" panose="02000000000000000000" pitchFamily="2" charset="0"/>
                <a:cs typeface="+mn-cs"/>
              </a:rPr>
              <a:t>Criteri di ripartizione delle risorse ‘valorizzazione del PTA’ premiali 2022-2023 (1)</a:t>
            </a:r>
          </a:p>
        </p:txBody>
      </p:sp>
      <p:sp>
        <p:nvSpPr>
          <p:cNvPr id="3" name="Segnaposto contenuto 2"/>
          <p:cNvSpPr>
            <a:spLocks noGrp="1"/>
          </p:cNvSpPr>
          <p:nvPr>
            <p:ph idx="1"/>
          </p:nvPr>
        </p:nvSpPr>
        <p:spPr>
          <a:xfrm>
            <a:off x="324926" y="1122995"/>
            <a:ext cx="11381119" cy="5460521"/>
          </a:xfrm>
          <a:solidFill>
            <a:schemeClr val="bg1"/>
          </a:solidFill>
        </p:spPr>
        <p:txBody>
          <a:bodyPr>
            <a:noAutofit/>
          </a:bodyPr>
          <a:lstStyle/>
          <a:p>
            <a:pPr marL="0" indent="0" algn="just">
              <a:lnSpc>
                <a:spcPct val="150000"/>
              </a:lnSpc>
              <a:buNone/>
            </a:pPr>
            <a:r>
              <a:rPr lang="it-IT" sz="2000" dirty="0">
                <a:latin typeface="Roboto" panose="02000000000000000000" pitchFamily="2" charset="0"/>
                <a:ea typeface="Roboto" panose="02000000000000000000" pitchFamily="2" charset="0"/>
              </a:rPr>
              <a:t>La legge di bilancio per l’anno 2022 (art. 1 comma 297) ha stanziato stabilmente 50 milioni di euro finalizzati alla valorizzazione del personale tecnico-amministrativo delle università statali in ragione delle specifiche attività svolte nonché al raggiungimento, da parte delle università, di più elevati obiettivi nell'ambito della didattica, della ricerca e  della  terza  missione. «</a:t>
            </a:r>
            <a:r>
              <a:rPr lang="it-IT" sz="2000" i="1" dirty="0">
                <a:latin typeface="Roboto" panose="02000000000000000000" pitchFamily="2" charset="0"/>
                <a:ea typeface="Roboto" panose="02000000000000000000" pitchFamily="2" charset="0"/>
              </a:rPr>
              <a:t>Le singole università provvedono all'assegnazione del 50 per cento delle risorse al personale di cui al primo periodo in ragione della </a:t>
            </a:r>
            <a:r>
              <a:rPr lang="it-IT" sz="2000" b="1" i="1" dirty="0">
                <a:latin typeface="Roboto" panose="02000000000000000000" pitchFamily="2" charset="0"/>
                <a:ea typeface="Roboto" panose="02000000000000000000" pitchFamily="2" charset="0"/>
              </a:rPr>
              <a:t>partecipazione dello stesso ad appositi progetti finalizzati al raggiungimento di più elevati obiettivi nell'ambito della didattica, della ricerca e della terza missione</a:t>
            </a:r>
            <a:r>
              <a:rPr lang="it-IT" sz="2000" i="1" dirty="0">
                <a:latin typeface="Roboto" panose="02000000000000000000" pitchFamily="2" charset="0"/>
                <a:ea typeface="Roboto" panose="02000000000000000000" pitchFamily="2" charset="0"/>
              </a:rPr>
              <a:t>, nel limite massimo pro capite del 15 per cento del trattamento tabellare annuo lordo, secondo criteri stabiliti mediante la contrattazione collettiva integrativa nel rispetto di quanto previsto dal contratto collettivo nazionale. Il restante 50 per cento è destinato all'integrazione delle componenti del trattamento fondamentale diverse dallo stipendio, negli importi da definirsi nell'ambito del contratto collettivo nazionale.».</a:t>
            </a:r>
            <a:endParaRPr lang="it-IT" sz="2000" dirty="0">
              <a:latin typeface="Roboto" panose="02000000000000000000" pitchFamily="2" charset="0"/>
              <a:ea typeface="Roboto" panose="02000000000000000000" pitchFamily="2" charset="0"/>
            </a:endParaRPr>
          </a:p>
          <a:p>
            <a:pPr marL="0" indent="0" algn="just">
              <a:buNone/>
            </a:pPr>
            <a:endParaRPr lang="it-IT" sz="2400" dirty="0">
              <a:latin typeface="Roboto" panose="02000000000000000000" pitchFamily="2" charset="0"/>
              <a:ea typeface="Roboto" panose="02000000000000000000" pitchFamily="2" charset="0"/>
            </a:endParaRPr>
          </a:p>
          <a:p>
            <a:pPr marL="0" indent="0">
              <a:buNone/>
            </a:pPr>
            <a:endParaRPr lang="it-IT" sz="2400" dirty="0">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2545127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14068" y="224287"/>
            <a:ext cx="11527765" cy="455509"/>
          </a:xfrm>
          <a:solidFill>
            <a:schemeClr val="bg1"/>
          </a:solidFill>
        </p:spPr>
        <p:txBody>
          <a:bodyPr vert="horz" wrap="square" lIns="180000" tIns="60960" rIns="180000" bIns="60960" rtlCol="0" anchor="t">
            <a:spAutoFit/>
          </a:bodyPr>
          <a:lstStyle/>
          <a:p>
            <a:pPr algn="ctr" fontAlgn="base">
              <a:spcAft>
                <a:spcPct val="0"/>
              </a:spcAft>
            </a:pPr>
            <a:r>
              <a:rPr lang="it-IT" sz="2400" b="1" dirty="0">
                <a:solidFill>
                  <a:srgbClr val="B2284B"/>
                </a:solidFill>
                <a:latin typeface="Roboto" panose="02000000000000000000" pitchFamily="2" charset="0"/>
                <a:ea typeface="Roboto" panose="02000000000000000000" pitchFamily="2" charset="0"/>
                <a:cs typeface="+mn-cs"/>
              </a:rPr>
              <a:t>Criteri di ripartizione delle risorse ‘valorizzazione del PTA’ premiali 2022-2023 (2)</a:t>
            </a:r>
          </a:p>
        </p:txBody>
      </p:sp>
      <p:sp>
        <p:nvSpPr>
          <p:cNvPr id="3" name="Segnaposto contenuto 2"/>
          <p:cNvSpPr>
            <a:spLocks noGrp="1"/>
          </p:cNvSpPr>
          <p:nvPr>
            <p:ph idx="1"/>
          </p:nvPr>
        </p:nvSpPr>
        <p:spPr>
          <a:xfrm>
            <a:off x="238662" y="1209248"/>
            <a:ext cx="11878575" cy="4303032"/>
          </a:xfrm>
          <a:solidFill>
            <a:schemeClr val="bg1"/>
          </a:solidFill>
        </p:spPr>
        <p:txBody>
          <a:bodyPr>
            <a:noAutofit/>
          </a:bodyPr>
          <a:lstStyle/>
          <a:p>
            <a:pPr marL="0" indent="0" algn="just" fontAlgn="base" hangingPunct="0">
              <a:buNone/>
            </a:pPr>
            <a:r>
              <a:rPr lang="it-IT" sz="2000" dirty="0">
                <a:latin typeface="Roboto" panose="02000000000000000000" pitchFamily="2" charset="0"/>
                <a:ea typeface="Roboto" panose="02000000000000000000" pitchFamily="2" charset="0"/>
              </a:rPr>
              <a:t>In relazione a quanto previsto dalle Tabelle allegate ai decreti che hanno ripartito il FFO per le Università per gli anni 2022 e 2023, l’ammontare assegnato a UNIPV è risultato pari rispettivamente a € </a:t>
            </a:r>
            <a:r>
              <a:rPr lang="it-IT" sz="2000" b="1" dirty="0">
                <a:latin typeface="Roboto" panose="02000000000000000000" pitchFamily="2" charset="0"/>
                <a:ea typeface="Roboto" panose="02000000000000000000" pitchFamily="2" charset="0"/>
              </a:rPr>
              <a:t>896.032</a:t>
            </a:r>
            <a:r>
              <a:rPr lang="it-IT" sz="2000" dirty="0">
                <a:latin typeface="Roboto" panose="02000000000000000000" pitchFamily="2" charset="0"/>
                <a:ea typeface="Roboto" panose="02000000000000000000" pitchFamily="2" charset="0"/>
              </a:rPr>
              <a:t> e </a:t>
            </a:r>
            <a:r>
              <a:rPr lang="it-IT" sz="2000" b="1" dirty="0">
                <a:latin typeface="Roboto" panose="02000000000000000000" pitchFamily="2" charset="0"/>
                <a:ea typeface="Roboto" panose="02000000000000000000" pitchFamily="2" charset="0"/>
              </a:rPr>
              <a:t>€ 890.175</a:t>
            </a:r>
            <a:r>
              <a:rPr lang="it-IT" sz="2000" dirty="0">
                <a:latin typeface="Roboto" panose="02000000000000000000" pitchFamily="2" charset="0"/>
                <a:ea typeface="Roboto" panose="02000000000000000000" pitchFamily="2" charset="0"/>
              </a:rPr>
              <a:t>. Pertanto, l’ammontare complessivo da distribuire è pari </a:t>
            </a:r>
            <a:r>
              <a:rPr lang="it-IT" sz="2000" b="1" dirty="0">
                <a:latin typeface="Roboto" panose="02000000000000000000" pitchFamily="2" charset="0"/>
                <a:ea typeface="Roboto" panose="02000000000000000000" pitchFamily="2" charset="0"/>
              </a:rPr>
              <a:t>€ 893.103,5.</a:t>
            </a:r>
          </a:p>
          <a:p>
            <a:pPr marL="0" lvl="0" indent="0" algn="just" fontAlgn="base" hangingPunct="0">
              <a:buNone/>
            </a:pPr>
            <a:r>
              <a:rPr lang="it-IT" sz="2000" dirty="0">
                <a:latin typeface="Roboto" panose="02000000000000000000" pitchFamily="2" charset="0"/>
                <a:ea typeface="Roboto" panose="02000000000000000000" pitchFamily="2" charset="0"/>
              </a:rPr>
              <a:t>L’importo verrà attribuito al personale di </a:t>
            </a:r>
            <a:r>
              <a:rPr lang="it-IT" sz="2000" dirty="0" err="1">
                <a:latin typeface="Roboto" panose="02000000000000000000" pitchFamily="2" charset="0"/>
                <a:ea typeface="Roboto" panose="02000000000000000000" pitchFamily="2" charset="0"/>
              </a:rPr>
              <a:t>cat</a:t>
            </a:r>
            <a:r>
              <a:rPr lang="it-IT" sz="2000" dirty="0">
                <a:latin typeface="Roboto" panose="02000000000000000000" pitchFamily="2" charset="0"/>
                <a:ea typeface="Roboto" panose="02000000000000000000" pitchFamily="2" charset="0"/>
              </a:rPr>
              <a:t>. B, C, D ed EP proporzionalmente alle presenze (al netto delle assenze tra le quali è compresa la maternità obbligatoria) a condizione che, nel corso dell’anno di competenza, il personale abbia svolto una prestazione lavorativa pari o superiore a 30 giorni.</a:t>
            </a:r>
          </a:p>
          <a:p>
            <a:pPr marL="0" lvl="0" indent="0" algn="just" fontAlgn="base" hangingPunct="0">
              <a:buNone/>
            </a:pPr>
            <a:r>
              <a:rPr lang="it-IT" sz="2000" dirty="0">
                <a:latin typeface="Roboto" panose="02000000000000000000" pitchFamily="2" charset="0"/>
                <a:ea typeface="Roboto" panose="02000000000000000000" pitchFamily="2" charset="0"/>
              </a:rPr>
              <a:t>Gli incentivi verranno erogati al personale in servizio nell’anno di riferimento in proporzione al periodo lavorato, all’inquadramento e al regime di lavoro (part time, full time).</a:t>
            </a:r>
          </a:p>
          <a:p>
            <a:pPr marL="0" indent="0" algn="just" fontAlgn="base" hangingPunct="0">
              <a:buNone/>
            </a:pPr>
            <a:r>
              <a:rPr lang="it-IT" sz="2000" dirty="0">
                <a:latin typeface="Roboto" panose="02000000000000000000" pitchFamily="2" charset="0"/>
                <a:ea typeface="Roboto" panose="02000000000000000000" pitchFamily="2" charset="0"/>
              </a:rPr>
              <a:t>Gli incentivi verranno erogati tra il personale sulla base del grado di raggiungimento dei target di performance organizzativa, così come calcolata sulla base del Sistema di misurazione e di valutazione della performance in vigore e certificato nella Relazione della Performance approvata. Ai fini di tale calcolo sarà considerata l’unità organizzativa prevalente, ovvero quella in cui il lavoratore ha prestato più tempo lavoro nel corso dell’anno.</a:t>
            </a:r>
          </a:p>
        </p:txBody>
      </p:sp>
    </p:spTree>
    <p:extLst>
      <p:ext uri="{BB962C8B-B14F-4D97-AF65-F5344CB8AC3E}">
        <p14:creationId xmlns:p14="http://schemas.microsoft.com/office/powerpoint/2010/main" val="2484333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14068" y="224287"/>
            <a:ext cx="11527765" cy="510909"/>
          </a:xfrm>
          <a:solidFill>
            <a:schemeClr val="bg1"/>
          </a:solidFill>
        </p:spPr>
        <p:txBody>
          <a:bodyPr vert="horz" wrap="square" lIns="180000" tIns="60960" rIns="180000" bIns="60960" rtlCol="0" anchor="t">
            <a:spAutoFit/>
          </a:bodyPr>
          <a:lstStyle/>
          <a:p>
            <a:pPr algn="ctr" fontAlgn="base">
              <a:spcAft>
                <a:spcPct val="0"/>
              </a:spcAft>
            </a:pPr>
            <a:r>
              <a:rPr lang="it-IT" sz="2800" b="1" dirty="0">
                <a:solidFill>
                  <a:srgbClr val="B2284B"/>
                </a:solidFill>
                <a:latin typeface="Roboto" panose="02000000000000000000" pitchFamily="2" charset="0"/>
                <a:ea typeface="Roboto" panose="02000000000000000000" pitchFamily="2" charset="0"/>
                <a:cs typeface="+mn-cs"/>
              </a:rPr>
              <a:t>Servizi Welfare 2025-2027 (1)</a:t>
            </a:r>
          </a:p>
        </p:txBody>
      </p:sp>
      <p:sp>
        <p:nvSpPr>
          <p:cNvPr id="3" name="Segnaposto contenuto 2"/>
          <p:cNvSpPr>
            <a:spLocks noGrp="1"/>
          </p:cNvSpPr>
          <p:nvPr>
            <p:ph idx="1"/>
          </p:nvPr>
        </p:nvSpPr>
        <p:spPr>
          <a:xfrm>
            <a:off x="250167" y="888521"/>
            <a:ext cx="11844068" cy="5046453"/>
          </a:xfrm>
          <a:solidFill>
            <a:schemeClr val="bg1"/>
          </a:solidFill>
        </p:spPr>
        <p:txBody>
          <a:bodyPr>
            <a:noAutofit/>
          </a:bodyPr>
          <a:lstStyle/>
          <a:p>
            <a:pPr marL="0" indent="0" algn="just">
              <a:buNone/>
            </a:pPr>
            <a:r>
              <a:rPr lang="it-IT" sz="2400" dirty="0">
                <a:latin typeface="Roboto" panose="02000000000000000000" pitchFamily="2" charset="0"/>
                <a:ea typeface="Roboto" panose="02000000000000000000" pitchFamily="2" charset="0"/>
              </a:rPr>
              <a:t>Sono in scadenza i servizi welfare previsti dall’accordo triennale 2022-2024: portfolio dipendenti e copertura sanitaria. Sono state quindi avviate le procedure amministrative necessarie a garantire continuità nei servizi offerti (copertura sanitaria e portfolio). Le economie 2021-22 (al netto della quota già destinata a copertura della maggior spesa per buoni pasto) e quelle relative all’anno 2023 sono state certificate da parte del Collegio dei Revisori. </a:t>
            </a:r>
          </a:p>
          <a:p>
            <a:pPr marL="0" indent="0" algn="just">
              <a:buNone/>
            </a:pPr>
            <a:r>
              <a:rPr lang="it-IT" sz="2400" dirty="0">
                <a:latin typeface="Roboto" panose="02000000000000000000" pitchFamily="2" charset="0"/>
                <a:ea typeface="Roboto" panose="02000000000000000000" pitchFamily="2" charset="0"/>
              </a:rPr>
              <a:t>Dall’incontro con il broker sono emerse alcune criticità per la nuova gara per l’affidamento della copertura sanitaria, legate al mercato assicurativo e all’andamento della polizza sanitaria in essere, per cui a parità di premio non sarebbe possibile mantenere le stesse condizioni di copertura.</a:t>
            </a:r>
          </a:p>
          <a:p>
            <a:pPr marL="0" indent="0" algn="just">
              <a:buNone/>
            </a:pPr>
            <a:r>
              <a:rPr lang="it-IT" sz="2400" dirty="0">
                <a:latin typeface="Roboto" panose="02000000000000000000" pitchFamily="2" charset="0"/>
                <a:ea typeface="Roboto" panose="02000000000000000000" pitchFamily="2" charset="0"/>
              </a:rPr>
              <a:t>Al fine di mantenere le stesse coperture, si stima che sarebbe necessario destinare alla copertura sanitaria 70.000€ annui in parte coperti dalle economie. La parte mancante deve essere recuperata o da riduzione del </a:t>
            </a:r>
            <a:r>
              <a:rPr lang="it-IT" sz="2400" dirty="0" err="1">
                <a:latin typeface="Roboto" panose="02000000000000000000" pitchFamily="2" charset="0"/>
                <a:ea typeface="Roboto" panose="02000000000000000000" pitchFamily="2" charset="0"/>
              </a:rPr>
              <a:t>portfoglio</a:t>
            </a:r>
            <a:r>
              <a:rPr lang="it-IT" sz="2400" dirty="0">
                <a:latin typeface="Roboto" panose="02000000000000000000" pitchFamily="2" charset="0"/>
                <a:ea typeface="Roboto" panose="02000000000000000000" pitchFamily="2" charset="0"/>
              </a:rPr>
              <a:t> o da fondo trattamento accessorio. RSU farà un sondaggio.</a:t>
            </a:r>
          </a:p>
        </p:txBody>
      </p:sp>
    </p:spTree>
    <p:extLst>
      <p:ext uri="{BB962C8B-B14F-4D97-AF65-F5344CB8AC3E}">
        <p14:creationId xmlns:p14="http://schemas.microsoft.com/office/powerpoint/2010/main" val="700001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766194" y="996737"/>
            <a:ext cx="6659614" cy="1278323"/>
          </a:xfrm>
        </p:spPr>
        <p:txBody>
          <a:bodyPr>
            <a:normAutofit fontScale="90000"/>
          </a:bodyPr>
          <a:lstStyle/>
          <a:p>
            <a:pPr algn="ctr"/>
            <a:r>
              <a:rPr lang="it-IT" b="1" dirty="0">
                <a:solidFill>
                  <a:srgbClr val="B2284B"/>
                </a:solidFill>
                <a:latin typeface="Roboto" panose="02000000000000000000" pitchFamily="2" charset="0"/>
                <a:ea typeface="Roboto" panose="02000000000000000000" pitchFamily="2" charset="0"/>
              </a:rPr>
              <a:t>Rendicontazione obiettivi 2023</a:t>
            </a:r>
            <a:endParaRPr lang="it-IT" dirty="0"/>
          </a:p>
        </p:txBody>
      </p:sp>
      <p:pic>
        <p:nvPicPr>
          <p:cNvPr id="4" name="Immagine 3"/>
          <p:cNvPicPr>
            <a:picLocks noChangeAspect="1"/>
          </p:cNvPicPr>
          <p:nvPr/>
        </p:nvPicPr>
        <p:blipFill>
          <a:blip r:embed="rId2"/>
          <a:stretch>
            <a:fillRect/>
          </a:stretch>
        </p:blipFill>
        <p:spPr>
          <a:xfrm>
            <a:off x="3244299" y="2747939"/>
            <a:ext cx="5703404" cy="280607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 y="108488"/>
            <a:ext cx="12042184" cy="566309"/>
          </a:xfrm>
          <a:solidFill>
            <a:schemeClr val="bg1"/>
          </a:solidFill>
        </p:spPr>
        <p:txBody>
          <a:bodyPr vert="horz" wrap="square" lIns="180000" tIns="60960" rIns="180000" bIns="60960" rtlCol="0" anchor="t">
            <a:spAutoFit/>
          </a:bodyPr>
          <a:lstStyle/>
          <a:p>
            <a:pPr algn="ctr" fontAlgn="base">
              <a:spcAft>
                <a:spcPct val="0"/>
              </a:spcAft>
            </a:pPr>
            <a:r>
              <a:rPr lang="it-IT" sz="2800" b="1" dirty="0">
                <a:solidFill>
                  <a:srgbClr val="B2284B"/>
                </a:solidFill>
                <a:latin typeface="Roboto" panose="02000000000000000000" pitchFamily="2" charset="0"/>
                <a:ea typeface="Roboto" panose="02000000000000000000" pitchFamily="2" charset="0"/>
                <a:cs typeface="+mn-cs"/>
              </a:rPr>
              <a:t>Ciclo della performance 2023: </a:t>
            </a:r>
            <a:r>
              <a:rPr lang="it-IT" sz="3200" b="1" dirty="0">
                <a:solidFill>
                  <a:srgbClr val="B2284B"/>
                </a:solidFill>
                <a:latin typeface="Roboto" panose="02000000000000000000" pitchFamily="2" charset="0"/>
                <a:ea typeface="Roboto" panose="02000000000000000000" pitchFamily="2" charset="0"/>
                <a:cs typeface="+mn-cs"/>
              </a:rPr>
              <a:t>dove siamo</a:t>
            </a:r>
            <a:endParaRPr lang="it-IT" sz="2800" b="1" dirty="0">
              <a:solidFill>
                <a:srgbClr val="B2284B"/>
              </a:solidFill>
              <a:latin typeface="Roboto" panose="02000000000000000000" pitchFamily="2" charset="0"/>
              <a:ea typeface="Roboto" panose="02000000000000000000" pitchFamily="2" charset="0"/>
              <a:cs typeface="+mn-cs"/>
            </a:endParaRPr>
          </a:p>
        </p:txBody>
      </p:sp>
      <p:graphicFrame>
        <p:nvGraphicFramePr>
          <p:cNvPr id="6" name="Segnaposto contenuto 5"/>
          <p:cNvGraphicFramePr>
            <a:graphicFrameLocks noGrp="1"/>
          </p:cNvGraphicFramePr>
          <p:nvPr>
            <p:ph idx="1"/>
            <p:extLst>
              <p:ext uri="{D42A27DB-BD31-4B8C-83A1-F6EECF244321}">
                <p14:modId xmlns:p14="http://schemas.microsoft.com/office/powerpoint/2010/main" val="1353582879"/>
              </p:ext>
            </p:extLst>
          </p:nvPr>
        </p:nvGraphicFramePr>
        <p:xfrm>
          <a:off x="0" y="765419"/>
          <a:ext cx="11743225" cy="59840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Risultati immagini per frecci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5579527" flipH="1">
            <a:off x="909071" y="3242569"/>
            <a:ext cx="2282255" cy="2695576"/>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uppo 4"/>
          <p:cNvGrpSpPr/>
          <p:nvPr/>
        </p:nvGrpSpPr>
        <p:grpSpPr>
          <a:xfrm>
            <a:off x="5933960" y="1524830"/>
            <a:ext cx="4155162" cy="1232451"/>
            <a:chOff x="5005160" y="1811223"/>
            <a:chExt cx="4155162" cy="1232451"/>
          </a:xfrm>
        </p:grpSpPr>
        <p:sp>
          <p:nvSpPr>
            <p:cNvPr id="7" name="Rettangolo 6"/>
            <p:cNvSpPr/>
            <p:nvPr/>
          </p:nvSpPr>
          <p:spPr>
            <a:xfrm>
              <a:off x="5838846" y="2208378"/>
              <a:ext cx="3321476" cy="68165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it-IT"/>
            </a:p>
          </p:txBody>
        </p:sp>
        <p:sp>
          <p:nvSpPr>
            <p:cNvPr id="8" name="CasellaDiTesto 7"/>
            <p:cNvSpPr txBox="1"/>
            <p:nvPr/>
          </p:nvSpPr>
          <p:spPr>
            <a:xfrm>
              <a:off x="5005160" y="1811223"/>
              <a:ext cx="3321476" cy="123245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431" tIns="11431" rIns="11431" bIns="11431" numCol="1" spcCol="1270" anchor="ctr" anchorCtr="0">
              <a:noAutofit/>
            </a:bodyPr>
            <a:lstStyle/>
            <a:p>
              <a:pPr marL="171450" indent="-171450" defTabSz="800100">
                <a:lnSpc>
                  <a:spcPct val="90000"/>
                </a:lnSpc>
                <a:spcBef>
                  <a:spcPct val="0"/>
                </a:spcBef>
                <a:spcAft>
                  <a:spcPct val="15000"/>
                </a:spcAft>
                <a:buChar char="•"/>
              </a:pPr>
              <a:r>
                <a:rPr lang="it-IT" sz="1600" dirty="0">
                  <a:solidFill>
                    <a:prstClr val="black">
                      <a:hueOff val="0"/>
                      <a:satOff val="0"/>
                      <a:lumOff val="0"/>
                      <a:alphaOff val="0"/>
                    </a:prstClr>
                  </a:solidFill>
                  <a:latin typeface="Roboto" panose="02000000000000000000" pitchFamily="2" charset="0"/>
                  <a:ea typeface="Roboto" panose="02000000000000000000" pitchFamily="2" charset="0"/>
                </a:rPr>
                <a:t>PIAO 2023/2025 e entro primo bimestre assegnazione  degli obiettivi alle strutture</a:t>
              </a: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2D20967-BA2B-AEB0-8491-B0C9FE245ABD}"/>
              </a:ext>
            </a:extLst>
          </p:cNvPr>
          <p:cNvSpPr>
            <a:spLocks noGrp="1"/>
          </p:cNvSpPr>
          <p:nvPr>
            <p:ph type="title"/>
          </p:nvPr>
        </p:nvSpPr>
        <p:spPr>
          <a:xfrm>
            <a:off x="572493" y="293298"/>
            <a:ext cx="11018520" cy="482509"/>
          </a:xfrm>
        </p:spPr>
        <p:txBody>
          <a:bodyPr anchor="b">
            <a:normAutofit/>
          </a:bodyPr>
          <a:lstStyle/>
          <a:p>
            <a:pPr algn="ctr"/>
            <a:r>
              <a:rPr lang="it-IT" sz="2800" b="1" dirty="0">
                <a:solidFill>
                  <a:srgbClr val="B2284B"/>
                </a:solidFill>
                <a:latin typeface="Roboto" panose="02000000000000000000" pitchFamily="2" charset="0"/>
                <a:ea typeface="Roboto" panose="02000000000000000000" pitchFamily="2" charset="0"/>
                <a:cs typeface="+mn-cs"/>
              </a:rPr>
              <a:t>Chiusura ciclo performance 2023 </a:t>
            </a:r>
          </a:p>
        </p:txBody>
      </p:sp>
      <p:sp>
        <p:nvSpPr>
          <p:cNvPr id="3" name="Segnaposto contenuto 2">
            <a:extLst>
              <a:ext uri="{FF2B5EF4-FFF2-40B4-BE49-F238E27FC236}">
                <a16:creationId xmlns:a16="http://schemas.microsoft.com/office/drawing/2014/main" id="{75AC3432-43CE-55EF-5702-6106076C1F13}"/>
              </a:ext>
            </a:extLst>
          </p:cNvPr>
          <p:cNvSpPr>
            <a:spLocks noGrp="1"/>
          </p:cNvSpPr>
          <p:nvPr>
            <p:ph idx="1"/>
          </p:nvPr>
        </p:nvSpPr>
        <p:spPr>
          <a:xfrm>
            <a:off x="572493" y="1369414"/>
            <a:ext cx="6713552" cy="4119172"/>
          </a:xfrm>
          <a:solidFill>
            <a:schemeClr val="bg1"/>
          </a:solidFill>
        </p:spPr>
        <p:txBody>
          <a:bodyPr anchor="t">
            <a:normAutofit/>
          </a:bodyPr>
          <a:lstStyle/>
          <a:p>
            <a:pPr algn="just"/>
            <a:r>
              <a:rPr lang="it-IT" sz="2200" dirty="0">
                <a:latin typeface="Roboto" panose="02000000000000000000" pitchFamily="2" charset="0"/>
                <a:ea typeface="Roboto" panose="02000000000000000000" pitchFamily="2" charset="0"/>
              </a:rPr>
              <a:t>A partire da marzo 2024 è stata avviata la rendicontazione degli obiettivi 2023</a:t>
            </a:r>
          </a:p>
          <a:p>
            <a:pPr algn="just"/>
            <a:r>
              <a:rPr lang="it-IT" sz="2200" dirty="0">
                <a:latin typeface="Roboto" panose="02000000000000000000" pitchFamily="2" charset="0"/>
                <a:ea typeface="Roboto" panose="02000000000000000000" pitchFamily="2" charset="0"/>
              </a:rPr>
              <a:t>Si inizia con la valutazione finale degli obiettivi della Direzione Generale e delle Aree</a:t>
            </a:r>
          </a:p>
          <a:p>
            <a:pPr algn="just"/>
            <a:r>
              <a:rPr lang="it-IT" sz="2200" dirty="0">
                <a:latin typeface="Roboto" panose="02000000000000000000" pitchFamily="2" charset="0"/>
                <a:ea typeface="Roboto" panose="02000000000000000000" pitchFamily="2" charset="0"/>
              </a:rPr>
              <a:t>Seguirà poi la rendicontazione degli obiettivi delle Strutture</a:t>
            </a:r>
          </a:p>
          <a:p>
            <a:pPr algn="just"/>
            <a:r>
              <a:rPr lang="it-IT" sz="2200" dirty="0">
                <a:latin typeface="Roboto" panose="02000000000000000000" pitchFamily="2" charset="0"/>
                <a:ea typeface="Roboto" panose="02000000000000000000" pitchFamily="2" charset="0"/>
              </a:rPr>
              <a:t>Il processo dovrà essere concluso </a:t>
            </a:r>
            <a:r>
              <a:rPr lang="it-IT" sz="2200" u="sng" dirty="0">
                <a:latin typeface="Roboto" panose="02000000000000000000" pitchFamily="2" charset="0"/>
                <a:ea typeface="Roboto" panose="02000000000000000000" pitchFamily="2" charset="0"/>
              </a:rPr>
              <a:t>entro la fine di maggio </a:t>
            </a:r>
            <a:r>
              <a:rPr lang="it-IT" sz="2200" dirty="0">
                <a:latin typeface="Roboto" panose="02000000000000000000" pitchFamily="2" charset="0"/>
                <a:ea typeface="Roboto" panose="02000000000000000000" pitchFamily="2" charset="0"/>
              </a:rPr>
              <a:t>per poter procedere con le attività di chiusura, il calcolo della performance organizzativa per struttura e la redazione della Relazione sulla performance entro il 30 giugno.</a:t>
            </a:r>
          </a:p>
        </p:txBody>
      </p:sp>
      <p:pic>
        <p:nvPicPr>
          <p:cNvPr id="4" name="Immagine 3">
            <a:extLst>
              <a:ext uri="{FF2B5EF4-FFF2-40B4-BE49-F238E27FC236}">
                <a16:creationId xmlns:a16="http://schemas.microsoft.com/office/drawing/2014/main" id="{DD692B15-4961-EBFE-48AE-5A703A793459}"/>
              </a:ext>
            </a:extLst>
          </p:cNvPr>
          <p:cNvPicPr>
            <a:picLocks noChangeAspect="1"/>
          </p:cNvPicPr>
          <p:nvPr/>
        </p:nvPicPr>
        <p:blipFill rotWithShape="1">
          <a:blip r:embed="rId2"/>
          <a:srcRect l="11968" r="23816" b="2"/>
          <a:stretch/>
        </p:blipFill>
        <p:spPr>
          <a:xfrm>
            <a:off x="7678443" y="1198626"/>
            <a:ext cx="3941064" cy="4096512"/>
          </a:xfrm>
          <a:prstGeom prst="rect">
            <a:avLst/>
          </a:prstGeom>
        </p:spPr>
      </p:pic>
    </p:spTree>
    <p:extLst>
      <p:ext uri="{BB962C8B-B14F-4D97-AF65-F5344CB8AC3E}">
        <p14:creationId xmlns:p14="http://schemas.microsoft.com/office/powerpoint/2010/main" val="2083692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449239" y="1700999"/>
            <a:ext cx="9721970" cy="1938992"/>
          </a:xfrm>
          <a:prstGeom prst="rect">
            <a:avLst/>
          </a:prstGeom>
        </p:spPr>
        <p:txBody>
          <a:bodyPr wrap="square">
            <a:spAutoFit/>
          </a:bodyPr>
          <a:lstStyle/>
          <a:p>
            <a:pPr algn="ctr">
              <a:lnSpc>
                <a:spcPct val="150000"/>
              </a:lnSpc>
              <a:spcBef>
                <a:spcPct val="0"/>
              </a:spcBef>
            </a:pPr>
            <a:r>
              <a:rPr lang="it-IT" sz="4800" b="1" dirty="0">
                <a:solidFill>
                  <a:srgbClr val="B2284B"/>
                </a:solidFill>
                <a:latin typeface="Roboto" panose="02000000000000000000" pitchFamily="2" charset="0"/>
              </a:rPr>
              <a:t>Nuovo CCNL Istruzione e Ricerca </a:t>
            </a:r>
          </a:p>
          <a:p>
            <a:pPr algn="ctr">
              <a:lnSpc>
                <a:spcPct val="150000"/>
              </a:lnSpc>
              <a:spcBef>
                <a:spcPct val="0"/>
              </a:spcBef>
            </a:pPr>
            <a:r>
              <a:rPr lang="it-IT" sz="3200" b="1" dirty="0">
                <a:solidFill>
                  <a:srgbClr val="B2284B"/>
                </a:solidFill>
                <a:latin typeface="Roboto" panose="02000000000000000000" pitchFamily="2" charset="0"/>
              </a:rPr>
              <a:t>2019 - 2021</a:t>
            </a:r>
          </a:p>
        </p:txBody>
      </p:sp>
    </p:spTree>
    <p:extLst>
      <p:ext uri="{BB962C8B-B14F-4D97-AF65-F5344CB8AC3E}">
        <p14:creationId xmlns:p14="http://schemas.microsoft.com/office/powerpoint/2010/main" val="93424398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886</TotalTime>
  <Words>1321</Words>
  <Application>Microsoft Office PowerPoint</Application>
  <PresentationFormat>Widescreen</PresentationFormat>
  <Paragraphs>89</Paragraphs>
  <Slides>15</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15</vt:i4>
      </vt:variant>
    </vt:vector>
  </HeadingPairs>
  <TitlesOfParts>
    <vt:vector size="20" baseType="lpstr">
      <vt:lpstr>Arial</vt:lpstr>
      <vt:lpstr>Calibri</vt:lpstr>
      <vt:lpstr>Calibri Light</vt:lpstr>
      <vt:lpstr>Roboto</vt:lpstr>
      <vt:lpstr>Tema di Office</vt:lpstr>
      <vt:lpstr>Presentazione standard di PowerPoint</vt:lpstr>
      <vt:lpstr>Presentazione standard di PowerPoint</vt:lpstr>
      <vt:lpstr>Criteri di ripartizione delle risorse ‘valorizzazione del PTA’ premiali 2022-2023 (1)</vt:lpstr>
      <vt:lpstr>Criteri di ripartizione delle risorse ‘valorizzazione del PTA’ premiali 2022-2023 (2)</vt:lpstr>
      <vt:lpstr>Servizi Welfare 2025-2027 (1)</vt:lpstr>
      <vt:lpstr>Rendicontazione obiettivi 2023</vt:lpstr>
      <vt:lpstr>Ciclo della performance 2023: dove siamo</vt:lpstr>
      <vt:lpstr>Chiusura ciclo performance 2023 </vt:lpstr>
      <vt:lpstr>Presentazione standard di PowerPoint</vt:lpstr>
      <vt:lpstr>Costituzione GdL: Tematiche</vt:lpstr>
      <vt:lpstr>Costituzione GdL: Componenti</vt:lpstr>
      <vt:lpstr>Criteri di reinquadramento del personale</vt:lpstr>
      <vt:lpstr>Lavoro agile – Linee guida</vt:lpstr>
      <vt:lpstr>Lavoro agile - accordi</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Alberto Zannetti</dc:creator>
  <cp:lastModifiedBy>Mabel Pomici</cp:lastModifiedBy>
  <cp:revision>253</cp:revision>
  <cp:lastPrinted>2023-09-26T08:26:00Z</cp:lastPrinted>
  <dcterms:created xsi:type="dcterms:W3CDTF">2018-06-26T10:19:00Z</dcterms:created>
  <dcterms:modified xsi:type="dcterms:W3CDTF">2024-04-17T06:38:31Z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065B3F140C20492F80C24EBFA703C8E4_13</vt:lpwstr>
  </property>
  <property fmtid="{D5CDD505-2E9C-101B-9397-08002B2CF9AE}" pid="3" name="KSOProductBuildVer">
    <vt:lpwstr>1033-12.2.0.13215</vt:lpwstr>
  </property>
</Properties>
</file>