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embeddedFontLst>
    <p:embeddedFont>
      <p:font typeface="Roboto Slab"/>
      <p:regular r:id="rId50"/>
      <p:bold r:id="rId51"/>
    </p:embeddedFont>
    <p:embeddedFont>
      <p:font typeface="Roboto"/>
      <p:regular r:id="rId52"/>
      <p:bold r:id="rId53"/>
      <p:italic r:id="rId54"/>
      <p:boldItalic r:id="rId55"/>
    </p:embeddedFont>
    <p:embeddedFont>
      <p:font typeface="Titillium Web"/>
      <p:regular r:id="rId56"/>
      <p:bold r:id="rId57"/>
      <p:italic r:id="rId58"/>
      <p:boldItalic r:id="rId59"/>
    </p:embeddedFont>
    <p:embeddedFont>
      <p:font typeface="Roboto Slab SemiBold"/>
      <p:regular r:id="rId60"/>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2" roundtripDataSignature="AMtx7miV5UHCzfifEPQ+hsWqpg6Bg0WJ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15808E-95A5-45A9-82DF-7C71A393B275}">
  <a:tblStyle styleId="{DD15808E-95A5-45A9-82DF-7C71A393B2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CA7FF42-1DCA-49F1-9A88-5C787638C17F}"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RobotoSlabSemiBo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SlabSemiBold-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Slab-bold.fntdata"/><Relationship Id="rId50" Type="http://schemas.openxmlformats.org/officeDocument/2006/relationships/font" Target="fonts/RobotoSlab-regular.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57" Type="http://schemas.openxmlformats.org/officeDocument/2006/relationships/font" Target="fonts/TitilliumWeb-bold.fntdata"/><Relationship Id="rId12" Type="http://schemas.openxmlformats.org/officeDocument/2006/relationships/slide" Target="slides/slide7.xml"/><Relationship Id="rId56" Type="http://schemas.openxmlformats.org/officeDocument/2006/relationships/font" Target="fonts/TitilliumWeb-regular.fntdata"/><Relationship Id="rId15" Type="http://schemas.openxmlformats.org/officeDocument/2006/relationships/slide" Target="slides/slide10.xml"/><Relationship Id="rId59" Type="http://schemas.openxmlformats.org/officeDocument/2006/relationships/font" Target="fonts/TitilliumWeb-boldItalic.fntdata"/><Relationship Id="rId14" Type="http://schemas.openxmlformats.org/officeDocument/2006/relationships/slide" Target="slides/slide9.xml"/><Relationship Id="rId58" Type="http://schemas.openxmlformats.org/officeDocument/2006/relationships/font" Target="fonts/TitilliumWeb-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3eefc49f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3eefc49f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3eefc49f4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3eefc49f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5033ec5ee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5033ec5e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7a4a68c0d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17a4a68c0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48ca6e99e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048ca6e99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f22aca0ec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2f22aca0e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048ca6e99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048ca6e99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48ca6e99e_0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48ca6e99e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083171f8b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083171f8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f22aca0e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2f22aca0e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8928d7de5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8928d7de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f22aca0ec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2f22aca0e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048ca6e99e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048ca6e99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2f22aca0ec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2f22aca0e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f393f2d7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3f393f2d7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1dec21181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21dec21181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048ca6e99e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048ca6e99e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048ca6e99e_0_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048ca6e99e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048ca6e99e_0_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048ca6e99e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048ca6e99e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048ca6e99e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048ca6e99e_0_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048ca6e99e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1dec21181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21dec21181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048ca6e99e_0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048ca6e99e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11247e6f7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11247e6f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IT" sz="800">
                <a:solidFill>
                  <a:srgbClr val="1F497D"/>
                </a:solidFill>
              </a:rPr>
              <a:t>Le informazioni fino a punto 10 verranno inserite dal visiting nel form di candidatura, alla fine del quale ci sará un pulsante “Submit application”. Una volta consegnata la candidatura, il sistema invia in automatico una mail al visiting con un link di registrazione personalizzato.Cliccando su questo link, il visiting viene re-indirizzato ad una maschera di registrazione, in cui deve confermare la data di nascita inserita nel form di application e poi definire un nome utente e password. Fatto ció, il sistema invia una mail di conferma e il visiting puó accedere al suo profilo utente, che in gergo MO chiamiamo “Workflow”. Qui troverá uno step in cui puó caricare il CV ed eventualmente uno step successivo per confermare di voler consegnare la sua application. Direi che a questo punto nella Pipeline (processo dal punto di vista back-office) potremmo prevedere lo step per attivare l´ateneo creato dal visiting (se non esisteva giá a sistema) e poi puó venire inviata la mail al docente UniPV per la approvazione.Per la creazione dello username, se viene utilizzato il sistema di autenticazione interna e non SSO, il nome utente è liberamente definibile, eventualmente si puó definire uno standard di sintassi – vedi file in allegato – ma vale poi per tutti gli utenti con lo stesso metodo di autenticazione, quindi potenzialmente anche gli studenti Incoming Erasmus e per altri programmi. Quindi consiglierei piuttosto di lasciare lo username “libero” cosí che ogni utente possa utilizzare ció che preferisce, a meno che non preferiate definire uno standard applicabile a livello di ateneo.</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11247e6f7f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11247e6f7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Roboto Slab"/>
              <a:ea typeface="Roboto Slab"/>
              <a:cs typeface="Roboto Slab"/>
              <a:sym typeface="Roboto Slab"/>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11247e6f7f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11247e6f7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Roboto Slab"/>
              <a:ea typeface="Roboto Slab"/>
              <a:cs typeface="Roboto Slab"/>
              <a:sym typeface="Roboto Slab"/>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11247e6f7f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11247e6f7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124a124f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124a124f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sz="900">
                <a:latin typeface="Roboto Slab"/>
                <a:ea typeface="Roboto Slab"/>
                <a:cs typeface="Roboto Slab"/>
                <a:sym typeface="Roboto Slab"/>
              </a:rPr>
              <a:t>Verificare chi si occupa della richiesta del codice fiscale.</a:t>
            </a:r>
            <a:endParaRPr sz="900">
              <a:latin typeface="Roboto Slab"/>
              <a:ea typeface="Roboto Slab"/>
              <a:cs typeface="Roboto Slab"/>
              <a:sym typeface="Roboto Slab"/>
            </a:endParaRPr>
          </a:p>
          <a:p>
            <a:pPr indent="0" lvl="0" marL="0" rtl="0" algn="l">
              <a:spcBef>
                <a:spcPts val="0"/>
              </a:spcBef>
              <a:spcAft>
                <a:spcPts val="0"/>
              </a:spcAft>
              <a:buNone/>
            </a:pPr>
            <a:r>
              <a:rPr lang="it-IT" sz="900">
                <a:latin typeface="Roboto Slab"/>
                <a:ea typeface="Roboto Slab"/>
                <a:cs typeface="Roboto Slab"/>
                <a:sym typeface="Roboto Slab"/>
              </a:rPr>
              <a:t>Per incentivare l’utilizzo della piattaforma potrebbe essere utile attribuire la competenza del rilascio CF all’Amministrazione che parte da questa applicazione per risalire a chi deve richiesta.</a:t>
            </a:r>
            <a:endParaRPr sz="900">
              <a:latin typeface="Roboto Slab"/>
              <a:ea typeface="Roboto Slab"/>
              <a:cs typeface="Roboto Slab"/>
              <a:sym typeface="Roboto Slab"/>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2f22aca0ec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2f22aca0ec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11247e6f7f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11247e6f7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172b4ae4f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172b4ae4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17a4a68c0d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17a4a68c0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2f22aca0ec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22f22aca0ec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1e00da87c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g21e00da87c0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d1670f26b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1d1670f26b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048ca6e99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048ca6e9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dd42c2d46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dd42c2d4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1943ec75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51943ec7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eefc49f4d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eefc49f4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7" name="Shape 17"/>
        <p:cNvGrpSpPr/>
        <p:nvPr/>
      </p:nvGrpSpPr>
      <p:grpSpPr>
        <a:xfrm>
          <a:off x="0" y="0"/>
          <a:ext cx="0" cy="0"/>
          <a:chOff x="0" y="0"/>
          <a:chExt cx="0" cy="0"/>
        </a:xfrm>
      </p:grpSpPr>
      <p:sp>
        <p:nvSpPr>
          <p:cNvPr id="18" name="Google Shape;18;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ortale.unipv.it/it/didattica/formazione-complementare/visiting-students-free-movers"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505050" y="5321925"/>
            <a:ext cx="11153700" cy="116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it-IT" sz="4000">
                <a:solidFill>
                  <a:schemeClr val="lt1"/>
                </a:solidFill>
                <a:latin typeface="Roboto Slab"/>
                <a:ea typeface="Roboto Slab"/>
                <a:cs typeface="Roboto Slab"/>
                <a:sym typeface="Roboto Slab"/>
              </a:rPr>
              <a:t>GESTIONE </a:t>
            </a:r>
            <a:r>
              <a:rPr b="1" i="0" lang="it-IT" sz="4000" u="none" cap="none" strike="noStrike">
                <a:solidFill>
                  <a:schemeClr val="lt1"/>
                </a:solidFill>
                <a:latin typeface="Roboto Slab"/>
                <a:ea typeface="Roboto Slab"/>
                <a:cs typeface="Roboto Slab"/>
                <a:sym typeface="Roboto Slab"/>
              </a:rPr>
              <a:t>VISITING</a:t>
            </a:r>
            <a:endParaRPr b="1" i="0" sz="5200" u="none" cap="none" strike="noStrike">
              <a:solidFill>
                <a:schemeClr val="lt1"/>
              </a:solidFill>
              <a:latin typeface="Roboto Slab"/>
              <a:ea typeface="Roboto Slab"/>
              <a:cs typeface="Roboto Slab"/>
              <a:sym typeface="Roboto Slab"/>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FFFFFF"/>
              </a:solidFill>
              <a:latin typeface="Roboto"/>
              <a:ea typeface="Roboto"/>
              <a:cs typeface="Roboto"/>
              <a:sym typeface="Roboto"/>
            </a:endParaRPr>
          </a:p>
        </p:txBody>
      </p:sp>
      <p:pic>
        <p:nvPicPr>
          <p:cNvPr id="85" name="Google Shape;85;p1"/>
          <p:cNvPicPr preferRelativeResize="0"/>
          <p:nvPr/>
        </p:nvPicPr>
        <p:blipFill>
          <a:blip r:embed="rId4">
            <a:alphaModFix/>
          </a:blip>
          <a:stretch>
            <a:fillRect/>
          </a:stretch>
        </p:blipFill>
        <p:spPr>
          <a:xfrm>
            <a:off x="3865488" y="390950"/>
            <a:ext cx="4461027" cy="5017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3eefc49f4d_0_0"/>
          <p:cNvSpPr txBox="1"/>
          <p:nvPr>
            <p:ph idx="1" type="subTitle"/>
          </p:nvPr>
        </p:nvSpPr>
        <p:spPr>
          <a:xfrm>
            <a:off x="664175" y="1604375"/>
            <a:ext cx="10581600" cy="2577600"/>
          </a:xfrm>
          <a:prstGeom prst="rect">
            <a:avLst/>
          </a:prstGeom>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it-IT" sz="3000">
                <a:solidFill>
                  <a:srgbClr val="222222"/>
                </a:solidFill>
                <a:highlight>
                  <a:srgbClr val="FFFFFF"/>
                </a:highlight>
                <a:latin typeface="Roboto Slab"/>
                <a:ea typeface="Roboto Slab"/>
                <a:cs typeface="Roboto Slab"/>
                <a:sym typeface="Roboto Slab"/>
              </a:rPr>
              <a:t>Il </a:t>
            </a:r>
            <a:r>
              <a:rPr b="1" lang="it-IT" sz="3000">
                <a:solidFill>
                  <a:srgbClr val="B02E51"/>
                </a:solidFill>
                <a:highlight>
                  <a:srgbClr val="FFFFFF"/>
                </a:highlight>
                <a:latin typeface="Roboto Slab"/>
                <a:ea typeface="Roboto Slab"/>
                <a:cs typeface="Roboto Slab"/>
                <a:sym typeface="Roboto Slab"/>
              </a:rPr>
              <a:t>visiting professor</a:t>
            </a:r>
            <a:r>
              <a:rPr lang="it-IT" sz="3000">
                <a:solidFill>
                  <a:srgbClr val="B02E51"/>
                </a:solidFill>
                <a:highlight>
                  <a:srgbClr val="FFFFFF"/>
                </a:highlight>
                <a:latin typeface="Roboto Slab"/>
                <a:ea typeface="Roboto Slab"/>
                <a:cs typeface="Roboto Slab"/>
                <a:sym typeface="Roboto Slab"/>
              </a:rPr>
              <a:t> </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rPr lang="it-IT" sz="2300" u="sng">
                <a:solidFill>
                  <a:srgbClr val="222222"/>
                </a:solidFill>
                <a:highlight>
                  <a:srgbClr val="FFFFFF"/>
                </a:highlight>
                <a:latin typeface="Roboto Slab"/>
                <a:ea typeface="Roboto Slab"/>
                <a:cs typeface="Roboto Slab"/>
                <a:sym typeface="Roboto Slab"/>
              </a:rPr>
              <a:t>può essere titolare di corsi ufficiali dell’Ateneo</a:t>
            </a:r>
            <a:r>
              <a:rPr lang="it-IT" sz="2300">
                <a:solidFill>
                  <a:srgbClr val="222222"/>
                </a:solidFill>
                <a:highlight>
                  <a:srgbClr val="FFFFFF"/>
                </a:highlight>
                <a:latin typeface="Roboto Slab"/>
                <a:ea typeface="Roboto Slab"/>
                <a:cs typeface="Roboto Slab"/>
                <a:sym typeface="Roboto Slab"/>
              </a:rPr>
              <a:t>, moduli, cicli di lezioni o di seminari o altre attività formative. </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rPr lang="it-IT" sz="2300">
                <a:solidFill>
                  <a:srgbClr val="222222"/>
                </a:solidFill>
                <a:highlight>
                  <a:srgbClr val="FFFFFF"/>
                </a:highlight>
                <a:latin typeface="Roboto Slab"/>
                <a:ea typeface="Roboto Slab"/>
                <a:cs typeface="Roboto Slab"/>
                <a:sym typeface="Roboto Slab"/>
              </a:rPr>
              <a:t>L’a</a:t>
            </a:r>
            <a:r>
              <a:rPr lang="it-IT" sz="2300">
                <a:solidFill>
                  <a:srgbClr val="222222"/>
                </a:solidFill>
                <a:highlight>
                  <a:srgbClr val="FFFFFF"/>
                </a:highlight>
                <a:latin typeface="Roboto Slab"/>
                <a:ea typeface="Roboto Slab"/>
                <a:cs typeface="Roboto Slab"/>
                <a:sym typeface="Roboto Slab"/>
              </a:rPr>
              <a:t>ttività formativa può essere </a:t>
            </a:r>
            <a:r>
              <a:rPr lang="it-IT" sz="2300" u="sng">
                <a:solidFill>
                  <a:srgbClr val="222222"/>
                </a:solidFill>
                <a:highlight>
                  <a:srgbClr val="FFFFFF"/>
                </a:highlight>
                <a:latin typeface="Roboto Slab"/>
                <a:ea typeface="Roboto Slab"/>
                <a:cs typeface="Roboto Slab"/>
                <a:sym typeface="Roboto Slab"/>
              </a:rPr>
              <a:t>curriculare </a:t>
            </a:r>
            <a:r>
              <a:rPr lang="it-IT" sz="2300">
                <a:solidFill>
                  <a:srgbClr val="222222"/>
                </a:solidFill>
                <a:highlight>
                  <a:schemeClr val="lt1"/>
                </a:highlight>
                <a:latin typeface="Roboto Slab"/>
                <a:ea typeface="Roboto Slab"/>
                <a:cs typeface="Roboto Slab"/>
                <a:sym typeface="Roboto Slab"/>
              </a:rPr>
              <a:t>o </a:t>
            </a:r>
            <a:r>
              <a:rPr lang="it-IT" sz="2300" u="sng">
                <a:solidFill>
                  <a:srgbClr val="222222"/>
                </a:solidFill>
                <a:highlight>
                  <a:schemeClr val="lt1"/>
                </a:highlight>
                <a:latin typeface="Roboto Slab"/>
                <a:ea typeface="Roboto Slab"/>
                <a:cs typeface="Roboto Slab"/>
                <a:sym typeface="Roboto Slab"/>
              </a:rPr>
              <a:t>integrativa</a:t>
            </a:r>
            <a:r>
              <a:rPr lang="it-IT" sz="2300">
                <a:solidFill>
                  <a:srgbClr val="222222"/>
                </a:solidFill>
                <a:highlight>
                  <a:srgbClr val="FFFFFF"/>
                </a:highlight>
                <a:latin typeface="Roboto Slab"/>
                <a:ea typeface="Roboto Slab"/>
                <a:cs typeface="Roboto Slab"/>
                <a:sym typeface="Roboto Slab"/>
              </a:rPr>
              <a:t>.</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br>
              <a:rPr lang="it-IT" sz="2300">
                <a:solidFill>
                  <a:srgbClr val="222222"/>
                </a:solidFill>
                <a:highlight>
                  <a:srgbClr val="FFFFFF"/>
                </a:highlight>
                <a:latin typeface="Roboto Slab"/>
                <a:ea typeface="Roboto Slab"/>
                <a:cs typeface="Roboto Slab"/>
                <a:sym typeface="Roboto Slab"/>
              </a:rPr>
            </a:br>
            <a:endParaRPr sz="2300">
              <a:solidFill>
                <a:srgbClr val="222222"/>
              </a:solidFill>
              <a:highlight>
                <a:srgbClr val="FFFFFF"/>
              </a:highlight>
              <a:latin typeface="Roboto Slab"/>
              <a:ea typeface="Roboto Slab"/>
              <a:cs typeface="Roboto Slab"/>
              <a:sym typeface="Roboto Slab"/>
            </a:endParaRPr>
          </a:p>
        </p:txBody>
      </p:sp>
      <p:pic>
        <p:nvPicPr>
          <p:cNvPr id="154" name="Google Shape;154;g13eefc49f4d_0_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txBox="1"/>
          <p:nvPr>
            <p:ph type="ctrTitle"/>
          </p:nvPr>
        </p:nvSpPr>
        <p:spPr>
          <a:xfrm>
            <a:off x="1089725" y="661950"/>
            <a:ext cx="9389700" cy="50712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lang="it-IT" sz="3000">
                <a:solidFill>
                  <a:srgbClr val="222222"/>
                </a:solidFill>
                <a:highlight>
                  <a:srgbClr val="FFFFFF"/>
                </a:highlight>
                <a:latin typeface="Roboto Slab"/>
                <a:ea typeface="Roboto Slab"/>
                <a:cs typeface="Roboto Slab"/>
                <a:sym typeface="Roboto Slab"/>
              </a:rPr>
              <a:t>Il </a:t>
            </a:r>
            <a:r>
              <a:rPr b="1" lang="it-IT" sz="3000">
                <a:solidFill>
                  <a:srgbClr val="B02E51"/>
                </a:solidFill>
                <a:highlight>
                  <a:srgbClr val="FFFFFF"/>
                </a:highlight>
                <a:latin typeface="Roboto Slab"/>
                <a:ea typeface="Roboto Slab"/>
                <a:cs typeface="Roboto Slab"/>
                <a:sym typeface="Roboto Slab"/>
              </a:rPr>
              <a:t>visiting</a:t>
            </a:r>
            <a:r>
              <a:rPr lang="it-IT" sz="3000">
                <a:solidFill>
                  <a:srgbClr val="B02E51"/>
                </a:solidFill>
                <a:highlight>
                  <a:srgbClr val="FFFFFF"/>
                </a:highlight>
                <a:latin typeface="Roboto Slab"/>
                <a:ea typeface="Roboto Slab"/>
                <a:cs typeface="Roboto Slab"/>
                <a:sym typeface="Roboto Slab"/>
              </a:rPr>
              <a:t> </a:t>
            </a:r>
            <a:r>
              <a:rPr b="1" lang="it-IT" sz="3000">
                <a:solidFill>
                  <a:srgbClr val="B02E51"/>
                </a:solidFill>
                <a:highlight>
                  <a:srgbClr val="FFFFFF"/>
                </a:highlight>
                <a:latin typeface="Roboto Slab"/>
                <a:ea typeface="Roboto Slab"/>
                <a:cs typeface="Roboto Slab"/>
                <a:sym typeface="Roboto Slab"/>
              </a:rPr>
              <a:t>scholar</a:t>
            </a:r>
            <a:endParaRPr b="1" sz="3000">
              <a:solidFill>
                <a:srgbClr val="B02E51"/>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b="1" sz="26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rPr lang="it-IT" sz="2300">
                <a:solidFill>
                  <a:srgbClr val="222222"/>
                </a:solidFill>
                <a:highlight>
                  <a:srgbClr val="FFFFFF"/>
                </a:highlight>
                <a:latin typeface="Roboto Slab"/>
                <a:ea typeface="Roboto Slab"/>
                <a:cs typeface="Roboto Slab"/>
                <a:sym typeface="Roboto Slab"/>
              </a:rPr>
              <a:t>è uno studioso che è invitato a svolgere presso l’Ateneo, anche nell’ambito di accordi stipulati, </a:t>
            </a:r>
            <a:r>
              <a:rPr lang="it-IT" sz="2300" u="sng">
                <a:solidFill>
                  <a:srgbClr val="222222"/>
                </a:solidFill>
                <a:highlight>
                  <a:srgbClr val="FFFFFF"/>
                </a:highlight>
                <a:latin typeface="Roboto Slab"/>
                <a:ea typeface="Roboto Slab"/>
                <a:cs typeface="Roboto Slab"/>
                <a:sym typeface="Roboto Slab"/>
              </a:rPr>
              <a:t>attività di ricerca</a:t>
            </a:r>
            <a:r>
              <a:rPr lang="it-IT" sz="2300">
                <a:solidFill>
                  <a:srgbClr val="222222"/>
                </a:solidFill>
                <a:highlight>
                  <a:srgbClr val="FFFFFF"/>
                </a:highlight>
                <a:latin typeface="Roboto Slab"/>
                <a:ea typeface="Roboto Slab"/>
                <a:cs typeface="Roboto Slab"/>
                <a:sym typeface="Roboto Slab"/>
              </a:rPr>
              <a:t> o </a:t>
            </a:r>
            <a:r>
              <a:rPr lang="it-IT" sz="2300" u="sng">
                <a:solidFill>
                  <a:srgbClr val="222222"/>
                </a:solidFill>
                <a:highlight>
                  <a:srgbClr val="FFFFFF"/>
                </a:highlight>
                <a:latin typeface="Roboto Slab"/>
                <a:ea typeface="Roboto Slab"/>
                <a:cs typeface="Roboto Slab"/>
                <a:sym typeface="Roboto Slab"/>
              </a:rPr>
              <a:t>di collaborazione e scambio scientifico</a:t>
            </a:r>
            <a:r>
              <a:rPr lang="it-IT" sz="2300">
                <a:solidFill>
                  <a:srgbClr val="222222"/>
                </a:solidFill>
                <a:highlight>
                  <a:srgbClr val="FFFFFF"/>
                </a:highlight>
                <a:latin typeface="Roboto Slab"/>
                <a:ea typeface="Roboto Slab"/>
                <a:cs typeface="Roboto Slab"/>
                <a:sym typeface="Roboto Slab"/>
              </a:rPr>
              <a:t>.</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23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2300">
              <a:solidFill>
                <a:srgbClr val="222222"/>
              </a:solidFill>
              <a:highlight>
                <a:srgbClr val="FFFFFF"/>
              </a:highlight>
              <a:latin typeface="Roboto Slab"/>
              <a:ea typeface="Roboto Slab"/>
              <a:cs typeface="Roboto Slab"/>
              <a:sym typeface="Roboto Slab"/>
            </a:endParaRPr>
          </a:p>
        </p:txBody>
      </p:sp>
      <p:pic>
        <p:nvPicPr>
          <p:cNvPr id="160" name="Google Shape;160;p4"/>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3eefc49f4d_0_5"/>
          <p:cNvSpPr txBox="1"/>
          <p:nvPr>
            <p:ph type="ctrTitle"/>
          </p:nvPr>
        </p:nvSpPr>
        <p:spPr>
          <a:xfrm>
            <a:off x="912450" y="639250"/>
            <a:ext cx="9713100" cy="4697400"/>
          </a:xfrm>
          <a:prstGeom prst="rect">
            <a:avLst/>
          </a:prstGeom>
        </p:spPr>
        <p:txBody>
          <a:bodyPr anchorCtr="0" anchor="b" bIns="45700" lIns="91425" spcFirstLastPara="1" rIns="91425" wrap="square" tIns="45700">
            <a:noAutofit/>
          </a:bodyPr>
          <a:lstStyle/>
          <a:p>
            <a:pPr indent="0" lvl="0" marL="0" marR="0" rtl="0" algn="just">
              <a:lnSpc>
                <a:spcPct val="100000"/>
              </a:lnSpc>
              <a:spcBef>
                <a:spcPts val="0"/>
              </a:spcBef>
              <a:spcAft>
                <a:spcPts val="0"/>
              </a:spcAft>
              <a:buNone/>
            </a:pPr>
            <a:r>
              <a:rPr lang="it-IT" sz="2600">
                <a:solidFill>
                  <a:srgbClr val="222222"/>
                </a:solidFill>
                <a:highlight>
                  <a:srgbClr val="FFFFFF"/>
                </a:highlight>
                <a:latin typeface="Roboto Slab"/>
                <a:ea typeface="Roboto Slab"/>
                <a:cs typeface="Roboto Slab"/>
                <a:sym typeface="Roboto Slab"/>
              </a:rPr>
              <a:t>Il </a:t>
            </a:r>
            <a:r>
              <a:rPr b="1" lang="it-IT" sz="3000">
                <a:solidFill>
                  <a:srgbClr val="B02E51"/>
                </a:solidFill>
                <a:highlight>
                  <a:srgbClr val="FFFFFF"/>
                </a:highlight>
                <a:latin typeface="Roboto Slab"/>
                <a:ea typeface="Roboto Slab"/>
                <a:cs typeface="Roboto Slab"/>
                <a:sym typeface="Roboto Slab"/>
              </a:rPr>
              <a:t>visiting student PHD</a:t>
            </a:r>
            <a:r>
              <a:rPr lang="it-IT" sz="2600">
                <a:solidFill>
                  <a:srgbClr val="222222"/>
                </a:solidFill>
                <a:highlight>
                  <a:srgbClr val="FFFFFF"/>
                </a:highlight>
                <a:latin typeface="Roboto Slab"/>
                <a:ea typeface="Roboto Slab"/>
                <a:cs typeface="Roboto Slab"/>
                <a:sym typeface="Roboto Slab"/>
              </a:rPr>
              <a:t>, </a:t>
            </a:r>
            <a:r>
              <a:rPr lang="it-IT" sz="2300">
                <a:solidFill>
                  <a:srgbClr val="222222"/>
                </a:solidFill>
                <a:highlight>
                  <a:srgbClr val="FFFFFF"/>
                </a:highlight>
                <a:latin typeface="Roboto Slab"/>
                <a:ea typeface="Roboto Slab"/>
                <a:cs typeface="Roboto Slab"/>
                <a:sym typeface="Roboto Slab"/>
              </a:rPr>
              <a:t>è uno </a:t>
            </a:r>
            <a:r>
              <a:rPr lang="it-IT" sz="2300" u="sng">
                <a:solidFill>
                  <a:srgbClr val="222222"/>
                </a:solidFill>
                <a:highlight>
                  <a:srgbClr val="FFFFFF"/>
                </a:highlight>
                <a:latin typeface="Roboto Slab"/>
                <a:ea typeface="Roboto Slab"/>
                <a:cs typeface="Roboto Slab"/>
                <a:sym typeface="Roboto Slab"/>
              </a:rPr>
              <a:t>studente iscritto ad un corso di dottorato presso altre istituzioni universitarie</a:t>
            </a:r>
            <a:r>
              <a:rPr lang="it-IT" sz="2300">
                <a:solidFill>
                  <a:srgbClr val="222222"/>
                </a:solidFill>
                <a:highlight>
                  <a:srgbClr val="FFFFFF"/>
                </a:highlight>
                <a:latin typeface="Roboto Slab"/>
                <a:ea typeface="Roboto Slab"/>
                <a:cs typeface="Roboto Slab"/>
                <a:sym typeface="Roboto Slab"/>
              </a:rPr>
              <a:t>, di ricerca e di alta formazione non italiane che frequentano le strutture dell’Ateneo</a:t>
            </a:r>
            <a:r>
              <a:rPr lang="it-IT" sz="2600">
                <a:solidFill>
                  <a:srgbClr val="222222"/>
                </a:solidFill>
                <a:highlight>
                  <a:srgbClr val="FFFFFF"/>
                </a:highlight>
                <a:latin typeface="Roboto Slab"/>
                <a:ea typeface="Roboto Slab"/>
                <a:cs typeface="Roboto Slab"/>
                <a:sym typeface="Roboto Slab"/>
              </a:rPr>
              <a:t>. </a:t>
            </a:r>
            <a:endParaRPr sz="26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2600">
              <a:solidFill>
                <a:srgbClr val="222222"/>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None/>
            </a:pPr>
            <a:r>
              <a:rPr lang="it-IT" sz="2600">
                <a:solidFill>
                  <a:srgbClr val="222222"/>
                </a:solidFill>
                <a:highlight>
                  <a:schemeClr val="lt1"/>
                </a:highlight>
                <a:latin typeface="Roboto Slab"/>
                <a:ea typeface="Roboto Slab"/>
                <a:cs typeface="Roboto Slab"/>
                <a:sym typeface="Roboto Slab"/>
              </a:rPr>
              <a:t>Il </a:t>
            </a:r>
            <a:r>
              <a:rPr b="1" lang="it-IT" sz="3000">
                <a:solidFill>
                  <a:srgbClr val="B02E51"/>
                </a:solidFill>
                <a:highlight>
                  <a:schemeClr val="lt1"/>
                </a:highlight>
                <a:latin typeface="Roboto Slab"/>
                <a:ea typeface="Roboto Slab"/>
                <a:cs typeface="Roboto Slab"/>
                <a:sym typeface="Roboto Slab"/>
              </a:rPr>
              <a:t>visiting student</a:t>
            </a:r>
            <a:r>
              <a:rPr lang="it-IT" sz="2600">
                <a:solidFill>
                  <a:srgbClr val="222222"/>
                </a:solidFill>
                <a:highlight>
                  <a:schemeClr val="lt1"/>
                </a:highlight>
                <a:latin typeface="Roboto Slab"/>
                <a:ea typeface="Roboto Slab"/>
                <a:cs typeface="Roboto Slab"/>
                <a:sym typeface="Roboto Slab"/>
              </a:rPr>
              <a:t>,</a:t>
            </a:r>
            <a:r>
              <a:rPr lang="it-IT" sz="2300">
                <a:solidFill>
                  <a:srgbClr val="222222"/>
                </a:solidFill>
                <a:highlight>
                  <a:srgbClr val="FFFFFF"/>
                </a:highlight>
                <a:latin typeface="Roboto Slab"/>
                <a:ea typeface="Roboto Slab"/>
                <a:cs typeface="Roboto Slab"/>
                <a:sym typeface="Roboto Slab"/>
              </a:rPr>
              <a:t> è uno studente che non partecipa ad un programma di scambio organizzato dall'università, come ad esempio l’Erasmus, ma sceglie invece di propria iniziativa l’università ospitante, organizzando autonomamente il periodo di studio all'estero.</a:t>
            </a:r>
            <a:r>
              <a:rPr lang="it-IT" sz="2300">
                <a:solidFill>
                  <a:srgbClr val="222222"/>
                </a:solidFill>
                <a:highlight>
                  <a:srgbClr val="FFFFFF"/>
                </a:highlight>
                <a:latin typeface="Roboto Slab"/>
                <a:ea typeface="Roboto Slab"/>
                <a:cs typeface="Roboto Slab"/>
                <a:sym typeface="Roboto Slab"/>
              </a:rPr>
              <a:t> </a:t>
            </a:r>
            <a:endParaRPr>
              <a:solidFill>
                <a:srgbClr val="000000"/>
              </a:solidFill>
              <a:highlight>
                <a:srgbClr val="FFFF00"/>
              </a:highlight>
            </a:endParaRPr>
          </a:p>
        </p:txBody>
      </p:sp>
      <p:pic>
        <p:nvPicPr>
          <p:cNvPr id="166" name="Google Shape;166;g13eefc49f4d_0_5"/>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5033ec5ee4_0_5"/>
          <p:cNvSpPr txBox="1"/>
          <p:nvPr>
            <p:ph idx="1" type="subTitle"/>
          </p:nvPr>
        </p:nvSpPr>
        <p:spPr>
          <a:xfrm>
            <a:off x="1662050" y="1255350"/>
            <a:ext cx="9513000" cy="4266300"/>
          </a:xfrm>
          <a:prstGeom prst="rect">
            <a:avLst/>
          </a:prstGeom>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t/>
            </a:r>
            <a:endParaRPr sz="2300" u="sng">
              <a:solidFill>
                <a:srgbClr val="222222"/>
              </a:solidFill>
              <a:highlight>
                <a:srgbClr val="FFFFFF"/>
              </a:highlight>
              <a:latin typeface="Roboto Slab"/>
              <a:ea typeface="Roboto Slab"/>
              <a:cs typeface="Roboto Slab"/>
              <a:sym typeface="Roboto Slab"/>
            </a:endParaRPr>
          </a:p>
          <a:p>
            <a:pPr indent="-393700" lvl="0" marL="457200" rtl="0" algn="just">
              <a:lnSpc>
                <a:spcPct val="100000"/>
              </a:lnSpc>
              <a:spcBef>
                <a:spcPts val="0"/>
              </a:spcBef>
              <a:spcAft>
                <a:spcPts val="0"/>
              </a:spcAft>
              <a:buClr>
                <a:srgbClr val="222222"/>
              </a:buClr>
              <a:buSzPts val="2600"/>
              <a:buFont typeface="Roboto Slab"/>
              <a:buChar char="❖"/>
            </a:pPr>
            <a:r>
              <a:rPr lang="it-IT" sz="2300" u="sng">
                <a:solidFill>
                  <a:srgbClr val="222222"/>
                </a:solidFill>
                <a:highlight>
                  <a:srgbClr val="FFFFFF"/>
                </a:highlight>
                <a:latin typeface="Roboto Slab"/>
                <a:ea typeface="Roboto Slab"/>
                <a:cs typeface="Roboto Slab"/>
                <a:sym typeface="Roboto Slab"/>
              </a:rPr>
              <a:t>selezione diretta NUV per attività di didattica;</a:t>
            </a:r>
            <a:endParaRPr sz="2300" u="sng">
              <a:solidFill>
                <a:srgbClr val="222222"/>
              </a:solidFill>
              <a:highlight>
                <a:srgbClr val="FFFFFF"/>
              </a:highlight>
              <a:latin typeface="Roboto Slab"/>
              <a:ea typeface="Roboto Slab"/>
              <a:cs typeface="Roboto Slab"/>
              <a:sym typeface="Roboto Slab"/>
            </a:endParaRPr>
          </a:p>
          <a:p>
            <a:pPr indent="-393700" lvl="0" marL="457200" rtl="0" algn="just">
              <a:lnSpc>
                <a:spcPct val="100000"/>
              </a:lnSpc>
              <a:spcBef>
                <a:spcPts val="0"/>
              </a:spcBef>
              <a:spcAft>
                <a:spcPts val="0"/>
              </a:spcAft>
              <a:buClr>
                <a:srgbClr val="222222"/>
              </a:buClr>
              <a:buSzPts val="2600"/>
              <a:buFont typeface="Roboto Slab"/>
              <a:buChar char="❖"/>
            </a:pPr>
            <a:r>
              <a:rPr lang="it-IT" sz="2300" u="sng">
                <a:solidFill>
                  <a:srgbClr val="222222"/>
                </a:solidFill>
                <a:highlight>
                  <a:srgbClr val="FFFFFF"/>
                </a:highlight>
                <a:latin typeface="Roboto Slab"/>
                <a:ea typeface="Roboto Slab"/>
                <a:cs typeface="Roboto Slab"/>
                <a:sym typeface="Roboto Slab"/>
              </a:rPr>
              <a:t>selezione attraverso un bando</a:t>
            </a:r>
            <a:r>
              <a:rPr lang="it-IT" sz="2300">
                <a:solidFill>
                  <a:srgbClr val="222222"/>
                </a:solidFill>
                <a:highlight>
                  <a:srgbClr val="FFFFFF"/>
                </a:highlight>
                <a:latin typeface="Roboto Slab"/>
                <a:ea typeface="Roboto Slab"/>
                <a:cs typeface="Roboto Slab"/>
                <a:sym typeface="Roboto Slab"/>
              </a:rPr>
              <a:t> di Ateneo; </a:t>
            </a:r>
            <a:endParaRPr sz="2300">
              <a:solidFill>
                <a:srgbClr val="222222"/>
              </a:solidFill>
              <a:highlight>
                <a:srgbClr val="FFFFFF"/>
              </a:highlight>
              <a:latin typeface="Roboto Slab"/>
              <a:ea typeface="Roboto Slab"/>
              <a:cs typeface="Roboto Slab"/>
              <a:sym typeface="Roboto Slab"/>
            </a:endParaRPr>
          </a:p>
          <a:p>
            <a:pPr indent="-393700" lvl="0" marL="457200" rtl="0" algn="just">
              <a:lnSpc>
                <a:spcPct val="100000"/>
              </a:lnSpc>
              <a:spcBef>
                <a:spcPts val="0"/>
              </a:spcBef>
              <a:spcAft>
                <a:spcPts val="0"/>
              </a:spcAft>
              <a:buClr>
                <a:srgbClr val="222222"/>
              </a:buClr>
              <a:buSzPts val="2600"/>
              <a:buFont typeface="Roboto Slab"/>
              <a:buChar char="❖"/>
            </a:pPr>
            <a:r>
              <a:rPr lang="it-IT" sz="2300" u="sng">
                <a:solidFill>
                  <a:srgbClr val="222222"/>
                </a:solidFill>
                <a:highlight>
                  <a:srgbClr val="FFFFFF"/>
                </a:highlight>
                <a:latin typeface="Roboto Slab"/>
                <a:ea typeface="Roboto Slab"/>
                <a:cs typeface="Roboto Slab"/>
                <a:sym typeface="Roboto Slab"/>
              </a:rPr>
              <a:t>invito </a:t>
            </a:r>
            <a:r>
              <a:rPr lang="it-IT" sz="2300">
                <a:solidFill>
                  <a:srgbClr val="222222"/>
                </a:solidFill>
                <a:highlight>
                  <a:srgbClr val="FFFFFF"/>
                </a:highlight>
                <a:latin typeface="Roboto Slab"/>
                <a:ea typeface="Roboto Slab"/>
                <a:cs typeface="Roboto Slab"/>
                <a:sym typeface="Roboto Slab"/>
              </a:rPr>
              <a:t>da parte di un </a:t>
            </a:r>
            <a:r>
              <a:rPr lang="it-IT" sz="2300" u="sng">
                <a:solidFill>
                  <a:srgbClr val="222222"/>
                </a:solidFill>
                <a:highlight>
                  <a:srgbClr val="FFFFFF"/>
                </a:highlight>
                <a:latin typeface="Roboto Slab"/>
                <a:ea typeface="Roboto Slab"/>
                <a:cs typeface="Roboto Slab"/>
                <a:sym typeface="Roboto Slab"/>
              </a:rPr>
              <a:t>docente proponente</a:t>
            </a:r>
            <a:r>
              <a:rPr lang="it-IT" sz="2300">
                <a:solidFill>
                  <a:srgbClr val="222222"/>
                </a:solidFill>
                <a:highlight>
                  <a:srgbClr val="FFFFFF"/>
                </a:highlight>
                <a:latin typeface="Roboto Slab"/>
                <a:ea typeface="Roboto Slab"/>
                <a:cs typeface="Roboto Slab"/>
                <a:sym typeface="Roboto Slab"/>
              </a:rPr>
              <a:t> nell’ambito della mobilità prevista da Accordi internazionali; </a:t>
            </a:r>
            <a:endParaRPr sz="2300">
              <a:solidFill>
                <a:srgbClr val="222222"/>
              </a:solidFill>
              <a:highlight>
                <a:srgbClr val="FFFFFF"/>
              </a:highlight>
              <a:latin typeface="Roboto Slab"/>
              <a:ea typeface="Roboto Slab"/>
              <a:cs typeface="Roboto Slab"/>
              <a:sym typeface="Roboto Slab"/>
            </a:endParaRPr>
          </a:p>
          <a:p>
            <a:pPr indent="-393700" lvl="0" marL="457200" rtl="0" algn="just">
              <a:lnSpc>
                <a:spcPct val="100000"/>
              </a:lnSpc>
              <a:spcBef>
                <a:spcPts val="0"/>
              </a:spcBef>
              <a:spcAft>
                <a:spcPts val="0"/>
              </a:spcAft>
              <a:buClr>
                <a:srgbClr val="222222"/>
              </a:buClr>
              <a:buSzPts val="2600"/>
              <a:buFont typeface="Roboto Slab"/>
              <a:buChar char="❖"/>
            </a:pPr>
            <a:r>
              <a:rPr lang="it-IT" sz="2300" u="sng">
                <a:solidFill>
                  <a:srgbClr val="222222"/>
                </a:solidFill>
                <a:highlight>
                  <a:srgbClr val="FFFFFF"/>
                </a:highlight>
                <a:latin typeface="Roboto Slab"/>
                <a:ea typeface="Roboto Slab"/>
                <a:cs typeface="Roboto Slab"/>
                <a:sym typeface="Roboto Slab"/>
              </a:rPr>
              <a:t>invito </a:t>
            </a:r>
            <a:r>
              <a:rPr lang="it-IT" sz="2300">
                <a:solidFill>
                  <a:srgbClr val="222222"/>
                </a:solidFill>
                <a:highlight>
                  <a:srgbClr val="FFFFFF"/>
                </a:highlight>
                <a:latin typeface="Roboto Slab"/>
                <a:ea typeface="Roboto Slab"/>
                <a:cs typeface="Roboto Slab"/>
                <a:sym typeface="Roboto Slab"/>
              </a:rPr>
              <a:t>di un </a:t>
            </a:r>
            <a:r>
              <a:rPr lang="it-IT" sz="2300" u="sng">
                <a:solidFill>
                  <a:srgbClr val="222222"/>
                </a:solidFill>
                <a:highlight>
                  <a:srgbClr val="FFFFFF"/>
                </a:highlight>
                <a:latin typeface="Roboto Slab"/>
                <a:ea typeface="Roboto Slab"/>
                <a:cs typeface="Roboto Slab"/>
                <a:sym typeface="Roboto Slab"/>
              </a:rPr>
              <a:t>docente proponente</a:t>
            </a:r>
            <a:r>
              <a:rPr lang="it-IT" sz="2300">
                <a:solidFill>
                  <a:srgbClr val="222222"/>
                </a:solidFill>
                <a:highlight>
                  <a:srgbClr val="FFFFFF"/>
                </a:highlight>
                <a:latin typeface="Roboto Slab"/>
                <a:ea typeface="Roboto Slab"/>
                <a:cs typeface="Roboto Slab"/>
                <a:sym typeface="Roboto Slab"/>
              </a:rPr>
              <a:t> nell’ambito di specifici progetti comunitari ed internazionali che finanziano la mobilità dei docenti;</a:t>
            </a:r>
            <a:endParaRPr sz="2300">
              <a:solidFill>
                <a:srgbClr val="222222"/>
              </a:solidFill>
              <a:highlight>
                <a:srgbClr val="FFFFFF"/>
              </a:highlight>
              <a:latin typeface="Roboto Slab"/>
              <a:ea typeface="Roboto Slab"/>
              <a:cs typeface="Roboto Slab"/>
              <a:sym typeface="Roboto Slab"/>
            </a:endParaRPr>
          </a:p>
          <a:p>
            <a:pPr indent="-393700" lvl="0" marL="457200" rtl="0" algn="just">
              <a:lnSpc>
                <a:spcPct val="100000"/>
              </a:lnSpc>
              <a:spcBef>
                <a:spcPts val="0"/>
              </a:spcBef>
              <a:spcAft>
                <a:spcPts val="0"/>
              </a:spcAft>
              <a:buClr>
                <a:srgbClr val="222222"/>
              </a:buClr>
              <a:buSzPts val="2600"/>
              <a:buFont typeface="Roboto Slab"/>
              <a:buChar char="❖"/>
            </a:pPr>
            <a:r>
              <a:rPr lang="it-IT" sz="2300" u="sng">
                <a:solidFill>
                  <a:srgbClr val="222222"/>
                </a:solidFill>
                <a:highlight>
                  <a:srgbClr val="FFFFFF"/>
                </a:highlight>
                <a:latin typeface="Roboto Slab"/>
                <a:ea typeface="Roboto Slab"/>
                <a:cs typeface="Roboto Slab"/>
                <a:sym typeface="Roboto Slab"/>
              </a:rPr>
              <a:t>invito </a:t>
            </a:r>
            <a:r>
              <a:rPr lang="it-IT" sz="2300">
                <a:solidFill>
                  <a:srgbClr val="222222"/>
                </a:solidFill>
                <a:highlight>
                  <a:srgbClr val="FFFFFF"/>
                </a:highlight>
                <a:latin typeface="Roboto Slab"/>
                <a:ea typeface="Roboto Slab"/>
                <a:cs typeface="Roboto Slab"/>
                <a:sym typeface="Roboto Slab"/>
              </a:rPr>
              <a:t>da parte delle </a:t>
            </a:r>
            <a:r>
              <a:rPr lang="it-IT" sz="2300" u="sng">
                <a:solidFill>
                  <a:srgbClr val="222222"/>
                </a:solidFill>
                <a:highlight>
                  <a:srgbClr val="FFFFFF"/>
                </a:highlight>
                <a:latin typeface="Roboto Slab"/>
                <a:ea typeface="Roboto Slab"/>
                <a:cs typeface="Roboto Slab"/>
                <a:sym typeface="Roboto Slab"/>
              </a:rPr>
              <a:t>strutture ospitanti</a:t>
            </a:r>
            <a:r>
              <a:rPr lang="it-IT" sz="2300">
                <a:solidFill>
                  <a:srgbClr val="222222"/>
                </a:solidFill>
                <a:highlight>
                  <a:srgbClr val="FFFFFF"/>
                </a:highlight>
                <a:latin typeface="Roboto Slab"/>
                <a:ea typeface="Roboto Slab"/>
                <a:cs typeface="Roboto Slab"/>
                <a:sym typeface="Roboto Slab"/>
              </a:rPr>
              <a:t>, a valere su fondi propri e/o di enti terzi.</a:t>
            </a:r>
            <a:endParaRPr sz="2300">
              <a:solidFill>
                <a:srgbClr val="222222"/>
              </a:solidFill>
              <a:highlight>
                <a:srgbClr val="FFFFFF"/>
              </a:highlight>
              <a:latin typeface="Roboto Slab"/>
              <a:ea typeface="Roboto Slab"/>
              <a:cs typeface="Roboto Slab"/>
              <a:sym typeface="Roboto Slab"/>
            </a:endParaRPr>
          </a:p>
        </p:txBody>
      </p:sp>
      <p:sp>
        <p:nvSpPr>
          <p:cNvPr id="172" name="Google Shape;172;g15033ec5ee4_0_5"/>
          <p:cNvSpPr txBox="1"/>
          <p:nvPr>
            <p:ph type="ctrTitle"/>
          </p:nvPr>
        </p:nvSpPr>
        <p:spPr>
          <a:xfrm>
            <a:off x="1524000" y="278400"/>
            <a:ext cx="9144000" cy="890700"/>
          </a:xfrm>
          <a:prstGeom prst="rect">
            <a:avLst/>
          </a:prstGeom>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1" lang="it-IT" sz="4000">
                <a:solidFill>
                  <a:srgbClr val="B02E51"/>
                </a:solidFill>
                <a:highlight>
                  <a:srgbClr val="FFFFFF"/>
                </a:highlight>
                <a:latin typeface="Roboto Slab"/>
                <a:ea typeface="Roboto Slab"/>
                <a:cs typeface="Roboto Slab"/>
                <a:sym typeface="Roboto Slab"/>
              </a:rPr>
              <a:t>RECLUTAMENTO VISITING</a:t>
            </a:r>
            <a:endParaRPr sz="2400">
              <a:solidFill>
                <a:srgbClr val="B02E51"/>
              </a:solidFill>
              <a:highlight>
                <a:srgbClr val="FFFFFF"/>
              </a:highlight>
              <a:latin typeface="Roboto Slab"/>
              <a:ea typeface="Roboto Slab"/>
              <a:cs typeface="Roboto Slab"/>
              <a:sym typeface="Roboto Slab"/>
            </a:endParaRPr>
          </a:p>
        </p:txBody>
      </p:sp>
      <p:pic>
        <p:nvPicPr>
          <p:cNvPr id="173" name="Google Shape;173;g15033ec5ee4_0_5"/>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17a4a68c0d_0_9"/>
          <p:cNvSpPr txBox="1"/>
          <p:nvPr>
            <p:ph type="ctrTitle"/>
          </p:nvPr>
        </p:nvSpPr>
        <p:spPr>
          <a:xfrm>
            <a:off x="1425325" y="113881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t-IT">
                <a:solidFill>
                  <a:srgbClr val="B02E51"/>
                </a:solidFill>
                <a:latin typeface="Roboto Slab"/>
                <a:ea typeface="Roboto Slab"/>
                <a:cs typeface="Roboto Slab"/>
                <a:sym typeface="Roboto Slab"/>
              </a:rPr>
              <a:t>AS IS</a:t>
            </a:r>
            <a:endParaRPr b="1">
              <a:solidFill>
                <a:srgbClr val="B02E51"/>
              </a:solidFill>
              <a:latin typeface="Roboto Slab"/>
              <a:ea typeface="Roboto Slab"/>
              <a:cs typeface="Roboto Slab"/>
              <a:sym typeface="Roboto Slab"/>
            </a:endParaRPr>
          </a:p>
        </p:txBody>
      </p:sp>
      <p:pic>
        <p:nvPicPr>
          <p:cNvPr id="179" name="Google Shape;179;g217a4a68c0d_0_9"/>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048ca6e99e_0_99"/>
          <p:cNvSpPr/>
          <p:nvPr/>
        </p:nvSpPr>
        <p:spPr>
          <a:xfrm>
            <a:off x="1038550" y="4647601"/>
            <a:ext cx="7526700" cy="1336200"/>
          </a:xfrm>
          <a:prstGeom prst="ellipse">
            <a:avLst/>
          </a:prstGeom>
          <a:solidFill>
            <a:srgbClr val="FFFFFF"/>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it-IT">
                <a:latin typeface="Titillium Web"/>
                <a:ea typeface="Titillium Web"/>
                <a:cs typeface="Titillium Web"/>
                <a:sym typeface="Titillium Web"/>
              </a:rPr>
              <a:t>Attualmente g</a:t>
            </a:r>
            <a:r>
              <a:rPr i="0" lang="it-IT" sz="1400" u="none" cap="none" strike="noStrike">
                <a:solidFill>
                  <a:srgbClr val="000000"/>
                </a:solidFill>
                <a:latin typeface="Titillium Web"/>
                <a:ea typeface="Titillium Web"/>
                <a:cs typeface="Titillium Web"/>
                <a:sym typeface="Titillium Web"/>
              </a:rPr>
              <a:t>estiti in CSA per la liquidazione della borsa/compenso</a:t>
            </a:r>
            <a:endParaRPr i="0" sz="1400" u="none" cap="none" strike="noStrike">
              <a:solidFill>
                <a:srgbClr val="000000"/>
              </a:solidFill>
              <a:latin typeface="Titillium Web"/>
              <a:ea typeface="Titillium Web"/>
              <a:cs typeface="Titillium Web"/>
              <a:sym typeface="Titillium Web"/>
            </a:endParaRPr>
          </a:p>
        </p:txBody>
      </p:sp>
      <p:sp>
        <p:nvSpPr>
          <p:cNvPr id="185" name="Google Shape;185;g2048ca6e99e_0_99"/>
          <p:cNvSpPr txBox="1"/>
          <p:nvPr/>
        </p:nvSpPr>
        <p:spPr>
          <a:xfrm>
            <a:off x="318600" y="1224350"/>
            <a:ext cx="1187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latin typeface="Titillium Web"/>
              <a:ea typeface="Titillium Web"/>
              <a:cs typeface="Titillium Web"/>
              <a:sym typeface="Titillium Web"/>
            </a:endParaRPr>
          </a:p>
          <a:p>
            <a:pPr indent="0" lvl="0" marL="0" rtl="0" algn="l">
              <a:spcBef>
                <a:spcPts val="0"/>
              </a:spcBef>
              <a:spcAft>
                <a:spcPts val="0"/>
              </a:spcAft>
              <a:buNone/>
            </a:pPr>
            <a:r>
              <a:t/>
            </a:r>
            <a:endParaRPr sz="2100">
              <a:latin typeface="Titillium Web"/>
              <a:ea typeface="Titillium Web"/>
              <a:cs typeface="Titillium Web"/>
              <a:sym typeface="Titillium Web"/>
            </a:endParaRPr>
          </a:p>
        </p:txBody>
      </p:sp>
      <p:sp>
        <p:nvSpPr>
          <p:cNvPr id="186" name="Google Shape;186;g2048ca6e99e_0_99"/>
          <p:cNvSpPr/>
          <p:nvPr/>
        </p:nvSpPr>
        <p:spPr>
          <a:xfrm>
            <a:off x="812975" y="1109200"/>
            <a:ext cx="7133400" cy="2739300"/>
          </a:xfrm>
          <a:prstGeom prst="ellipse">
            <a:avLst/>
          </a:prstGeom>
          <a:solidFill>
            <a:srgbClr val="FFFFFF"/>
          </a:solidFill>
          <a:ln cap="flat" cmpd="sng" w="25400">
            <a:solidFill>
              <a:srgbClr val="42719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7" name="Google Shape;187;g2048ca6e99e_0_99"/>
          <p:cNvSpPr/>
          <p:nvPr/>
        </p:nvSpPr>
        <p:spPr>
          <a:xfrm>
            <a:off x="2002375" y="1895550"/>
            <a:ext cx="2603100" cy="1336200"/>
          </a:xfrm>
          <a:prstGeom prst="ellipse">
            <a:avLst/>
          </a:prstGeom>
          <a:solidFill>
            <a:srgbClr val="FFFFFF"/>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Visiting didattica</a:t>
            </a:r>
            <a:r>
              <a:rPr b="1" i="0" lang="it-IT" sz="1400" u="none" cap="none" strike="noStrike">
                <a:solidFill>
                  <a:srgbClr val="000000"/>
                </a:solidFill>
                <a:latin typeface="Titillium Web"/>
                <a:ea typeface="Titillium Web"/>
                <a:cs typeface="Titillium Web"/>
                <a:sym typeface="Titillium Web"/>
              </a:rPr>
              <a:t> </a:t>
            </a:r>
            <a:r>
              <a:rPr b="1" lang="it-IT">
                <a:solidFill>
                  <a:schemeClr val="dk1"/>
                </a:solidFill>
                <a:latin typeface="Titillium Web"/>
                <a:ea typeface="Titillium Web"/>
                <a:cs typeface="Titillium Web"/>
                <a:sym typeface="Titillium Web"/>
              </a:rPr>
              <a:t>con accesso diretto e valutazione del NUV</a:t>
            </a:r>
            <a:r>
              <a:rPr b="1" lang="it-IT">
                <a:latin typeface="Titillium Web"/>
                <a:ea typeface="Titillium Web"/>
                <a:cs typeface="Titillium Web"/>
                <a:sym typeface="Titillium Web"/>
              </a:rPr>
              <a:t> </a:t>
            </a:r>
            <a:endParaRPr b="1">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NO BANDO</a:t>
            </a:r>
            <a:endParaRPr b="1">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a:latin typeface="Titillium Web"/>
              <a:ea typeface="Titillium Web"/>
              <a:cs typeface="Titillium Web"/>
              <a:sym typeface="Titillium Web"/>
            </a:endParaRPr>
          </a:p>
        </p:txBody>
      </p:sp>
      <p:sp>
        <p:nvSpPr>
          <p:cNvPr id="188" name="Google Shape;188;g2048ca6e99e_0_99"/>
          <p:cNvSpPr/>
          <p:nvPr/>
        </p:nvSpPr>
        <p:spPr>
          <a:xfrm>
            <a:off x="4897650" y="1908500"/>
            <a:ext cx="2396700" cy="1166700"/>
          </a:xfrm>
          <a:prstGeom prst="ellipse">
            <a:avLst/>
          </a:prstGeom>
          <a:solidFill>
            <a:srgbClr val="FFFFFF"/>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ACCESSO CON BANDO</a:t>
            </a:r>
            <a:endParaRPr b="1" i="0" sz="1400" u="none" cap="none" strike="noStrike">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i="0" sz="1400" u="none" cap="none" strike="noStrike">
              <a:solidFill>
                <a:srgbClr val="000000"/>
              </a:solidFill>
              <a:latin typeface="Titillium Web"/>
              <a:ea typeface="Titillium Web"/>
              <a:cs typeface="Titillium Web"/>
              <a:sym typeface="Titillium Web"/>
            </a:endParaRPr>
          </a:p>
        </p:txBody>
      </p:sp>
      <p:sp>
        <p:nvSpPr>
          <p:cNvPr id="189" name="Google Shape;189;g2048ca6e99e_0_99"/>
          <p:cNvSpPr/>
          <p:nvPr/>
        </p:nvSpPr>
        <p:spPr>
          <a:xfrm>
            <a:off x="8255350" y="1109200"/>
            <a:ext cx="3442500" cy="2169600"/>
          </a:xfrm>
          <a:prstGeom prst="ellipse">
            <a:avLst/>
          </a:prstGeom>
          <a:solidFill>
            <a:srgbClr val="FFFFFF"/>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it-IT" sz="2400" u="none" cap="none" strike="noStrike">
                <a:solidFill>
                  <a:srgbClr val="000000"/>
                </a:solidFill>
                <a:latin typeface="Titillium Web"/>
                <a:ea typeface="Titillium Web"/>
                <a:cs typeface="Titillium Web"/>
                <a:sym typeface="Titillium Web"/>
              </a:rPr>
              <a:t>Visiting </a:t>
            </a:r>
            <a:r>
              <a:rPr b="1" i="0" lang="it-IT" sz="2400" u="none" cap="none" strike="noStrike">
                <a:solidFill>
                  <a:srgbClr val="000000"/>
                </a:solidFill>
                <a:latin typeface="Titillium Web"/>
                <a:ea typeface="Titillium Web"/>
                <a:cs typeface="Titillium Web"/>
                <a:sym typeface="Titillium Web"/>
              </a:rPr>
              <a:t>gratuiti</a:t>
            </a:r>
            <a:endParaRPr i="0" sz="1800" u="none" cap="none" strike="noStrike">
              <a:solidFill>
                <a:srgbClr val="000000"/>
              </a:solidFill>
              <a:latin typeface="Titillium Web"/>
              <a:ea typeface="Titillium Web"/>
              <a:cs typeface="Titillium Web"/>
              <a:sym typeface="Titillium Web"/>
            </a:endParaRPr>
          </a:p>
        </p:txBody>
      </p:sp>
      <p:cxnSp>
        <p:nvCxnSpPr>
          <p:cNvPr id="190" name="Google Shape;190;g2048ca6e99e_0_99"/>
          <p:cNvCxnSpPr/>
          <p:nvPr/>
        </p:nvCxnSpPr>
        <p:spPr>
          <a:xfrm>
            <a:off x="3342051" y="3231743"/>
            <a:ext cx="7500" cy="1491600"/>
          </a:xfrm>
          <a:prstGeom prst="straightConnector1">
            <a:avLst/>
          </a:prstGeom>
          <a:noFill/>
          <a:ln cap="flat" cmpd="sng" w="9525">
            <a:solidFill>
              <a:srgbClr val="5597D3"/>
            </a:solidFill>
            <a:prstDash val="solid"/>
            <a:round/>
            <a:headEnd len="sm" w="sm" type="none"/>
            <a:tailEnd len="med" w="med" type="triangle"/>
          </a:ln>
        </p:spPr>
      </p:cxnSp>
      <p:cxnSp>
        <p:nvCxnSpPr>
          <p:cNvPr id="191" name="Google Shape;191;g2048ca6e99e_0_99"/>
          <p:cNvCxnSpPr/>
          <p:nvPr/>
        </p:nvCxnSpPr>
        <p:spPr>
          <a:xfrm>
            <a:off x="6156193" y="3075204"/>
            <a:ext cx="0" cy="1624500"/>
          </a:xfrm>
          <a:prstGeom prst="straightConnector1">
            <a:avLst/>
          </a:prstGeom>
          <a:noFill/>
          <a:ln cap="flat" cmpd="sng" w="9525">
            <a:solidFill>
              <a:srgbClr val="5597D3"/>
            </a:solidFill>
            <a:prstDash val="solid"/>
            <a:round/>
            <a:headEnd len="sm" w="sm" type="none"/>
            <a:tailEnd len="med" w="med" type="triangle"/>
          </a:ln>
        </p:spPr>
      </p:cxnSp>
      <p:cxnSp>
        <p:nvCxnSpPr>
          <p:cNvPr id="192" name="Google Shape;192;g2048ca6e99e_0_99"/>
          <p:cNvCxnSpPr>
            <a:stCxn id="189" idx="4"/>
            <a:endCxn id="193" idx="0"/>
          </p:cNvCxnSpPr>
          <p:nvPr/>
        </p:nvCxnSpPr>
        <p:spPr>
          <a:xfrm>
            <a:off x="9976600" y="3278800"/>
            <a:ext cx="762000" cy="1420800"/>
          </a:xfrm>
          <a:prstGeom prst="straightConnector1">
            <a:avLst/>
          </a:prstGeom>
          <a:noFill/>
          <a:ln cap="flat" cmpd="sng" w="9525">
            <a:solidFill>
              <a:srgbClr val="5597D3"/>
            </a:solidFill>
            <a:prstDash val="solid"/>
            <a:round/>
            <a:headEnd len="sm" w="sm" type="none"/>
            <a:tailEnd len="med" w="med" type="triangle"/>
          </a:ln>
        </p:spPr>
      </p:cxnSp>
      <p:sp>
        <p:nvSpPr>
          <p:cNvPr id="194" name="Google Shape;194;g2048ca6e99e_0_99"/>
          <p:cNvSpPr txBox="1"/>
          <p:nvPr/>
        </p:nvSpPr>
        <p:spPr>
          <a:xfrm>
            <a:off x="3275249" y="1109200"/>
            <a:ext cx="2396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400">
                <a:latin typeface="Titillium Web"/>
                <a:ea typeface="Titillium Web"/>
                <a:cs typeface="Titillium Web"/>
                <a:sym typeface="Titillium Web"/>
              </a:rPr>
              <a:t>Visiting </a:t>
            </a:r>
            <a:r>
              <a:rPr b="1" lang="it-IT" sz="2400">
                <a:latin typeface="Titillium Web"/>
                <a:ea typeface="Titillium Web"/>
                <a:cs typeface="Titillium Web"/>
                <a:sym typeface="Titillium Web"/>
              </a:rPr>
              <a:t>retribuiti</a:t>
            </a:r>
            <a:endParaRPr b="1" sz="2400">
              <a:latin typeface="Titillium Web"/>
              <a:ea typeface="Titillium Web"/>
              <a:cs typeface="Titillium Web"/>
              <a:sym typeface="Titillium Web"/>
            </a:endParaRPr>
          </a:p>
        </p:txBody>
      </p:sp>
      <p:sp>
        <p:nvSpPr>
          <p:cNvPr id="195" name="Google Shape;195;g2048ca6e99e_0_99"/>
          <p:cNvSpPr/>
          <p:nvPr/>
        </p:nvSpPr>
        <p:spPr>
          <a:xfrm>
            <a:off x="7330325" y="3636950"/>
            <a:ext cx="2993100" cy="1336200"/>
          </a:xfrm>
          <a:prstGeom prst="ellipse">
            <a:avLst/>
          </a:prstGeom>
          <a:solidFill>
            <a:srgbClr val="FFFFFF"/>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Con copertura</a:t>
            </a:r>
            <a:r>
              <a:rPr lang="it-IT">
                <a:latin typeface="Titillium Web"/>
                <a:ea typeface="Titillium Web"/>
                <a:cs typeface="Titillium Web"/>
                <a:sym typeface="Titillium Web"/>
              </a:rPr>
              <a:t>: reclutati su invito e valutati dal NUV sono presenti su UGOV con ruolo BG</a:t>
            </a:r>
            <a:endParaRPr i="0" sz="1400" u="none" cap="none" strike="noStrike">
              <a:solidFill>
                <a:srgbClr val="000000"/>
              </a:solidFill>
              <a:latin typeface="Titillium Web"/>
              <a:ea typeface="Titillium Web"/>
              <a:cs typeface="Titillium Web"/>
              <a:sym typeface="Titillium Web"/>
            </a:endParaRPr>
          </a:p>
        </p:txBody>
      </p:sp>
      <p:cxnSp>
        <p:nvCxnSpPr>
          <p:cNvPr id="196" name="Google Shape;196;g2048ca6e99e_0_99"/>
          <p:cNvCxnSpPr>
            <a:stCxn id="189" idx="4"/>
            <a:endCxn id="195" idx="0"/>
          </p:cNvCxnSpPr>
          <p:nvPr/>
        </p:nvCxnSpPr>
        <p:spPr>
          <a:xfrm flipH="1">
            <a:off x="8827000" y="3278800"/>
            <a:ext cx="1149600" cy="358200"/>
          </a:xfrm>
          <a:prstGeom prst="straightConnector1">
            <a:avLst/>
          </a:prstGeom>
          <a:noFill/>
          <a:ln cap="flat" cmpd="sng" w="9525">
            <a:solidFill>
              <a:srgbClr val="5597D3"/>
            </a:solidFill>
            <a:prstDash val="solid"/>
            <a:round/>
            <a:headEnd len="sm" w="sm" type="none"/>
            <a:tailEnd len="med" w="med" type="triangle"/>
          </a:ln>
        </p:spPr>
      </p:cxnSp>
      <p:sp>
        <p:nvSpPr>
          <p:cNvPr id="197" name="Google Shape;197;g2048ca6e99e_0_99"/>
          <p:cNvSpPr txBox="1"/>
          <p:nvPr/>
        </p:nvSpPr>
        <p:spPr>
          <a:xfrm>
            <a:off x="1452150" y="2147400"/>
            <a:ext cx="871800" cy="400200"/>
          </a:xfrm>
          <a:prstGeom prst="rect">
            <a:avLst/>
          </a:prstGeom>
          <a:solidFill>
            <a:srgbClr val="FFFFFF"/>
          </a:solidFill>
          <a:ln cap="flat" cmpd="sng" w="25400">
            <a:solidFill>
              <a:srgbClr val="42719B"/>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Font typeface="Arial"/>
              <a:buNone/>
            </a:pPr>
            <a:r>
              <a:rPr b="1" lang="it-IT">
                <a:latin typeface="Titillium Web"/>
                <a:ea typeface="Titillium Web"/>
                <a:cs typeface="Titillium Web"/>
                <a:sym typeface="Titillium Web"/>
              </a:rPr>
              <a:t>GLOBEC</a:t>
            </a:r>
            <a:endParaRPr b="1">
              <a:latin typeface="Titillium Web"/>
              <a:ea typeface="Titillium Web"/>
              <a:cs typeface="Titillium Web"/>
              <a:sym typeface="Titillium Web"/>
            </a:endParaRPr>
          </a:p>
        </p:txBody>
      </p:sp>
      <p:sp>
        <p:nvSpPr>
          <p:cNvPr id="198" name="Google Shape;198;g2048ca6e99e_0_99"/>
          <p:cNvSpPr txBox="1"/>
          <p:nvPr/>
        </p:nvSpPr>
        <p:spPr>
          <a:xfrm>
            <a:off x="6421000" y="1725600"/>
            <a:ext cx="730500" cy="400200"/>
          </a:xfrm>
          <a:prstGeom prst="rect">
            <a:avLst/>
          </a:prstGeom>
          <a:solidFill>
            <a:srgbClr val="FFFFFF"/>
          </a:solidFill>
          <a:ln cap="flat" cmpd="sng" w="25400">
            <a:solidFill>
              <a:srgbClr val="42719B"/>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ARINT</a:t>
            </a:r>
            <a:endParaRPr b="1">
              <a:latin typeface="Titillium Web"/>
              <a:ea typeface="Titillium Web"/>
              <a:cs typeface="Titillium Web"/>
              <a:sym typeface="Titillium Web"/>
            </a:endParaRPr>
          </a:p>
        </p:txBody>
      </p:sp>
      <p:sp>
        <p:nvSpPr>
          <p:cNvPr id="199" name="Google Shape;199;g2048ca6e99e_0_99"/>
          <p:cNvSpPr txBox="1"/>
          <p:nvPr/>
        </p:nvSpPr>
        <p:spPr>
          <a:xfrm>
            <a:off x="2759375" y="1586350"/>
            <a:ext cx="730500" cy="400200"/>
          </a:xfrm>
          <a:prstGeom prst="rect">
            <a:avLst/>
          </a:prstGeom>
          <a:solidFill>
            <a:srgbClr val="FFFFFF"/>
          </a:solidFill>
          <a:ln cap="flat" cmpd="sng" w="25400">
            <a:solidFill>
              <a:srgbClr val="42719B"/>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DIP</a:t>
            </a:r>
            <a:endParaRPr b="1">
              <a:latin typeface="Titillium Web"/>
              <a:ea typeface="Titillium Web"/>
              <a:cs typeface="Titillium Web"/>
              <a:sym typeface="Titillium Web"/>
            </a:endParaRPr>
          </a:p>
        </p:txBody>
      </p:sp>
      <p:sp>
        <p:nvSpPr>
          <p:cNvPr id="200" name="Google Shape;200;g2048ca6e99e_0_99"/>
          <p:cNvSpPr txBox="1"/>
          <p:nvPr/>
        </p:nvSpPr>
        <p:spPr>
          <a:xfrm>
            <a:off x="10030975" y="897725"/>
            <a:ext cx="730500" cy="400200"/>
          </a:xfrm>
          <a:prstGeom prst="rect">
            <a:avLst/>
          </a:prstGeom>
          <a:solidFill>
            <a:srgbClr val="FFFFFF"/>
          </a:solidFill>
          <a:ln cap="flat" cmpd="sng" w="25400">
            <a:solidFill>
              <a:srgbClr val="42719B"/>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DIP</a:t>
            </a:r>
            <a:endParaRPr b="1">
              <a:latin typeface="Titillium Web"/>
              <a:ea typeface="Titillium Web"/>
              <a:cs typeface="Titillium Web"/>
              <a:sym typeface="Titillium Web"/>
            </a:endParaRPr>
          </a:p>
        </p:txBody>
      </p:sp>
      <p:sp>
        <p:nvSpPr>
          <p:cNvPr id="201" name="Google Shape;201;g2048ca6e99e_0_99"/>
          <p:cNvSpPr txBox="1"/>
          <p:nvPr/>
        </p:nvSpPr>
        <p:spPr>
          <a:xfrm>
            <a:off x="8457675" y="1186150"/>
            <a:ext cx="1062000" cy="400200"/>
          </a:xfrm>
          <a:prstGeom prst="rect">
            <a:avLst/>
          </a:prstGeom>
          <a:solidFill>
            <a:srgbClr val="FFFFFF"/>
          </a:solidFill>
          <a:ln cap="flat" cmpd="sng" w="25400">
            <a:solidFill>
              <a:srgbClr val="42719B"/>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GLOBEC</a:t>
            </a:r>
            <a:endParaRPr b="1">
              <a:latin typeface="Titillium Web"/>
              <a:ea typeface="Titillium Web"/>
              <a:cs typeface="Titillium Web"/>
              <a:sym typeface="Titillium Web"/>
            </a:endParaRPr>
          </a:p>
        </p:txBody>
      </p:sp>
      <p:sp>
        <p:nvSpPr>
          <p:cNvPr id="202" name="Google Shape;202;g2048ca6e99e_0_99"/>
          <p:cNvSpPr txBox="1"/>
          <p:nvPr/>
        </p:nvSpPr>
        <p:spPr>
          <a:xfrm>
            <a:off x="5050988" y="1725600"/>
            <a:ext cx="871800" cy="400200"/>
          </a:xfrm>
          <a:prstGeom prst="rect">
            <a:avLst/>
          </a:prstGeom>
          <a:solidFill>
            <a:srgbClr val="FFFFFF"/>
          </a:solidFill>
          <a:ln cap="flat" cmpd="sng" w="25400">
            <a:solidFill>
              <a:srgbClr val="42719B"/>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Font typeface="Arial"/>
              <a:buNone/>
            </a:pPr>
            <a:r>
              <a:rPr b="1" lang="it-IT">
                <a:latin typeface="Titillium Web"/>
                <a:ea typeface="Titillium Web"/>
                <a:cs typeface="Titillium Web"/>
                <a:sym typeface="Titillium Web"/>
              </a:rPr>
              <a:t>CICOPS</a:t>
            </a:r>
            <a:endParaRPr b="1">
              <a:latin typeface="Titillium Web"/>
              <a:ea typeface="Titillium Web"/>
              <a:cs typeface="Titillium Web"/>
              <a:sym typeface="Titillium Web"/>
            </a:endParaRPr>
          </a:p>
        </p:txBody>
      </p:sp>
      <p:pic>
        <p:nvPicPr>
          <p:cNvPr id="203" name="Google Shape;203;g2048ca6e99e_0_99"/>
          <p:cNvPicPr preferRelativeResize="0"/>
          <p:nvPr/>
        </p:nvPicPr>
        <p:blipFill>
          <a:blip r:embed="rId3">
            <a:alphaModFix/>
          </a:blip>
          <a:stretch>
            <a:fillRect/>
          </a:stretch>
        </p:blipFill>
        <p:spPr>
          <a:xfrm>
            <a:off x="11175050" y="4832175"/>
            <a:ext cx="864149" cy="1325701"/>
          </a:xfrm>
          <a:prstGeom prst="rect">
            <a:avLst/>
          </a:prstGeom>
          <a:noFill/>
          <a:ln>
            <a:noFill/>
          </a:ln>
        </p:spPr>
      </p:pic>
      <p:sp>
        <p:nvSpPr>
          <p:cNvPr id="204" name="Google Shape;204;g2048ca6e99e_0_99"/>
          <p:cNvSpPr txBox="1"/>
          <p:nvPr/>
        </p:nvSpPr>
        <p:spPr>
          <a:xfrm>
            <a:off x="7330325" y="4723350"/>
            <a:ext cx="1954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700">
                <a:solidFill>
                  <a:srgbClr val="FF0000"/>
                </a:solidFill>
                <a:highlight>
                  <a:schemeClr val="lt1"/>
                </a:highlight>
                <a:latin typeface="Roboto Slab"/>
                <a:ea typeface="Roboto Slab"/>
                <a:cs typeface="Roboto Slab"/>
                <a:sym typeface="Roboto Slab"/>
              </a:rPr>
              <a:t>circa 40 /anno</a:t>
            </a:r>
            <a:endParaRPr b="1" sz="1700">
              <a:solidFill>
                <a:srgbClr val="FF0000"/>
              </a:solidFill>
              <a:highlight>
                <a:schemeClr val="lt1"/>
              </a:highlight>
              <a:latin typeface="Roboto Slab"/>
              <a:ea typeface="Roboto Slab"/>
              <a:cs typeface="Roboto Slab"/>
              <a:sym typeface="Roboto Slab"/>
            </a:endParaRPr>
          </a:p>
        </p:txBody>
      </p:sp>
      <p:sp>
        <p:nvSpPr>
          <p:cNvPr id="193" name="Google Shape;193;g2048ca6e99e_0_99"/>
          <p:cNvSpPr/>
          <p:nvPr/>
        </p:nvSpPr>
        <p:spPr>
          <a:xfrm>
            <a:off x="9922700" y="4699600"/>
            <a:ext cx="1632000" cy="1166700"/>
          </a:xfrm>
          <a:prstGeom prst="ellipse">
            <a:avLst/>
          </a:prstGeom>
          <a:solidFill>
            <a:srgbClr val="FFFFFF"/>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it-IT">
                <a:latin typeface="Titillium Web"/>
                <a:ea typeface="Titillium Web"/>
                <a:cs typeface="Titillium Web"/>
                <a:sym typeface="Titillium Web"/>
              </a:rPr>
              <a:t>Senza copertura</a:t>
            </a:r>
            <a:r>
              <a:rPr lang="it-IT">
                <a:latin typeface="Titillium Web"/>
                <a:ea typeface="Titillium Web"/>
                <a:cs typeface="Titillium Web"/>
                <a:sym typeface="Titillium Web"/>
              </a:rPr>
              <a:t>:</a:t>
            </a:r>
            <a:endParaRPr>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it-IT">
                <a:latin typeface="Titillium Web"/>
                <a:ea typeface="Titillium Web"/>
                <a:cs typeface="Titillium Web"/>
                <a:sym typeface="Titillium Web"/>
              </a:rPr>
              <a:t>attualmente non tracciati</a:t>
            </a:r>
            <a:endParaRPr i="0" sz="1400" u="none" cap="none" strike="noStrike">
              <a:solidFill>
                <a:srgbClr val="000000"/>
              </a:solidFill>
              <a:latin typeface="Titillium Web"/>
              <a:ea typeface="Titillium Web"/>
              <a:cs typeface="Titillium Web"/>
              <a:sym typeface="Titillium Web"/>
            </a:endParaRPr>
          </a:p>
        </p:txBody>
      </p:sp>
      <p:sp>
        <p:nvSpPr>
          <p:cNvPr id="205" name="Google Shape;205;g2048ca6e99e_0_99"/>
          <p:cNvSpPr txBox="1"/>
          <p:nvPr/>
        </p:nvSpPr>
        <p:spPr>
          <a:xfrm>
            <a:off x="7950700" y="5711475"/>
            <a:ext cx="2902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700">
                <a:solidFill>
                  <a:srgbClr val="FF0000"/>
                </a:solidFill>
                <a:highlight>
                  <a:schemeClr val="lt1"/>
                </a:highlight>
                <a:latin typeface="Roboto Slab"/>
                <a:ea typeface="Roboto Slab"/>
                <a:cs typeface="Roboto Slab"/>
                <a:sym typeface="Roboto Slab"/>
              </a:rPr>
              <a:t>potenzialmente </a:t>
            </a:r>
            <a:r>
              <a:rPr b="1" lang="it-IT" sz="1700">
                <a:solidFill>
                  <a:srgbClr val="FF0000"/>
                </a:solidFill>
                <a:highlight>
                  <a:schemeClr val="lt1"/>
                </a:highlight>
                <a:latin typeface="Roboto Slab"/>
                <a:ea typeface="Roboto Slab"/>
                <a:cs typeface="Roboto Slab"/>
                <a:sym typeface="Roboto Slab"/>
              </a:rPr>
              <a:t>400 /anno</a:t>
            </a:r>
            <a:endParaRPr b="1" sz="1700">
              <a:solidFill>
                <a:srgbClr val="FF0000"/>
              </a:solidFill>
              <a:highlight>
                <a:schemeClr val="lt1"/>
              </a:highlight>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2f22aca0ec_0_22"/>
          <p:cNvSpPr txBox="1"/>
          <p:nvPr/>
        </p:nvSpPr>
        <p:spPr>
          <a:xfrm>
            <a:off x="1804500" y="1793950"/>
            <a:ext cx="8583000" cy="264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it-IT" sz="4000">
                <a:solidFill>
                  <a:srgbClr val="B02E51"/>
                </a:solidFill>
                <a:latin typeface="Roboto Slab"/>
                <a:ea typeface="Roboto Slab"/>
                <a:cs typeface="Roboto Slab"/>
                <a:sym typeface="Roboto Slab"/>
              </a:rPr>
              <a:t>VISITING </a:t>
            </a:r>
            <a:endParaRPr b="1" sz="4000">
              <a:solidFill>
                <a:srgbClr val="B02E51"/>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b="1" sz="4000">
              <a:solidFill>
                <a:srgbClr val="B02E51"/>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rPr b="1" lang="it-IT" sz="4000">
                <a:solidFill>
                  <a:srgbClr val="B02E51"/>
                </a:solidFill>
                <a:latin typeface="Roboto Slab"/>
                <a:ea typeface="Roboto Slab"/>
                <a:cs typeface="Roboto Slab"/>
                <a:sym typeface="Roboto Slab"/>
              </a:rPr>
              <a:t>“RETRIBUITI SENZA BANDO”</a:t>
            </a:r>
            <a:endParaRPr b="1" sz="4000">
              <a:solidFill>
                <a:srgbClr val="B02E51"/>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rPr b="1" lang="it-IT" sz="4000">
                <a:solidFill>
                  <a:srgbClr val="B02E51"/>
                </a:solidFill>
                <a:latin typeface="Roboto Slab"/>
                <a:ea typeface="Roboto Slab"/>
                <a:cs typeface="Roboto Slab"/>
                <a:sym typeface="Roboto Slab"/>
              </a:rPr>
              <a:t>(INCARICO DIRETTO DA NUV)</a:t>
            </a:r>
            <a:endParaRPr b="1" sz="4000">
              <a:solidFill>
                <a:srgbClr val="B02E51"/>
              </a:solidFill>
              <a:latin typeface="Roboto Slab"/>
              <a:ea typeface="Roboto Slab"/>
              <a:cs typeface="Roboto Slab"/>
              <a:sym typeface="Roboto Slab"/>
            </a:endParaRPr>
          </a:p>
        </p:txBody>
      </p:sp>
      <p:pic>
        <p:nvPicPr>
          <p:cNvPr id="211" name="Google Shape;211;g22f22aca0ec_0_22"/>
          <p:cNvPicPr preferRelativeResize="0"/>
          <p:nvPr/>
        </p:nvPicPr>
        <p:blipFill>
          <a:blip r:embed="rId3">
            <a:alphaModFix/>
          </a:blip>
          <a:stretch>
            <a:fillRect/>
          </a:stretch>
        </p:blipFill>
        <p:spPr>
          <a:xfrm>
            <a:off x="11319825" y="5049675"/>
            <a:ext cx="722375" cy="11081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048ca6e99e_0_14"/>
          <p:cNvSpPr txBox="1"/>
          <p:nvPr/>
        </p:nvSpPr>
        <p:spPr>
          <a:xfrm>
            <a:off x="707400" y="1066050"/>
            <a:ext cx="10777200" cy="420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it-IT" sz="2300">
                <a:solidFill>
                  <a:schemeClr val="dk1"/>
                </a:solidFill>
                <a:latin typeface="Roboto Slab"/>
                <a:ea typeface="Roboto Slab"/>
                <a:cs typeface="Roboto Slab"/>
                <a:sym typeface="Roboto Slab"/>
              </a:rPr>
              <a:t>I </a:t>
            </a:r>
            <a:r>
              <a:rPr b="1" lang="it-IT" sz="2300">
                <a:solidFill>
                  <a:schemeClr val="dk1"/>
                </a:solidFill>
                <a:latin typeface="Roboto Slab"/>
                <a:ea typeface="Roboto Slab"/>
                <a:cs typeface="Roboto Slab"/>
                <a:sym typeface="Roboto Slab"/>
              </a:rPr>
              <a:t>docenti </a:t>
            </a:r>
            <a:r>
              <a:rPr lang="it-IT" sz="2300">
                <a:solidFill>
                  <a:schemeClr val="dk1"/>
                </a:solidFill>
                <a:latin typeface="Roboto Slab"/>
                <a:ea typeface="Roboto Slab"/>
                <a:cs typeface="Roboto Slab"/>
                <a:sym typeface="Roboto Slab"/>
              </a:rPr>
              <a:t>con le seguenti caratteristiche:</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con </a:t>
            </a:r>
            <a:r>
              <a:rPr lang="it-IT" sz="2300">
                <a:solidFill>
                  <a:schemeClr val="dk1"/>
                </a:solidFill>
                <a:latin typeface="Roboto Slab"/>
                <a:ea typeface="Roboto Slab"/>
                <a:cs typeface="Roboto Slab"/>
                <a:sym typeface="Roboto Slab"/>
              </a:rPr>
              <a:t>copertura didattica (curriculare/integrativa)</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appartenenti ad enti stranieri di alta formazione</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italiani o stranieri</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con</a:t>
            </a:r>
            <a:r>
              <a:rPr lang="it-IT" sz="2300">
                <a:solidFill>
                  <a:schemeClr val="dk1"/>
                </a:solidFill>
                <a:latin typeface="Roboto Slab"/>
                <a:ea typeface="Roboto Slab"/>
                <a:cs typeface="Roboto Slab"/>
                <a:sym typeface="Roboto Slab"/>
              </a:rPr>
              <a:t> invito e approvati dal NUV </a:t>
            </a:r>
            <a:r>
              <a:rPr lang="it-IT" sz="2300">
                <a:solidFill>
                  <a:schemeClr val="dk1"/>
                </a:solidFill>
                <a:latin typeface="Roboto Slab"/>
                <a:ea typeface="Roboto Slab"/>
                <a:cs typeface="Roboto Slab"/>
                <a:sym typeface="Roboto Slab"/>
              </a:rPr>
              <a:t>(affidamento diretto)</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u="sng">
                <a:solidFill>
                  <a:schemeClr val="dk1"/>
                </a:solidFill>
                <a:latin typeface="Roboto Slab"/>
                <a:ea typeface="Roboto Slab"/>
                <a:cs typeface="Roboto Slab"/>
                <a:sym typeface="Roboto Slab"/>
              </a:rPr>
              <a:t>su Ugov</a:t>
            </a:r>
            <a:r>
              <a:rPr lang="it-IT" sz="2300">
                <a:solidFill>
                  <a:schemeClr val="dk1"/>
                </a:solidFill>
                <a:latin typeface="Roboto Slab"/>
                <a:ea typeface="Roboto Slab"/>
                <a:cs typeface="Roboto Slab"/>
                <a:sym typeface="Roboto Slab"/>
              </a:rPr>
              <a:t> hanno ruolo </a:t>
            </a:r>
            <a:r>
              <a:rPr b="1" lang="it-IT" sz="2300">
                <a:solidFill>
                  <a:schemeClr val="dk1"/>
                </a:solidFill>
                <a:latin typeface="Roboto Slab"/>
                <a:ea typeface="Roboto Slab"/>
                <a:cs typeface="Roboto Slab"/>
                <a:sym typeface="Roboto Slab"/>
              </a:rPr>
              <a:t>CB </a:t>
            </a:r>
            <a:r>
              <a:rPr lang="it-IT" sz="2300">
                <a:solidFill>
                  <a:schemeClr val="dk1"/>
                </a:solidFill>
                <a:latin typeface="Roboto Slab"/>
                <a:ea typeface="Roboto Slab"/>
                <a:cs typeface="Roboto Slab"/>
                <a:sym typeface="Roboto Slab"/>
              </a:rPr>
              <a:t>e tipo copertura </a:t>
            </a:r>
            <a:r>
              <a:rPr b="1" lang="it-IT" sz="2300">
                <a:solidFill>
                  <a:schemeClr val="dk1"/>
                </a:solidFill>
                <a:latin typeface="Roboto Slab"/>
                <a:ea typeface="Roboto Slab"/>
                <a:cs typeface="Roboto Slab"/>
                <a:sym typeface="Roboto Slab"/>
              </a:rPr>
              <a:t>30:</a:t>
            </a:r>
            <a:r>
              <a:rPr lang="it-IT" sz="2300">
                <a:solidFill>
                  <a:schemeClr val="dk1"/>
                </a:solidFill>
                <a:latin typeface="Roboto Slab"/>
                <a:ea typeface="Roboto Slab"/>
                <a:cs typeface="Roboto Slab"/>
                <a:sym typeface="Roboto Slab"/>
              </a:rPr>
              <a:t> </a:t>
            </a:r>
            <a:r>
              <a:rPr lang="it-IT" sz="2300">
                <a:solidFill>
                  <a:schemeClr val="dk1"/>
                </a:solidFill>
                <a:latin typeface="Roboto Slab"/>
                <a:ea typeface="Roboto Slab"/>
                <a:cs typeface="Roboto Slab"/>
                <a:sym typeface="Roboto Slab"/>
              </a:rPr>
              <a:t>etichettati come </a:t>
            </a:r>
            <a:r>
              <a:rPr b="1" lang="it-IT" sz="2300">
                <a:solidFill>
                  <a:schemeClr val="dk1"/>
                </a:solidFill>
                <a:latin typeface="Roboto Slab"/>
                <a:ea typeface="Roboto Slab"/>
                <a:cs typeface="Roboto Slab"/>
                <a:sym typeface="Roboto Slab"/>
              </a:rPr>
              <a:t>visiting professor retribuiti</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b="1" lang="it-IT" sz="2300">
                <a:solidFill>
                  <a:schemeClr val="dk1"/>
                </a:solidFill>
                <a:latin typeface="Roboto Slab"/>
                <a:ea typeface="Roboto Slab"/>
                <a:cs typeface="Roboto Slab"/>
                <a:sym typeface="Roboto Slab"/>
              </a:rPr>
              <a:t>TO BE ⇒ </a:t>
            </a:r>
            <a:r>
              <a:rPr lang="it-IT" sz="2300">
                <a:solidFill>
                  <a:schemeClr val="dk1"/>
                </a:solidFill>
                <a:latin typeface="Roboto Slab"/>
                <a:ea typeface="Roboto Slab"/>
                <a:cs typeface="Roboto Slab"/>
                <a:sym typeface="Roboto Slab"/>
              </a:rPr>
              <a:t>apparterranno all</a:t>
            </a:r>
            <a:r>
              <a:rPr lang="it-IT" sz="2300">
                <a:solidFill>
                  <a:schemeClr val="dk1"/>
                </a:solidFill>
                <a:latin typeface="Roboto Slab"/>
                <a:ea typeface="Roboto Slab"/>
                <a:cs typeface="Roboto Slab"/>
                <a:sym typeface="Roboto Slab"/>
              </a:rPr>
              <a:t>a t</a:t>
            </a:r>
            <a:r>
              <a:rPr lang="it-IT" sz="2300">
                <a:solidFill>
                  <a:schemeClr val="dk1"/>
                </a:solidFill>
                <a:latin typeface="Roboto Slab"/>
                <a:ea typeface="Roboto Slab"/>
                <a:cs typeface="Roboto Slab"/>
                <a:sym typeface="Roboto Slab"/>
              </a:rPr>
              <a:t>ipologia: </a:t>
            </a:r>
            <a:r>
              <a:rPr b="1" lang="it-IT" sz="2300">
                <a:solidFill>
                  <a:schemeClr val="dk1"/>
                </a:solidFill>
                <a:latin typeface="Roboto Slab"/>
                <a:ea typeface="Roboto Slab"/>
                <a:cs typeface="Roboto Slab"/>
                <a:sym typeface="Roboto Slab"/>
              </a:rPr>
              <a:t>Visiting PROFESSOR</a:t>
            </a:r>
            <a:endParaRPr b="1" sz="2300">
              <a:solidFill>
                <a:schemeClr val="dk1"/>
              </a:solidFill>
              <a:latin typeface="Roboto Slab"/>
              <a:ea typeface="Roboto Slab"/>
              <a:cs typeface="Roboto Slab"/>
              <a:sym typeface="Roboto Slab"/>
            </a:endParaRPr>
          </a:p>
        </p:txBody>
      </p:sp>
      <p:pic>
        <p:nvPicPr>
          <p:cNvPr id="217" name="Google Shape;217;g2048ca6e99e_0_14"/>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48ca6e99e_0_198"/>
          <p:cNvSpPr txBox="1"/>
          <p:nvPr/>
        </p:nvSpPr>
        <p:spPr>
          <a:xfrm>
            <a:off x="1804500" y="1793950"/>
            <a:ext cx="8583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it-IT" sz="4000">
                <a:solidFill>
                  <a:srgbClr val="B02E51"/>
                </a:solidFill>
                <a:latin typeface="Roboto Slab"/>
                <a:ea typeface="Roboto Slab"/>
                <a:cs typeface="Roboto Slab"/>
                <a:sym typeface="Roboto Slab"/>
              </a:rPr>
              <a:t>VISITING</a:t>
            </a:r>
            <a:endParaRPr b="1" sz="4000">
              <a:solidFill>
                <a:srgbClr val="B02E51"/>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b="1" sz="4000">
              <a:solidFill>
                <a:srgbClr val="B02E51"/>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rPr b="1" lang="it-IT" sz="4000">
                <a:solidFill>
                  <a:srgbClr val="B02E51"/>
                </a:solidFill>
                <a:latin typeface="Roboto Slab"/>
                <a:ea typeface="Roboto Slab"/>
                <a:cs typeface="Roboto Slab"/>
                <a:sym typeface="Roboto Slab"/>
              </a:rPr>
              <a:t>“RETRIBUITI CON BANDO”</a:t>
            </a:r>
            <a:endParaRPr sz="4000">
              <a:latin typeface="Roboto Slab"/>
              <a:ea typeface="Roboto Slab"/>
              <a:cs typeface="Roboto Slab"/>
              <a:sym typeface="Roboto Slab"/>
            </a:endParaRPr>
          </a:p>
        </p:txBody>
      </p:sp>
      <p:pic>
        <p:nvPicPr>
          <p:cNvPr id="223" name="Google Shape;223;g2048ca6e99e_0_198"/>
          <p:cNvPicPr preferRelativeResize="0"/>
          <p:nvPr/>
        </p:nvPicPr>
        <p:blipFill>
          <a:blip r:embed="rId3">
            <a:alphaModFix/>
          </a:blip>
          <a:stretch>
            <a:fillRect/>
          </a:stretch>
        </p:blipFill>
        <p:spPr>
          <a:xfrm>
            <a:off x="11319825" y="5049675"/>
            <a:ext cx="722375" cy="11081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083171f8b1_0_0"/>
          <p:cNvSpPr txBox="1"/>
          <p:nvPr/>
        </p:nvSpPr>
        <p:spPr>
          <a:xfrm>
            <a:off x="1007525" y="919800"/>
            <a:ext cx="10565100" cy="4579200"/>
          </a:xfrm>
          <a:prstGeom prst="rect">
            <a:avLst/>
          </a:prstGeom>
          <a:noFill/>
          <a:ln>
            <a:noFill/>
          </a:ln>
        </p:spPr>
        <p:txBody>
          <a:bodyPr anchorCtr="0" anchor="t" bIns="91425" lIns="91425" spcFirstLastPara="1" rIns="91425" wrap="square" tIns="91425">
            <a:spAutoFit/>
          </a:bodyPr>
          <a:lstStyle/>
          <a:p>
            <a:pPr indent="0" lvl="0" marL="1371600" rtl="0" algn="l">
              <a:lnSpc>
                <a:spcPct val="115000"/>
              </a:lnSpc>
              <a:spcBef>
                <a:spcPts val="0"/>
              </a:spcBef>
              <a:spcAft>
                <a:spcPts val="0"/>
              </a:spcAft>
              <a:buNone/>
            </a:pPr>
            <a:r>
              <a:t/>
            </a:r>
            <a:endParaRPr b="1" sz="2300">
              <a:solidFill>
                <a:srgbClr val="980000"/>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it-IT" sz="2300">
                <a:solidFill>
                  <a:schemeClr val="dk1"/>
                </a:solidFill>
                <a:latin typeface="Roboto Slab"/>
                <a:ea typeface="Roboto Slab"/>
                <a:cs typeface="Roboto Slab"/>
                <a:sym typeface="Roboto Slab"/>
              </a:rPr>
              <a:t>I </a:t>
            </a:r>
            <a:r>
              <a:rPr b="1" lang="it-IT" sz="2300">
                <a:solidFill>
                  <a:schemeClr val="dk1"/>
                </a:solidFill>
                <a:latin typeface="Roboto Slab"/>
                <a:ea typeface="Roboto Slab"/>
                <a:cs typeface="Roboto Slab"/>
                <a:sym typeface="Roboto Slab"/>
              </a:rPr>
              <a:t>docenti </a:t>
            </a:r>
            <a:r>
              <a:rPr lang="it-IT" sz="2300">
                <a:solidFill>
                  <a:schemeClr val="dk1"/>
                </a:solidFill>
                <a:latin typeface="Roboto Slab"/>
                <a:ea typeface="Roboto Slab"/>
                <a:cs typeface="Roboto Slab"/>
                <a:sym typeface="Roboto Slab"/>
              </a:rPr>
              <a:t>con le seguenti caratteristiche:</a:t>
            </a:r>
            <a:endParaRPr sz="2300" u="sng">
              <a:solidFill>
                <a:schemeClr val="dk1"/>
              </a:solidFill>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sz="2300" u="sng">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copertura didattica (curriculare/integrativa)</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appartenenti ad enti stranieri di qualsiasi formazione</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stranieri</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u="sng">
                <a:solidFill>
                  <a:schemeClr val="dk1"/>
                </a:solidFill>
                <a:latin typeface="Roboto Slab"/>
                <a:ea typeface="Roboto Slab"/>
                <a:cs typeface="Roboto Slab"/>
                <a:sym typeface="Roboto Slab"/>
              </a:rPr>
              <a:t>su Ugov</a:t>
            </a:r>
            <a:r>
              <a:rPr lang="it-IT" sz="2300">
                <a:solidFill>
                  <a:schemeClr val="dk1"/>
                </a:solidFill>
                <a:latin typeface="Roboto Slab"/>
                <a:ea typeface="Roboto Slab"/>
                <a:cs typeface="Roboto Slab"/>
                <a:sym typeface="Roboto Slab"/>
              </a:rPr>
              <a:t> hanno ruolo </a:t>
            </a:r>
            <a:r>
              <a:rPr b="1" lang="it-IT" sz="2300">
                <a:solidFill>
                  <a:schemeClr val="dk1"/>
                </a:solidFill>
                <a:latin typeface="Roboto Slab"/>
                <a:ea typeface="Roboto Slab"/>
                <a:cs typeface="Roboto Slab"/>
                <a:sym typeface="Roboto Slab"/>
              </a:rPr>
              <a:t>CB </a:t>
            </a:r>
            <a:r>
              <a:rPr lang="it-IT" sz="2300">
                <a:solidFill>
                  <a:schemeClr val="dk1"/>
                </a:solidFill>
                <a:latin typeface="Roboto Slab"/>
                <a:ea typeface="Roboto Slab"/>
                <a:cs typeface="Roboto Slab"/>
                <a:sym typeface="Roboto Slab"/>
              </a:rPr>
              <a:t>e tipologia copertura </a:t>
            </a:r>
            <a:r>
              <a:rPr b="1" lang="it-IT" sz="2300">
                <a:solidFill>
                  <a:schemeClr val="dk1"/>
                </a:solidFill>
                <a:latin typeface="Roboto Slab"/>
                <a:ea typeface="Roboto Slab"/>
                <a:cs typeface="Roboto Slab"/>
                <a:sym typeface="Roboto Slab"/>
              </a:rPr>
              <a:t>43</a:t>
            </a:r>
            <a:r>
              <a:rPr lang="it-IT" sz="2300">
                <a:solidFill>
                  <a:schemeClr val="dk1"/>
                </a:solidFill>
                <a:latin typeface="Roboto Slab"/>
                <a:ea typeface="Roboto Slab"/>
                <a:cs typeface="Roboto Slab"/>
                <a:sym typeface="Roboto Slab"/>
              </a:rPr>
              <a:t>: etichettati</a:t>
            </a:r>
            <a:r>
              <a:rPr b="1" lang="it-IT" sz="2300">
                <a:solidFill>
                  <a:schemeClr val="dk1"/>
                </a:solidFill>
                <a:latin typeface="Roboto Slab"/>
                <a:ea typeface="Roboto Slab"/>
                <a:cs typeface="Roboto Slab"/>
                <a:sym typeface="Roboto Slab"/>
              </a:rPr>
              <a:t> </a:t>
            </a:r>
            <a:r>
              <a:rPr b="1" lang="it-IT" sz="2300">
                <a:solidFill>
                  <a:schemeClr val="dk1"/>
                </a:solidFill>
                <a:latin typeface="Roboto Slab"/>
                <a:ea typeface="Roboto Slab"/>
                <a:cs typeface="Roboto Slab"/>
                <a:sym typeface="Roboto Slab"/>
              </a:rPr>
              <a:t>docenti stranieri retribuiti</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b="1" lang="it-IT" sz="2300">
                <a:solidFill>
                  <a:schemeClr val="dk1"/>
                </a:solidFill>
                <a:latin typeface="Roboto Slab"/>
                <a:ea typeface="Roboto Slab"/>
                <a:cs typeface="Roboto Slab"/>
                <a:sym typeface="Roboto Slab"/>
              </a:rPr>
              <a:t>TO BE ⇒ </a:t>
            </a:r>
            <a:r>
              <a:rPr lang="it-IT" sz="2300">
                <a:solidFill>
                  <a:schemeClr val="dk1"/>
                </a:solidFill>
                <a:latin typeface="Roboto Slab"/>
                <a:ea typeface="Roboto Slab"/>
                <a:cs typeface="Roboto Slab"/>
                <a:sym typeface="Roboto Slab"/>
              </a:rPr>
              <a:t>apparterranno alla tipologia: </a:t>
            </a:r>
            <a:r>
              <a:rPr b="1" lang="it-IT" sz="2300">
                <a:solidFill>
                  <a:schemeClr val="dk1"/>
                </a:solidFill>
                <a:latin typeface="Roboto Slab"/>
                <a:ea typeface="Roboto Slab"/>
                <a:cs typeface="Roboto Slab"/>
                <a:sym typeface="Roboto Slab"/>
              </a:rPr>
              <a:t>Visiting PROFESSOR</a:t>
            </a:r>
            <a:endParaRPr b="1" sz="2300">
              <a:solidFill>
                <a:schemeClr val="dk1"/>
              </a:solidFill>
              <a:latin typeface="Roboto Slab"/>
              <a:ea typeface="Roboto Slab"/>
              <a:cs typeface="Roboto Slab"/>
              <a:sym typeface="Roboto Slab"/>
            </a:endParaRPr>
          </a:p>
          <a:p>
            <a:pPr indent="0" lvl="0" marL="450000" rtl="0" algn="ctr">
              <a:lnSpc>
                <a:spcPct val="115000"/>
              </a:lnSpc>
              <a:spcBef>
                <a:spcPts val="0"/>
              </a:spcBef>
              <a:spcAft>
                <a:spcPts val="0"/>
              </a:spcAft>
              <a:buNone/>
            </a:pPr>
            <a:r>
              <a:t/>
            </a:r>
            <a:endParaRPr sz="2100">
              <a:latin typeface="Roboto Slab"/>
              <a:ea typeface="Roboto Slab"/>
              <a:cs typeface="Roboto Slab"/>
              <a:sym typeface="Roboto Slab"/>
            </a:endParaRPr>
          </a:p>
        </p:txBody>
      </p:sp>
      <p:pic>
        <p:nvPicPr>
          <p:cNvPr id="229" name="Google Shape;229;g2083171f8b1_0_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it-IT" sz="4000">
                <a:solidFill>
                  <a:srgbClr val="B02E51"/>
                </a:solidFill>
                <a:highlight>
                  <a:srgbClr val="FFFFFF"/>
                </a:highlight>
                <a:latin typeface="Roboto Slab"/>
                <a:ea typeface="Roboto Slab"/>
                <a:cs typeface="Roboto Slab"/>
                <a:sym typeface="Roboto Slab"/>
              </a:rPr>
              <a:t>INDICE</a:t>
            </a:r>
            <a:endParaRPr b="1" sz="4000">
              <a:solidFill>
                <a:srgbClr val="B02E51"/>
              </a:solidFill>
            </a:endParaRPr>
          </a:p>
        </p:txBody>
      </p:sp>
      <p:sp>
        <p:nvSpPr>
          <p:cNvPr id="91" name="Google Shape;91;p2"/>
          <p:cNvSpPr txBox="1"/>
          <p:nvPr>
            <p:ph idx="1" type="body"/>
          </p:nvPr>
        </p:nvSpPr>
        <p:spPr>
          <a:xfrm>
            <a:off x="772400" y="1690825"/>
            <a:ext cx="7435500" cy="3296400"/>
          </a:xfrm>
          <a:prstGeom prst="rect">
            <a:avLst/>
          </a:prstGeom>
          <a:noFill/>
          <a:ln>
            <a:noFill/>
          </a:ln>
        </p:spPr>
        <p:txBody>
          <a:bodyPr anchorCtr="0" anchor="ctr" bIns="45700" lIns="91425" spcFirstLastPara="1" rIns="91425" wrap="square" tIns="45700">
            <a:noAutofit/>
          </a:bodyPr>
          <a:lstStyle/>
          <a:p>
            <a:pPr indent="-381000" lvl="1" marL="914400" marR="0" rtl="0" algn="just">
              <a:lnSpc>
                <a:spcPct val="100000"/>
              </a:lnSpc>
              <a:spcBef>
                <a:spcPts val="0"/>
              </a:spcBef>
              <a:spcAft>
                <a:spcPts val="0"/>
              </a:spcAft>
              <a:buClr>
                <a:srgbClr val="222222"/>
              </a:buClr>
              <a:buSzPts val="2400"/>
              <a:buFont typeface="Roboto Slab"/>
              <a:buChar char="➢"/>
            </a:pPr>
            <a:r>
              <a:rPr lang="it-IT">
                <a:solidFill>
                  <a:srgbClr val="222222"/>
                </a:solidFill>
                <a:highlight>
                  <a:schemeClr val="lt1"/>
                </a:highlight>
                <a:latin typeface="Roboto Slab"/>
                <a:ea typeface="Roboto Slab"/>
                <a:cs typeface="Roboto Slab"/>
                <a:sym typeface="Roboto Slab"/>
              </a:rPr>
              <a:t>Obiettivo</a:t>
            </a:r>
            <a:endParaRPr>
              <a:solidFill>
                <a:srgbClr val="222222"/>
              </a:solidFill>
              <a:highlight>
                <a:schemeClr val="lt1"/>
              </a:highlight>
              <a:latin typeface="Roboto Slab"/>
              <a:ea typeface="Roboto Slab"/>
              <a:cs typeface="Roboto Slab"/>
              <a:sym typeface="Roboto Slab"/>
            </a:endParaRPr>
          </a:p>
          <a:p>
            <a:pPr indent="-381000" lvl="1" marL="914400" marR="0" rtl="0" algn="just">
              <a:lnSpc>
                <a:spcPct val="100000"/>
              </a:lnSpc>
              <a:spcBef>
                <a:spcPts val="0"/>
              </a:spcBef>
              <a:spcAft>
                <a:spcPts val="0"/>
              </a:spcAft>
              <a:buClr>
                <a:srgbClr val="222222"/>
              </a:buClr>
              <a:buSzPts val="2400"/>
              <a:buFont typeface="Roboto Slab"/>
              <a:buChar char="➢"/>
            </a:pPr>
            <a:r>
              <a:rPr lang="it-IT">
                <a:solidFill>
                  <a:srgbClr val="222222"/>
                </a:solidFill>
                <a:highlight>
                  <a:srgbClr val="FFFFFF"/>
                </a:highlight>
                <a:latin typeface="Roboto Slab"/>
                <a:ea typeface="Roboto Slab"/>
                <a:cs typeface="Roboto Slab"/>
                <a:sym typeface="Roboto Slab"/>
              </a:rPr>
              <a:t>Attività </a:t>
            </a:r>
            <a:endParaRPr>
              <a:solidFill>
                <a:srgbClr val="222222"/>
              </a:solidFill>
              <a:highlight>
                <a:srgbClr val="FFFFFF"/>
              </a:highlight>
              <a:latin typeface="Roboto Slab"/>
              <a:ea typeface="Roboto Slab"/>
              <a:cs typeface="Roboto Slab"/>
              <a:sym typeface="Roboto Slab"/>
            </a:endParaRPr>
          </a:p>
          <a:p>
            <a:pPr indent="-381000" lvl="1" marL="914400" marR="0" rtl="0" algn="just">
              <a:lnSpc>
                <a:spcPct val="100000"/>
              </a:lnSpc>
              <a:spcBef>
                <a:spcPts val="0"/>
              </a:spcBef>
              <a:spcAft>
                <a:spcPts val="0"/>
              </a:spcAft>
              <a:buClr>
                <a:srgbClr val="222222"/>
              </a:buClr>
              <a:buSzPts val="2400"/>
              <a:buFont typeface="Roboto Slab"/>
              <a:buChar char="➢"/>
            </a:pPr>
            <a:r>
              <a:rPr lang="it-IT">
                <a:solidFill>
                  <a:srgbClr val="222222"/>
                </a:solidFill>
                <a:highlight>
                  <a:srgbClr val="FFFFFF"/>
                </a:highlight>
                <a:latin typeface="Roboto Slab"/>
                <a:ea typeface="Roboto Slab"/>
                <a:cs typeface="Roboto Slab"/>
                <a:sym typeface="Roboto Slab"/>
              </a:rPr>
              <a:t>Definizione di visiting</a:t>
            </a:r>
            <a:endParaRPr>
              <a:solidFill>
                <a:srgbClr val="222222"/>
              </a:solidFill>
              <a:highlight>
                <a:srgbClr val="FFFFFF"/>
              </a:highlight>
              <a:latin typeface="Roboto Slab"/>
              <a:ea typeface="Roboto Slab"/>
              <a:cs typeface="Roboto Slab"/>
              <a:sym typeface="Roboto Slab"/>
            </a:endParaRPr>
          </a:p>
          <a:p>
            <a:pPr indent="-381000" lvl="1" marL="914400" marR="0" rtl="0" algn="just">
              <a:lnSpc>
                <a:spcPct val="100000"/>
              </a:lnSpc>
              <a:spcBef>
                <a:spcPts val="0"/>
              </a:spcBef>
              <a:spcAft>
                <a:spcPts val="0"/>
              </a:spcAft>
              <a:buClr>
                <a:srgbClr val="222222"/>
              </a:buClr>
              <a:buSzPts val="2400"/>
              <a:buFont typeface="Roboto Slab"/>
              <a:buChar char="➢"/>
            </a:pPr>
            <a:r>
              <a:rPr lang="it-IT">
                <a:solidFill>
                  <a:srgbClr val="222222"/>
                </a:solidFill>
                <a:highlight>
                  <a:srgbClr val="FFFFFF"/>
                </a:highlight>
                <a:latin typeface="Roboto Slab"/>
                <a:ea typeface="Roboto Slab"/>
                <a:cs typeface="Roboto Slab"/>
                <a:sym typeface="Roboto Slab"/>
              </a:rPr>
              <a:t>Mappatura processo AS IS</a:t>
            </a:r>
            <a:endParaRPr>
              <a:solidFill>
                <a:srgbClr val="222222"/>
              </a:solidFill>
              <a:highlight>
                <a:srgbClr val="FFFFFF"/>
              </a:highlight>
              <a:latin typeface="Roboto Slab"/>
              <a:ea typeface="Roboto Slab"/>
              <a:cs typeface="Roboto Slab"/>
              <a:sym typeface="Roboto Slab"/>
            </a:endParaRPr>
          </a:p>
          <a:p>
            <a:pPr indent="-381000" lvl="1" marL="914400" marR="0" rtl="0" algn="just">
              <a:lnSpc>
                <a:spcPct val="100000"/>
              </a:lnSpc>
              <a:spcBef>
                <a:spcPts val="0"/>
              </a:spcBef>
              <a:spcAft>
                <a:spcPts val="0"/>
              </a:spcAft>
              <a:buClr>
                <a:srgbClr val="222222"/>
              </a:buClr>
              <a:buSzPts val="2400"/>
              <a:buFont typeface="Roboto Slab"/>
              <a:buChar char="➢"/>
            </a:pPr>
            <a:r>
              <a:rPr lang="it-IT">
                <a:solidFill>
                  <a:srgbClr val="222222"/>
                </a:solidFill>
                <a:highlight>
                  <a:srgbClr val="FFFFFF"/>
                </a:highlight>
                <a:latin typeface="Roboto Slab"/>
                <a:ea typeface="Roboto Slab"/>
                <a:cs typeface="Roboto Slab"/>
                <a:sym typeface="Roboto Slab"/>
              </a:rPr>
              <a:t>Ipotesi TO BE</a:t>
            </a:r>
            <a:endParaRPr>
              <a:solidFill>
                <a:srgbClr val="222222"/>
              </a:solidFill>
              <a:highlight>
                <a:srgbClr val="FFFFFF"/>
              </a:highlight>
              <a:latin typeface="Roboto Slab"/>
              <a:ea typeface="Roboto Slab"/>
              <a:cs typeface="Roboto Slab"/>
              <a:sym typeface="Roboto Slab"/>
            </a:endParaRPr>
          </a:p>
          <a:p>
            <a:pPr indent="-342900" lvl="2" marL="1371600" marR="0" rtl="0" algn="just">
              <a:lnSpc>
                <a:spcPct val="100000"/>
              </a:lnSpc>
              <a:spcBef>
                <a:spcPts val="0"/>
              </a:spcBef>
              <a:spcAft>
                <a:spcPts val="0"/>
              </a:spcAft>
              <a:buClr>
                <a:srgbClr val="222222"/>
              </a:buClr>
              <a:buSzPts val="1800"/>
              <a:buFont typeface="Roboto Slab"/>
              <a:buChar char="■"/>
            </a:pPr>
            <a:r>
              <a:rPr lang="it-IT">
                <a:solidFill>
                  <a:srgbClr val="222222"/>
                </a:solidFill>
                <a:highlight>
                  <a:srgbClr val="FFFFFF"/>
                </a:highlight>
                <a:latin typeface="Roboto Slab"/>
                <a:ea typeface="Roboto Slab"/>
                <a:cs typeface="Roboto Slab"/>
                <a:sym typeface="Roboto Slab"/>
              </a:rPr>
              <a:t>gestione dei visiting con bando</a:t>
            </a:r>
            <a:endParaRPr>
              <a:solidFill>
                <a:srgbClr val="222222"/>
              </a:solidFill>
              <a:highlight>
                <a:srgbClr val="FFFFFF"/>
              </a:highlight>
              <a:latin typeface="Roboto Slab"/>
              <a:ea typeface="Roboto Slab"/>
              <a:cs typeface="Roboto Slab"/>
              <a:sym typeface="Roboto Slab"/>
            </a:endParaRPr>
          </a:p>
          <a:p>
            <a:pPr indent="-342900" lvl="2" marL="1371600" marR="0" rtl="0" algn="just">
              <a:lnSpc>
                <a:spcPct val="100000"/>
              </a:lnSpc>
              <a:spcBef>
                <a:spcPts val="0"/>
              </a:spcBef>
              <a:spcAft>
                <a:spcPts val="0"/>
              </a:spcAft>
              <a:buClr>
                <a:srgbClr val="222222"/>
              </a:buClr>
              <a:buSzPts val="1800"/>
              <a:buFont typeface="Roboto Slab"/>
              <a:buChar char="■"/>
            </a:pPr>
            <a:r>
              <a:rPr lang="it-IT">
                <a:solidFill>
                  <a:srgbClr val="222222"/>
                </a:solidFill>
                <a:highlight>
                  <a:srgbClr val="FFFFFF"/>
                </a:highlight>
                <a:latin typeface="Roboto Slab"/>
                <a:ea typeface="Roboto Slab"/>
                <a:cs typeface="Roboto Slab"/>
                <a:sym typeface="Roboto Slab"/>
              </a:rPr>
              <a:t>gestione dei visiting senza bando</a:t>
            </a:r>
            <a:endParaRPr sz="2300">
              <a:solidFill>
                <a:srgbClr val="222222"/>
              </a:solidFill>
              <a:highlight>
                <a:srgbClr val="FFFFFF"/>
              </a:highlight>
              <a:latin typeface="Roboto Slab"/>
              <a:ea typeface="Roboto Slab"/>
              <a:cs typeface="Roboto Slab"/>
              <a:sym typeface="Roboto Slab"/>
            </a:endParaRPr>
          </a:p>
        </p:txBody>
      </p:sp>
      <p:pic>
        <p:nvPicPr>
          <p:cNvPr id="92" name="Google Shape;92;p2"/>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2f22aca0ec_0_13"/>
          <p:cNvSpPr txBox="1"/>
          <p:nvPr/>
        </p:nvSpPr>
        <p:spPr>
          <a:xfrm>
            <a:off x="1007925" y="934025"/>
            <a:ext cx="10311900" cy="2149500"/>
          </a:xfrm>
          <a:prstGeom prst="rect">
            <a:avLst/>
          </a:prstGeom>
          <a:noFill/>
          <a:ln>
            <a:noFill/>
          </a:ln>
        </p:spPr>
        <p:txBody>
          <a:bodyPr anchorCtr="0" anchor="t" bIns="91425" lIns="91425" spcFirstLastPara="1" rIns="91425" wrap="square" tIns="91425">
            <a:spAutoFit/>
          </a:bodyPr>
          <a:lstStyle/>
          <a:p>
            <a:pPr indent="-361950" lvl="1" marL="914400" rtl="0" algn="l">
              <a:lnSpc>
                <a:spcPct val="115000"/>
              </a:lnSpc>
              <a:spcBef>
                <a:spcPts val="0"/>
              </a:spcBef>
              <a:spcAft>
                <a:spcPts val="0"/>
              </a:spcAft>
              <a:buClr>
                <a:schemeClr val="dk1"/>
              </a:buClr>
              <a:buSzPts val="2100"/>
              <a:buFont typeface="Roboto Slab"/>
              <a:buChar char="○"/>
            </a:pPr>
            <a:r>
              <a:rPr lang="it-IT" sz="2100">
                <a:solidFill>
                  <a:schemeClr val="dk1"/>
                </a:solidFill>
                <a:latin typeface="Roboto Slab"/>
                <a:ea typeface="Roboto Slab"/>
                <a:cs typeface="Roboto Slab"/>
                <a:sym typeface="Roboto Slab"/>
              </a:rPr>
              <a:t>si occupa di formazione (no CFU)</a:t>
            </a:r>
            <a:r>
              <a:rPr b="1" lang="it-IT" sz="2100">
                <a:solidFill>
                  <a:schemeClr val="dk1"/>
                </a:solidFill>
                <a:latin typeface="Roboto Slab"/>
                <a:ea typeface="Roboto Slab"/>
                <a:cs typeface="Roboto Slab"/>
                <a:sym typeface="Roboto Slab"/>
              </a:rPr>
              <a:t> </a:t>
            </a:r>
            <a:endParaRPr sz="2100" u="sng">
              <a:solidFill>
                <a:schemeClr val="dk1"/>
              </a:solidFill>
              <a:latin typeface="Roboto Slab"/>
              <a:ea typeface="Roboto Slab"/>
              <a:cs typeface="Roboto Slab"/>
              <a:sym typeface="Roboto Slab"/>
            </a:endParaRPr>
          </a:p>
          <a:p>
            <a:pPr indent="-361950" lvl="1" marL="914400" rtl="0" algn="l">
              <a:lnSpc>
                <a:spcPct val="115000"/>
              </a:lnSpc>
              <a:spcBef>
                <a:spcPts val="0"/>
              </a:spcBef>
              <a:spcAft>
                <a:spcPts val="0"/>
              </a:spcAft>
              <a:buClr>
                <a:schemeClr val="dk1"/>
              </a:buClr>
              <a:buSzPts val="2100"/>
              <a:buFont typeface="Roboto Slab"/>
              <a:buChar char="○"/>
            </a:pPr>
            <a:r>
              <a:rPr lang="it-IT" sz="2100">
                <a:solidFill>
                  <a:schemeClr val="dk1"/>
                </a:solidFill>
                <a:latin typeface="Roboto Slab"/>
                <a:ea typeface="Roboto Slab"/>
                <a:cs typeface="Roboto Slab"/>
                <a:sym typeface="Roboto Slab"/>
              </a:rPr>
              <a:t>censito per il pagamento su CSA con i seguenti ruoli:</a:t>
            </a:r>
            <a:endParaRPr sz="2100">
              <a:solidFill>
                <a:schemeClr val="dk1"/>
              </a:solidFill>
              <a:latin typeface="Roboto Slab"/>
              <a:ea typeface="Roboto Slab"/>
              <a:cs typeface="Roboto Slab"/>
              <a:sym typeface="Roboto Slab"/>
            </a:endParaRPr>
          </a:p>
          <a:p>
            <a:pPr indent="-361950" lvl="2" marL="1371600" rtl="0" algn="l">
              <a:lnSpc>
                <a:spcPct val="115000"/>
              </a:lnSpc>
              <a:spcBef>
                <a:spcPts val="0"/>
              </a:spcBef>
              <a:spcAft>
                <a:spcPts val="0"/>
              </a:spcAft>
              <a:buClr>
                <a:schemeClr val="dk1"/>
              </a:buClr>
              <a:buSzPts val="2100"/>
              <a:buFont typeface="Titillium Web"/>
              <a:buAutoNum type="romanLcPeriod"/>
            </a:pPr>
            <a:r>
              <a:rPr b="1" lang="it-IT" sz="2100">
                <a:solidFill>
                  <a:schemeClr val="dk1"/>
                </a:solidFill>
                <a:latin typeface="Roboto Slab"/>
                <a:ea typeface="Roboto Slab"/>
                <a:cs typeface="Roboto Slab"/>
                <a:sym typeface="Roboto Slab"/>
              </a:rPr>
              <a:t>BE </a:t>
            </a:r>
            <a:r>
              <a:rPr lang="it-IT" sz="2100">
                <a:solidFill>
                  <a:schemeClr val="dk1"/>
                </a:solidFill>
                <a:latin typeface="Roboto Slab"/>
                <a:ea typeface="Roboto Slab"/>
                <a:cs typeface="Roboto Slab"/>
                <a:sym typeface="Roboto Slab"/>
              </a:rPr>
              <a:t>capitolo </a:t>
            </a:r>
            <a:r>
              <a:rPr b="1" lang="it-IT" sz="2100">
                <a:solidFill>
                  <a:schemeClr val="dk1"/>
                </a:solidFill>
                <a:latin typeface="Roboto Slab"/>
                <a:ea typeface="Roboto Slab"/>
                <a:cs typeface="Roboto Slab"/>
                <a:sym typeface="Roboto Slab"/>
              </a:rPr>
              <a:t>000814 </a:t>
            </a:r>
            <a:endParaRPr sz="2100">
              <a:solidFill>
                <a:schemeClr val="dk1"/>
              </a:solidFill>
              <a:latin typeface="Roboto Slab"/>
              <a:ea typeface="Roboto Slab"/>
              <a:cs typeface="Roboto Slab"/>
              <a:sym typeface="Roboto Slab"/>
            </a:endParaRPr>
          </a:p>
          <a:p>
            <a:pPr indent="-361950" lvl="2" marL="1371600" rtl="0" algn="l">
              <a:lnSpc>
                <a:spcPct val="115000"/>
              </a:lnSpc>
              <a:spcBef>
                <a:spcPts val="0"/>
              </a:spcBef>
              <a:spcAft>
                <a:spcPts val="0"/>
              </a:spcAft>
              <a:buClr>
                <a:schemeClr val="dk1"/>
              </a:buClr>
              <a:buSzPts val="2100"/>
              <a:buFont typeface="Titillium Web"/>
              <a:buAutoNum type="romanLcPeriod"/>
            </a:pPr>
            <a:r>
              <a:rPr b="1" lang="it-IT" sz="2100">
                <a:solidFill>
                  <a:schemeClr val="dk1"/>
                </a:solidFill>
                <a:latin typeface="Roboto Slab"/>
                <a:ea typeface="Roboto Slab"/>
                <a:cs typeface="Roboto Slab"/>
                <a:sym typeface="Roboto Slab"/>
              </a:rPr>
              <a:t>BS </a:t>
            </a:r>
            <a:r>
              <a:rPr lang="it-IT" sz="2100">
                <a:solidFill>
                  <a:schemeClr val="dk1"/>
                </a:solidFill>
                <a:latin typeface="Roboto Slab"/>
                <a:ea typeface="Roboto Slab"/>
                <a:cs typeface="Roboto Slab"/>
                <a:sym typeface="Roboto Slab"/>
              </a:rPr>
              <a:t>capitolo </a:t>
            </a:r>
            <a:r>
              <a:rPr b="1" lang="it-IT" sz="2100">
                <a:solidFill>
                  <a:schemeClr val="dk1"/>
                </a:solidFill>
                <a:latin typeface="Roboto Slab"/>
                <a:ea typeface="Roboto Slab"/>
                <a:cs typeface="Roboto Slab"/>
                <a:sym typeface="Roboto Slab"/>
              </a:rPr>
              <a:t>003725</a:t>
            </a:r>
            <a:endParaRPr b="1" sz="700">
              <a:solidFill>
                <a:schemeClr val="dk1"/>
              </a:solidFill>
              <a:latin typeface="Roboto Slab"/>
              <a:ea typeface="Roboto Slab"/>
              <a:cs typeface="Roboto Slab"/>
              <a:sym typeface="Roboto Slab"/>
            </a:endParaRPr>
          </a:p>
          <a:p>
            <a:pPr indent="0" lvl="0" marL="1371600" rtl="0" algn="l">
              <a:lnSpc>
                <a:spcPct val="115000"/>
              </a:lnSpc>
              <a:spcBef>
                <a:spcPts val="0"/>
              </a:spcBef>
              <a:spcAft>
                <a:spcPts val="0"/>
              </a:spcAft>
              <a:buNone/>
            </a:pPr>
            <a:r>
              <a:t/>
            </a:r>
            <a:endParaRPr b="1" sz="7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b="1" lang="it-IT" sz="2300">
                <a:solidFill>
                  <a:schemeClr val="dk1"/>
                </a:solidFill>
                <a:latin typeface="Roboto Slab"/>
                <a:ea typeface="Roboto Slab"/>
                <a:cs typeface="Roboto Slab"/>
                <a:sym typeface="Roboto Slab"/>
              </a:rPr>
              <a:t>TO BE ⇒ </a:t>
            </a:r>
            <a:r>
              <a:rPr lang="it-IT" sz="2300">
                <a:solidFill>
                  <a:schemeClr val="dk1"/>
                </a:solidFill>
                <a:latin typeface="Roboto Slab"/>
                <a:ea typeface="Roboto Slab"/>
                <a:cs typeface="Roboto Slab"/>
                <a:sym typeface="Roboto Slab"/>
              </a:rPr>
              <a:t>apparterrà alla tipologia: </a:t>
            </a:r>
            <a:r>
              <a:rPr b="1" lang="it-IT" sz="2300">
                <a:solidFill>
                  <a:schemeClr val="dk1"/>
                </a:solidFill>
                <a:latin typeface="Roboto Slab"/>
                <a:ea typeface="Roboto Slab"/>
                <a:cs typeface="Roboto Slab"/>
                <a:sym typeface="Roboto Slab"/>
              </a:rPr>
              <a:t>Visiting SCHOLAR</a:t>
            </a:r>
            <a:endParaRPr b="1" sz="2100">
              <a:solidFill>
                <a:schemeClr val="dk1"/>
              </a:solidFill>
              <a:latin typeface="Roboto Slab"/>
              <a:ea typeface="Roboto Slab"/>
              <a:cs typeface="Roboto Slab"/>
              <a:sym typeface="Roboto Slab"/>
            </a:endParaRPr>
          </a:p>
        </p:txBody>
      </p:sp>
      <p:sp>
        <p:nvSpPr>
          <p:cNvPr id="235" name="Google Shape;235;g22f22aca0ec_0_13"/>
          <p:cNvSpPr txBox="1"/>
          <p:nvPr/>
        </p:nvSpPr>
        <p:spPr>
          <a:xfrm>
            <a:off x="1007925" y="3676925"/>
            <a:ext cx="10686600" cy="2149500"/>
          </a:xfrm>
          <a:prstGeom prst="rect">
            <a:avLst/>
          </a:prstGeom>
          <a:noFill/>
          <a:ln>
            <a:noFill/>
          </a:ln>
        </p:spPr>
        <p:txBody>
          <a:bodyPr anchorCtr="0" anchor="t" bIns="91425" lIns="91425" spcFirstLastPara="1" rIns="91425" wrap="square" tIns="91425">
            <a:spAutoFit/>
          </a:bodyPr>
          <a:lstStyle/>
          <a:p>
            <a:pPr indent="-361950" lvl="1" marL="914400" rtl="0" algn="l">
              <a:lnSpc>
                <a:spcPct val="115000"/>
              </a:lnSpc>
              <a:spcBef>
                <a:spcPts val="0"/>
              </a:spcBef>
              <a:spcAft>
                <a:spcPts val="0"/>
              </a:spcAft>
              <a:buClr>
                <a:schemeClr val="dk1"/>
              </a:buClr>
              <a:buSzPts val="2100"/>
              <a:buFont typeface="Roboto Slab"/>
              <a:buChar char="○"/>
            </a:pPr>
            <a:r>
              <a:rPr lang="it-IT" sz="2100">
                <a:solidFill>
                  <a:schemeClr val="dk1"/>
                </a:solidFill>
                <a:latin typeface="Roboto Slab"/>
                <a:ea typeface="Roboto Slab"/>
                <a:cs typeface="Roboto Slab"/>
                <a:sym typeface="Roboto Slab"/>
              </a:rPr>
              <a:t>censito per il pagamento su CSA con i seguenti ruoli:</a:t>
            </a:r>
            <a:endParaRPr sz="2100">
              <a:solidFill>
                <a:schemeClr val="dk1"/>
              </a:solidFill>
              <a:latin typeface="Roboto Slab"/>
              <a:ea typeface="Roboto Slab"/>
              <a:cs typeface="Roboto Slab"/>
              <a:sym typeface="Roboto Slab"/>
            </a:endParaRPr>
          </a:p>
          <a:p>
            <a:pPr indent="-361950" lvl="2" marL="1371600" rtl="0" algn="l">
              <a:lnSpc>
                <a:spcPct val="115000"/>
              </a:lnSpc>
              <a:spcBef>
                <a:spcPts val="0"/>
              </a:spcBef>
              <a:spcAft>
                <a:spcPts val="0"/>
              </a:spcAft>
              <a:buClr>
                <a:schemeClr val="dk1"/>
              </a:buClr>
              <a:buSzPts val="2100"/>
              <a:buFont typeface="Titillium Web"/>
              <a:buChar char="■"/>
            </a:pPr>
            <a:r>
              <a:rPr b="1" lang="it-IT" sz="2100">
                <a:solidFill>
                  <a:schemeClr val="dk1"/>
                </a:solidFill>
                <a:latin typeface="Roboto Slab"/>
                <a:ea typeface="Roboto Slab"/>
                <a:cs typeface="Roboto Slab"/>
                <a:sym typeface="Roboto Slab"/>
              </a:rPr>
              <a:t>BS </a:t>
            </a:r>
            <a:r>
              <a:rPr lang="it-IT" sz="2100">
                <a:solidFill>
                  <a:schemeClr val="dk1"/>
                </a:solidFill>
                <a:latin typeface="Roboto Slab"/>
                <a:ea typeface="Roboto Slab"/>
                <a:cs typeface="Roboto Slab"/>
                <a:sym typeface="Roboto Slab"/>
              </a:rPr>
              <a:t>capitolo </a:t>
            </a:r>
            <a:r>
              <a:rPr b="1" lang="it-IT" sz="2100">
                <a:solidFill>
                  <a:schemeClr val="dk1"/>
                </a:solidFill>
                <a:latin typeface="Roboto Slab"/>
                <a:ea typeface="Roboto Slab"/>
                <a:cs typeface="Roboto Slab"/>
                <a:sym typeface="Roboto Slab"/>
              </a:rPr>
              <a:t>000710  (</a:t>
            </a:r>
            <a:r>
              <a:rPr i="1" lang="it-IT" sz="2100">
                <a:solidFill>
                  <a:schemeClr val="dk1"/>
                </a:solidFill>
                <a:latin typeface="Roboto Slab"/>
                <a:ea typeface="Roboto Slab"/>
                <a:cs typeface="Roboto Slab"/>
                <a:sym typeface="Roboto Slab"/>
              </a:rPr>
              <a:t>Ricercatori provenienti da paesi in via di sviluppo)</a:t>
            </a:r>
            <a:endParaRPr b="1" sz="2100">
              <a:solidFill>
                <a:schemeClr val="dk1"/>
              </a:solidFill>
              <a:latin typeface="Roboto Slab"/>
              <a:ea typeface="Roboto Slab"/>
              <a:cs typeface="Roboto Slab"/>
              <a:sym typeface="Roboto Slab"/>
            </a:endParaRPr>
          </a:p>
          <a:p>
            <a:pPr indent="-361950" lvl="2" marL="1371600" rtl="0" algn="l">
              <a:lnSpc>
                <a:spcPct val="115000"/>
              </a:lnSpc>
              <a:spcBef>
                <a:spcPts val="0"/>
              </a:spcBef>
              <a:spcAft>
                <a:spcPts val="0"/>
              </a:spcAft>
              <a:buClr>
                <a:schemeClr val="dk1"/>
              </a:buClr>
              <a:buSzPts val="2100"/>
              <a:buFont typeface="Titillium Web"/>
              <a:buChar char="■"/>
            </a:pPr>
            <a:r>
              <a:rPr b="1" lang="it-IT" sz="2100">
                <a:solidFill>
                  <a:schemeClr val="dk1"/>
                </a:solidFill>
                <a:latin typeface="Roboto Slab"/>
                <a:ea typeface="Roboto Slab"/>
                <a:cs typeface="Roboto Slab"/>
                <a:sym typeface="Roboto Slab"/>
              </a:rPr>
              <a:t>BS </a:t>
            </a:r>
            <a:r>
              <a:rPr lang="it-IT" sz="2100">
                <a:solidFill>
                  <a:schemeClr val="dk1"/>
                </a:solidFill>
                <a:latin typeface="Roboto Slab"/>
                <a:ea typeface="Roboto Slab"/>
                <a:cs typeface="Roboto Slab"/>
                <a:sym typeface="Roboto Slab"/>
              </a:rPr>
              <a:t>capitolo </a:t>
            </a:r>
            <a:r>
              <a:rPr b="1" lang="it-IT" sz="2100">
                <a:solidFill>
                  <a:schemeClr val="dk1"/>
                </a:solidFill>
                <a:latin typeface="Roboto Slab"/>
                <a:ea typeface="Roboto Slab"/>
                <a:cs typeface="Roboto Slab"/>
                <a:sym typeface="Roboto Slab"/>
              </a:rPr>
              <a:t>000723 per i bandi COIMBRA (</a:t>
            </a:r>
            <a:r>
              <a:rPr i="1" lang="it-IT" sz="2100">
                <a:solidFill>
                  <a:schemeClr val="dk1"/>
                </a:solidFill>
                <a:latin typeface="Roboto Slab"/>
                <a:ea typeface="Roboto Slab"/>
                <a:cs typeface="Roboto Slab"/>
                <a:sym typeface="Roboto Slab"/>
              </a:rPr>
              <a:t>Giovani ricercatori dell’Africa Sub Sahariana e studiosi da Paesi dell’America Latina</a:t>
            </a:r>
            <a:r>
              <a:rPr lang="it-IT" sz="2100">
                <a:solidFill>
                  <a:schemeClr val="dk1"/>
                </a:solidFill>
                <a:latin typeface="Roboto Slab"/>
                <a:ea typeface="Roboto Slab"/>
                <a:cs typeface="Roboto Slab"/>
                <a:sym typeface="Roboto Slab"/>
              </a:rPr>
              <a:t> )</a:t>
            </a:r>
            <a:endParaRPr sz="21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b="1" sz="7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b="1" lang="it-IT" sz="2300">
                <a:solidFill>
                  <a:schemeClr val="dk1"/>
                </a:solidFill>
                <a:latin typeface="Roboto Slab"/>
                <a:ea typeface="Roboto Slab"/>
                <a:cs typeface="Roboto Slab"/>
                <a:sym typeface="Roboto Slab"/>
              </a:rPr>
              <a:t>TO BE ⇒ </a:t>
            </a:r>
            <a:r>
              <a:rPr lang="it-IT" sz="2300">
                <a:solidFill>
                  <a:schemeClr val="dk1"/>
                </a:solidFill>
                <a:latin typeface="Roboto Slab"/>
                <a:ea typeface="Roboto Slab"/>
                <a:cs typeface="Roboto Slab"/>
                <a:sym typeface="Roboto Slab"/>
              </a:rPr>
              <a:t>apparterrà alla tipologia: </a:t>
            </a:r>
            <a:r>
              <a:rPr b="1" lang="it-IT" sz="2300">
                <a:solidFill>
                  <a:schemeClr val="dk1"/>
                </a:solidFill>
                <a:latin typeface="Roboto Slab"/>
                <a:ea typeface="Roboto Slab"/>
                <a:cs typeface="Roboto Slab"/>
                <a:sym typeface="Roboto Slab"/>
              </a:rPr>
              <a:t>Visiting SCHOLAR</a:t>
            </a:r>
            <a:endParaRPr sz="2100">
              <a:solidFill>
                <a:schemeClr val="dk1"/>
              </a:solidFill>
              <a:latin typeface="Roboto Slab"/>
              <a:ea typeface="Roboto Slab"/>
              <a:cs typeface="Roboto Slab"/>
              <a:sym typeface="Roboto Slab"/>
            </a:endParaRPr>
          </a:p>
        </p:txBody>
      </p:sp>
      <p:sp>
        <p:nvSpPr>
          <p:cNvPr id="236" name="Google Shape;236;g22f22aca0ec_0_13"/>
          <p:cNvSpPr txBox="1"/>
          <p:nvPr/>
        </p:nvSpPr>
        <p:spPr>
          <a:xfrm>
            <a:off x="1007925" y="395225"/>
            <a:ext cx="96771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IT" sz="2300">
                <a:solidFill>
                  <a:schemeClr val="dk1"/>
                </a:solidFill>
                <a:latin typeface="Roboto Slab"/>
                <a:ea typeface="Roboto Slab"/>
                <a:cs typeface="Roboto Slab"/>
                <a:sym typeface="Roboto Slab"/>
              </a:rPr>
              <a:t>Il personale gestito</a:t>
            </a:r>
            <a:r>
              <a:rPr lang="it-IT" sz="2300">
                <a:solidFill>
                  <a:schemeClr val="dk1"/>
                </a:solidFill>
                <a:latin typeface="Roboto Slab"/>
                <a:ea typeface="Roboto Slab"/>
                <a:cs typeface="Roboto Slab"/>
                <a:sym typeface="Roboto Slab"/>
              </a:rPr>
              <a:t> da </a:t>
            </a:r>
            <a:r>
              <a:rPr b="1" lang="it-IT" sz="2300">
                <a:solidFill>
                  <a:schemeClr val="dk1"/>
                </a:solidFill>
                <a:latin typeface="Roboto Slab"/>
                <a:ea typeface="Roboto Slab"/>
                <a:cs typeface="Roboto Slab"/>
                <a:sym typeface="Roboto Slab"/>
              </a:rPr>
              <a:t>ARINT </a:t>
            </a:r>
            <a:r>
              <a:rPr lang="it-IT" sz="2300">
                <a:solidFill>
                  <a:schemeClr val="dk1"/>
                </a:solidFill>
                <a:latin typeface="Roboto Slab"/>
                <a:ea typeface="Roboto Slab"/>
                <a:cs typeface="Roboto Slab"/>
                <a:sym typeface="Roboto Slab"/>
              </a:rPr>
              <a:t>con le seguenti caratteristiche</a:t>
            </a:r>
            <a:endParaRPr sz="2300">
              <a:solidFill>
                <a:schemeClr val="dk1"/>
              </a:solidFill>
              <a:latin typeface="Roboto Slab"/>
              <a:ea typeface="Roboto Slab"/>
              <a:cs typeface="Roboto Slab"/>
              <a:sym typeface="Roboto Slab"/>
            </a:endParaRPr>
          </a:p>
        </p:txBody>
      </p:sp>
      <p:sp>
        <p:nvSpPr>
          <p:cNvPr id="237" name="Google Shape;237;g22f22aca0ec_0_13"/>
          <p:cNvSpPr txBox="1"/>
          <p:nvPr/>
        </p:nvSpPr>
        <p:spPr>
          <a:xfrm>
            <a:off x="1084550" y="3138125"/>
            <a:ext cx="103119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IT" sz="2300">
                <a:solidFill>
                  <a:schemeClr val="dk1"/>
                </a:solidFill>
                <a:latin typeface="Roboto Slab"/>
                <a:ea typeface="Roboto Slab"/>
                <a:cs typeface="Roboto Slab"/>
                <a:sym typeface="Roboto Slab"/>
              </a:rPr>
              <a:t>Il personale gestito da </a:t>
            </a:r>
            <a:r>
              <a:rPr b="1" lang="it-IT" sz="2300">
                <a:solidFill>
                  <a:schemeClr val="dk1"/>
                </a:solidFill>
                <a:latin typeface="Roboto Slab"/>
                <a:ea typeface="Roboto Slab"/>
                <a:cs typeface="Roboto Slab"/>
                <a:sym typeface="Roboto Slab"/>
              </a:rPr>
              <a:t>CICOPS </a:t>
            </a:r>
            <a:r>
              <a:rPr lang="it-IT" sz="2300">
                <a:solidFill>
                  <a:schemeClr val="dk1"/>
                </a:solidFill>
                <a:latin typeface="Roboto Slab"/>
                <a:ea typeface="Roboto Slab"/>
                <a:cs typeface="Roboto Slab"/>
                <a:sym typeface="Roboto Slab"/>
              </a:rPr>
              <a:t>con le seguenti caratteristiche</a:t>
            </a:r>
            <a:endParaRPr sz="2300">
              <a:solidFill>
                <a:schemeClr val="dk1"/>
              </a:solidFill>
              <a:latin typeface="Titillium Web"/>
              <a:ea typeface="Titillium Web"/>
              <a:cs typeface="Titillium Web"/>
              <a:sym typeface="Titillium Web"/>
            </a:endParaRPr>
          </a:p>
        </p:txBody>
      </p:sp>
      <p:pic>
        <p:nvPicPr>
          <p:cNvPr id="238" name="Google Shape;238;g22f22aca0ec_0_13"/>
          <p:cNvPicPr preferRelativeResize="0"/>
          <p:nvPr/>
        </p:nvPicPr>
        <p:blipFill>
          <a:blip r:embed="rId3">
            <a:alphaModFix/>
          </a:blip>
          <a:stretch>
            <a:fillRect/>
          </a:stretch>
        </p:blipFill>
        <p:spPr>
          <a:xfrm>
            <a:off x="11319825" y="5049675"/>
            <a:ext cx="722375" cy="1108198"/>
          </a:xfrm>
          <a:prstGeom prst="rect">
            <a:avLst/>
          </a:prstGeom>
          <a:noFill/>
          <a:ln>
            <a:noFill/>
          </a:ln>
        </p:spPr>
      </p:pic>
      <p:cxnSp>
        <p:nvCxnSpPr>
          <p:cNvPr id="239" name="Google Shape;239;g22f22aca0ec_0_13"/>
          <p:cNvCxnSpPr/>
          <p:nvPr/>
        </p:nvCxnSpPr>
        <p:spPr>
          <a:xfrm>
            <a:off x="1084550" y="3137975"/>
            <a:ext cx="9740700" cy="21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8928d7de5e_0_0"/>
          <p:cNvSpPr txBox="1"/>
          <p:nvPr/>
        </p:nvSpPr>
        <p:spPr>
          <a:xfrm>
            <a:off x="737450" y="1903075"/>
            <a:ext cx="10437600" cy="29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it-IT" sz="2300">
                <a:solidFill>
                  <a:schemeClr val="dk1"/>
                </a:solidFill>
                <a:latin typeface="Roboto Slab"/>
                <a:ea typeface="Roboto Slab"/>
                <a:cs typeface="Roboto Slab"/>
                <a:sym typeface="Roboto Slab"/>
              </a:rPr>
              <a:t>Il personale gestito da </a:t>
            </a:r>
            <a:r>
              <a:rPr b="1" lang="it-IT" sz="2300">
                <a:solidFill>
                  <a:schemeClr val="dk1"/>
                </a:solidFill>
                <a:latin typeface="Roboto Slab"/>
                <a:ea typeface="Roboto Slab"/>
                <a:cs typeface="Roboto Slab"/>
                <a:sym typeface="Roboto Slab"/>
              </a:rPr>
              <a:t>CICOPS </a:t>
            </a:r>
            <a:r>
              <a:rPr lang="it-IT" sz="2300">
                <a:solidFill>
                  <a:schemeClr val="dk1"/>
                </a:solidFill>
                <a:latin typeface="Roboto Slab"/>
                <a:ea typeface="Roboto Slab"/>
                <a:cs typeface="Roboto Slab"/>
                <a:sym typeface="Roboto Slab"/>
              </a:rPr>
              <a:t>con le seguenti caratteristiche</a:t>
            </a:r>
            <a:endParaRPr sz="2300">
              <a:solidFill>
                <a:schemeClr val="dk1"/>
              </a:solidFill>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b="1" sz="2300">
              <a:solidFill>
                <a:schemeClr val="dk1"/>
              </a:solidFill>
              <a:latin typeface="Roboto Slab"/>
              <a:ea typeface="Roboto Slab"/>
              <a:cs typeface="Roboto Slab"/>
              <a:sym typeface="Roboto Slab"/>
            </a:endParaRPr>
          </a:p>
          <a:p>
            <a:pPr indent="-374650" lvl="0" marL="1267199" rtl="0" algn="l">
              <a:lnSpc>
                <a:spcPct val="115000"/>
              </a:lnSpc>
              <a:spcBef>
                <a:spcPts val="0"/>
              </a:spcBef>
              <a:spcAft>
                <a:spcPts val="0"/>
              </a:spcAft>
              <a:buClr>
                <a:schemeClr val="dk1"/>
              </a:buClr>
              <a:buSzPts val="2300"/>
              <a:buFont typeface="Roboto Slab"/>
              <a:buChar char="●"/>
            </a:pPr>
            <a:r>
              <a:rPr i="1" lang="it-IT" sz="2300">
                <a:solidFill>
                  <a:schemeClr val="dk1"/>
                </a:solidFill>
                <a:latin typeface="Roboto Slab"/>
                <a:ea typeface="Roboto Slab"/>
                <a:cs typeface="Roboto Slab"/>
                <a:sym typeface="Roboto Slab"/>
              </a:rPr>
              <a:t>dottorandi stranieri senza borsa</a:t>
            </a:r>
            <a:endParaRPr sz="2300">
              <a:solidFill>
                <a:schemeClr val="dk1"/>
              </a:solidFill>
              <a:latin typeface="Roboto Slab"/>
              <a:ea typeface="Roboto Slab"/>
              <a:cs typeface="Roboto Slab"/>
              <a:sym typeface="Roboto Slab"/>
            </a:endParaRPr>
          </a:p>
          <a:p>
            <a:pPr indent="-374650" lvl="0" marL="1267199"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su CSA sono </a:t>
            </a:r>
            <a:r>
              <a:rPr lang="it-IT" sz="2300">
                <a:solidFill>
                  <a:schemeClr val="dk1"/>
                </a:solidFill>
                <a:latin typeface="Roboto Slab"/>
                <a:ea typeface="Roboto Slab"/>
                <a:cs typeface="Roboto Slab"/>
                <a:sym typeface="Roboto Slab"/>
              </a:rPr>
              <a:t>censiti per il pagamento </a:t>
            </a:r>
            <a:r>
              <a:rPr lang="it-IT" sz="2300">
                <a:solidFill>
                  <a:schemeClr val="dk1"/>
                </a:solidFill>
                <a:latin typeface="Roboto Slab"/>
                <a:ea typeface="Roboto Slab"/>
                <a:cs typeface="Roboto Slab"/>
                <a:sym typeface="Roboto Slab"/>
              </a:rPr>
              <a:t>con il seguente ruolo:</a:t>
            </a:r>
            <a:endParaRPr sz="2300">
              <a:solidFill>
                <a:schemeClr val="dk1"/>
              </a:solidFill>
              <a:latin typeface="Roboto Slab"/>
              <a:ea typeface="Roboto Slab"/>
              <a:cs typeface="Roboto Slab"/>
              <a:sym typeface="Roboto Slab"/>
            </a:endParaRPr>
          </a:p>
          <a:p>
            <a:pPr indent="457200" lvl="0" marL="914400" rtl="0" algn="l">
              <a:lnSpc>
                <a:spcPct val="115000"/>
              </a:lnSpc>
              <a:spcBef>
                <a:spcPts val="0"/>
              </a:spcBef>
              <a:spcAft>
                <a:spcPts val="0"/>
              </a:spcAft>
              <a:buNone/>
            </a:pPr>
            <a:r>
              <a:rPr b="1" lang="it-IT" sz="2300">
                <a:solidFill>
                  <a:schemeClr val="dk1"/>
                </a:solidFill>
                <a:latin typeface="Roboto Slab"/>
                <a:ea typeface="Roboto Slab"/>
                <a:cs typeface="Roboto Slab"/>
                <a:sym typeface="Roboto Slab"/>
              </a:rPr>
              <a:t>BE </a:t>
            </a:r>
            <a:r>
              <a:rPr lang="it-IT" sz="2300">
                <a:solidFill>
                  <a:schemeClr val="dk1"/>
                </a:solidFill>
                <a:latin typeface="Roboto Slab"/>
                <a:ea typeface="Roboto Slab"/>
                <a:cs typeface="Roboto Slab"/>
                <a:sym typeface="Roboto Slab"/>
              </a:rPr>
              <a:t>capitolo </a:t>
            </a:r>
            <a:r>
              <a:rPr b="1" lang="it-IT" sz="2300">
                <a:solidFill>
                  <a:schemeClr val="dk1"/>
                </a:solidFill>
                <a:latin typeface="Roboto Slab"/>
                <a:ea typeface="Roboto Slab"/>
                <a:cs typeface="Roboto Slab"/>
                <a:sym typeface="Roboto Slab"/>
              </a:rPr>
              <a:t>004699  </a:t>
            </a:r>
            <a:endParaRPr b="1" sz="2300">
              <a:solidFill>
                <a:schemeClr val="dk1"/>
              </a:solidFill>
              <a:latin typeface="Roboto Slab"/>
              <a:ea typeface="Roboto Slab"/>
              <a:cs typeface="Roboto Slab"/>
              <a:sym typeface="Roboto Slab"/>
            </a:endParaRPr>
          </a:p>
          <a:p>
            <a:pPr indent="457200" lvl="0" marL="914400" rtl="0" algn="l">
              <a:lnSpc>
                <a:spcPct val="115000"/>
              </a:lnSpc>
              <a:spcBef>
                <a:spcPts val="0"/>
              </a:spcBef>
              <a:spcAft>
                <a:spcPts val="0"/>
              </a:spcAft>
              <a:buNone/>
            </a:pPr>
            <a:r>
              <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Clr>
                <a:schemeClr val="dk1"/>
              </a:buClr>
              <a:buSzPts val="1100"/>
              <a:buFont typeface="Arial"/>
              <a:buNone/>
            </a:pPr>
            <a:r>
              <a:rPr b="1" lang="it-IT" sz="2300">
                <a:solidFill>
                  <a:schemeClr val="dk1"/>
                </a:solidFill>
                <a:latin typeface="Roboto Slab"/>
                <a:ea typeface="Roboto Slab"/>
                <a:cs typeface="Roboto Slab"/>
                <a:sym typeface="Roboto Slab"/>
              </a:rPr>
              <a:t>TO BE ⇒ </a:t>
            </a:r>
            <a:r>
              <a:rPr lang="it-IT" sz="2300">
                <a:solidFill>
                  <a:schemeClr val="dk1"/>
                </a:solidFill>
                <a:latin typeface="Roboto Slab"/>
                <a:ea typeface="Roboto Slab"/>
                <a:cs typeface="Roboto Slab"/>
                <a:sym typeface="Roboto Slab"/>
              </a:rPr>
              <a:t>apparterrà alla tipologia: </a:t>
            </a:r>
            <a:r>
              <a:rPr b="1" lang="it-IT" sz="2300">
                <a:solidFill>
                  <a:schemeClr val="dk1"/>
                </a:solidFill>
                <a:latin typeface="Roboto Slab"/>
                <a:ea typeface="Roboto Slab"/>
                <a:cs typeface="Roboto Slab"/>
                <a:sym typeface="Roboto Slab"/>
              </a:rPr>
              <a:t>Visiting PHD STUDENT</a:t>
            </a:r>
            <a:endParaRPr sz="2300">
              <a:solidFill>
                <a:schemeClr val="dk1"/>
              </a:solidFill>
              <a:latin typeface="Titillium Web"/>
              <a:ea typeface="Titillium Web"/>
              <a:cs typeface="Titillium Web"/>
              <a:sym typeface="Titillium Web"/>
            </a:endParaRPr>
          </a:p>
        </p:txBody>
      </p:sp>
      <p:pic>
        <p:nvPicPr>
          <p:cNvPr id="245" name="Google Shape;245;g18928d7de5e_0_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2f22aca0ec_0_27"/>
          <p:cNvSpPr txBox="1"/>
          <p:nvPr/>
        </p:nvSpPr>
        <p:spPr>
          <a:xfrm>
            <a:off x="1804500" y="1793950"/>
            <a:ext cx="8583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it-IT" sz="4000">
                <a:solidFill>
                  <a:srgbClr val="B02E51"/>
                </a:solidFill>
                <a:latin typeface="Roboto Slab"/>
                <a:ea typeface="Roboto Slab"/>
                <a:cs typeface="Roboto Slab"/>
                <a:sym typeface="Roboto Slab"/>
              </a:rPr>
              <a:t>VISITING</a:t>
            </a:r>
            <a:endParaRPr b="1" sz="4000">
              <a:solidFill>
                <a:srgbClr val="B02E51"/>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b="1" sz="4000">
              <a:solidFill>
                <a:srgbClr val="B02E51"/>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rPr b="1" lang="it-IT" sz="4000">
                <a:solidFill>
                  <a:srgbClr val="B02E51"/>
                </a:solidFill>
                <a:latin typeface="Roboto Slab"/>
                <a:ea typeface="Roboto Slab"/>
                <a:cs typeface="Roboto Slab"/>
                <a:sym typeface="Roboto Slab"/>
              </a:rPr>
              <a:t>“GRATUITI SENZA BANDO”</a:t>
            </a:r>
            <a:endParaRPr sz="4000">
              <a:latin typeface="Roboto Slab"/>
              <a:ea typeface="Roboto Slab"/>
              <a:cs typeface="Roboto Slab"/>
              <a:sym typeface="Roboto Slab"/>
            </a:endParaRPr>
          </a:p>
        </p:txBody>
      </p:sp>
      <p:pic>
        <p:nvPicPr>
          <p:cNvPr id="251" name="Google Shape;251;g22f22aca0ec_0_27"/>
          <p:cNvPicPr preferRelativeResize="0"/>
          <p:nvPr/>
        </p:nvPicPr>
        <p:blipFill>
          <a:blip r:embed="rId3">
            <a:alphaModFix/>
          </a:blip>
          <a:stretch>
            <a:fillRect/>
          </a:stretch>
        </p:blipFill>
        <p:spPr>
          <a:xfrm>
            <a:off x="11319825" y="5049675"/>
            <a:ext cx="722375" cy="11081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048ca6e99e_0_19"/>
          <p:cNvSpPr txBox="1"/>
          <p:nvPr/>
        </p:nvSpPr>
        <p:spPr>
          <a:xfrm>
            <a:off x="256625" y="149475"/>
            <a:ext cx="11376000" cy="584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IT" sz="2300">
                <a:solidFill>
                  <a:schemeClr val="dk1"/>
                </a:solidFill>
                <a:latin typeface="Roboto Slab"/>
                <a:ea typeface="Roboto Slab"/>
                <a:cs typeface="Roboto Slab"/>
                <a:sym typeface="Roboto Slab"/>
              </a:rPr>
              <a:t>I </a:t>
            </a:r>
            <a:r>
              <a:rPr b="1" lang="it-IT" sz="2300">
                <a:solidFill>
                  <a:schemeClr val="dk1"/>
                </a:solidFill>
                <a:latin typeface="Roboto Slab"/>
                <a:ea typeface="Roboto Slab"/>
                <a:cs typeface="Roboto Slab"/>
                <a:sym typeface="Roboto Slab"/>
              </a:rPr>
              <a:t>docenti </a:t>
            </a:r>
            <a:r>
              <a:rPr lang="it-IT" sz="2300">
                <a:solidFill>
                  <a:schemeClr val="dk1"/>
                </a:solidFill>
                <a:latin typeface="Roboto Slab"/>
                <a:ea typeface="Roboto Slab"/>
                <a:cs typeface="Roboto Slab"/>
                <a:sym typeface="Roboto Slab"/>
              </a:rPr>
              <a:t>con le seguenti caratteristiche:</a:t>
            </a:r>
            <a:endParaRPr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con copertura didattica (curriculare/integrativa)</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con</a:t>
            </a:r>
            <a:r>
              <a:rPr lang="it-IT" sz="2300">
                <a:solidFill>
                  <a:schemeClr val="dk1"/>
                </a:solidFill>
                <a:latin typeface="Roboto Slab"/>
                <a:ea typeface="Roboto Slab"/>
                <a:cs typeface="Roboto Slab"/>
                <a:sym typeface="Roboto Slab"/>
              </a:rPr>
              <a:t> invito e approvati dal NUV (affidamento diretto)</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su Ugov hanno ruolo </a:t>
            </a:r>
            <a:r>
              <a:rPr b="1" lang="it-IT" sz="2300">
                <a:solidFill>
                  <a:schemeClr val="dk1"/>
                </a:solidFill>
                <a:latin typeface="Roboto Slab"/>
                <a:ea typeface="Roboto Slab"/>
                <a:cs typeface="Roboto Slab"/>
                <a:sym typeface="Roboto Slab"/>
              </a:rPr>
              <a:t>BG </a:t>
            </a:r>
            <a:r>
              <a:rPr lang="it-IT" sz="2300">
                <a:solidFill>
                  <a:schemeClr val="dk1"/>
                </a:solidFill>
                <a:latin typeface="Roboto Slab"/>
                <a:ea typeface="Roboto Slab"/>
                <a:cs typeface="Roboto Slab"/>
                <a:sym typeface="Roboto Slab"/>
              </a:rPr>
              <a:t>e tipologia copertura </a:t>
            </a:r>
            <a:r>
              <a:rPr b="1" lang="it-IT" sz="2300">
                <a:solidFill>
                  <a:schemeClr val="dk1"/>
                </a:solidFill>
                <a:latin typeface="Roboto Slab"/>
                <a:ea typeface="Roboto Slab"/>
                <a:cs typeface="Roboto Slab"/>
                <a:sym typeface="Roboto Slab"/>
              </a:rPr>
              <a:t>29: visiting professor gratuiti</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b="1" sz="7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b="1" lang="it-IT" sz="2300">
                <a:solidFill>
                  <a:schemeClr val="dk1"/>
                </a:solidFill>
                <a:latin typeface="Roboto Slab"/>
                <a:ea typeface="Roboto Slab"/>
                <a:cs typeface="Roboto Slab"/>
                <a:sym typeface="Roboto Slab"/>
              </a:rPr>
              <a:t>TO BE ⇒</a:t>
            </a:r>
            <a:r>
              <a:rPr lang="it-IT" sz="2300">
                <a:solidFill>
                  <a:schemeClr val="dk1"/>
                </a:solidFill>
                <a:latin typeface="Roboto Slab"/>
                <a:ea typeface="Roboto Slab"/>
                <a:cs typeface="Roboto Slab"/>
                <a:sym typeface="Roboto Slab"/>
              </a:rPr>
              <a:t>  apparterranno alla tipologia: </a:t>
            </a:r>
            <a:r>
              <a:rPr b="1" lang="it-IT" sz="2300">
                <a:solidFill>
                  <a:schemeClr val="dk1"/>
                </a:solidFill>
                <a:latin typeface="Roboto Slab"/>
                <a:ea typeface="Roboto Slab"/>
                <a:cs typeface="Roboto Slab"/>
                <a:sym typeface="Roboto Slab"/>
              </a:rPr>
              <a:t>Visiting PROFESSOR</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Clr>
                <a:schemeClr val="dk1"/>
              </a:buClr>
              <a:buSzPts val="1100"/>
              <a:buFont typeface="Arial"/>
              <a:buNone/>
            </a:pPr>
            <a:r>
              <a:t/>
            </a:r>
            <a:endParaRPr b="1" sz="10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it-IT" sz="2300">
                <a:solidFill>
                  <a:schemeClr val="dk1"/>
                </a:solidFill>
                <a:latin typeface="Roboto Slab"/>
                <a:ea typeface="Roboto Slab"/>
                <a:cs typeface="Roboto Slab"/>
                <a:sym typeface="Roboto Slab"/>
              </a:rPr>
              <a:t>I </a:t>
            </a:r>
            <a:r>
              <a:rPr b="1" lang="it-IT" sz="2300">
                <a:solidFill>
                  <a:schemeClr val="dk1"/>
                </a:solidFill>
                <a:latin typeface="Roboto Slab"/>
                <a:ea typeface="Roboto Slab"/>
                <a:cs typeface="Roboto Slab"/>
                <a:sym typeface="Roboto Slab"/>
              </a:rPr>
              <a:t>docenti </a:t>
            </a:r>
            <a:r>
              <a:rPr lang="it-IT" sz="2300">
                <a:solidFill>
                  <a:schemeClr val="dk1"/>
                </a:solidFill>
                <a:latin typeface="Roboto Slab"/>
                <a:ea typeface="Roboto Slab"/>
                <a:cs typeface="Roboto Slab"/>
                <a:sym typeface="Roboto Slab"/>
              </a:rPr>
              <a:t>con le seguenti caratteristiche:</a:t>
            </a:r>
            <a:endParaRPr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appartenenti a enti stranieri  con cui è stata stipulata una convenzione</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su Ugov hanno ruolo </a:t>
            </a:r>
            <a:r>
              <a:rPr b="1" lang="it-IT" sz="2300">
                <a:solidFill>
                  <a:schemeClr val="dk1"/>
                </a:solidFill>
                <a:latin typeface="Roboto Slab"/>
                <a:ea typeface="Roboto Slab"/>
                <a:cs typeface="Roboto Slab"/>
                <a:sym typeface="Roboto Slab"/>
              </a:rPr>
              <a:t>0000 </a:t>
            </a:r>
            <a:r>
              <a:rPr lang="it-IT" sz="2300">
                <a:solidFill>
                  <a:schemeClr val="dk1"/>
                </a:solidFill>
                <a:latin typeface="Roboto Slab"/>
                <a:ea typeface="Roboto Slab"/>
                <a:cs typeface="Roboto Slab"/>
                <a:sym typeface="Roboto Slab"/>
              </a:rPr>
              <a:t>e tipologia copertura </a:t>
            </a:r>
            <a:r>
              <a:rPr b="1" lang="it-IT" sz="2300">
                <a:solidFill>
                  <a:schemeClr val="dk1"/>
                </a:solidFill>
                <a:latin typeface="Roboto Slab"/>
                <a:ea typeface="Roboto Slab"/>
                <a:cs typeface="Roboto Slab"/>
                <a:sym typeface="Roboto Slab"/>
              </a:rPr>
              <a:t>32: </a:t>
            </a:r>
            <a:r>
              <a:rPr lang="it-IT" sz="2300">
                <a:solidFill>
                  <a:schemeClr val="dk1"/>
                </a:solidFill>
                <a:latin typeface="Roboto Slab"/>
                <a:ea typeface="Roboto Slab"/>
                <a:cs typeface="Roboto Slab"/>
                <a:sym typeface="Roboto Slab"/>
              </a:rPr>
              <a:t>etichettati come </a:t>
            </a:r>
            <a:r>
              <a:rPr b="1" lang="it-IT" sz="2300">
                <a:solidFill>
                  <a:schemeClr val="dk1"/>
                </a:solidFill>
                <a:latin typeface="Roboto Slab"/>
                <a:ea typeface="Roboto Slab"/>
                <a:cs typeface="Roboto Slab"/>
                <a:sym typeface="Roboto Slab"/>
              </a:rPr>
              <a:t> mutuati da altro Ateneo</a:t>
            </a:r>
            <a:endParaRPr b="1" sz="2300">
              <a:solidFill>
                <a:schemeClr val="dk1"/>
              </a:solidFill>
              <a:latin typeface="Roboto Slab"/>
              <a:ea typeface="Roboto Slab"/>
              <a:cs typeface="Roboto Slab"/>
              <a:sym typeface="Roboto Slab"/>
            </a:endParaRPr>
          </a:p>
          <a:p>
            <a:pPr indent="0" lvl="0" marL="914400" rtl="0" algn="l">
              <a:lnSpc>
                <a:spcPct val="115000"/>
              </a:lnSpc>
              <a:spcBef>
                <a:spcPts val="0"/>
              </a:spcBef>
              <a:spcAft>
                <a:spcPts val="0"/>
              </a:spcAft>
              <a:buNone/>
            </a:pPr>
            <a:r>
              <a:t/>
            </a:r>
            <a:endParaRPr b="1" sz="7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b="1" lang="it-IT" sz="2300">
                <a:solidFill>
                  <a:schemeClr val="dk1"/>
                </a:solidFill>
                <a:latin typeface="Roboto Slab"/>
                <a:ea typeface="Roboto Slab"/>
                <a:cs typeface="Roboto Slab"/>
                <a:sym typeface="Roboto Slab"/>
              </a:rPr>
              <a:t>TO BE</a:t>
            </a:r>
            <a:r>
              <a:rPr lang="it-IT" sz="2300">
                <a:solidFill>
                  <a:schemeClr val="dk1"/>
                </a:solidFill>
                <a:latin typeface="Roboto Slab"/>
                <a:ea typeface="Roboto Slab"/>
                <a:cs typeface="Roboto Slab"/>
                <a:sym typeface="Roboto Slab"/>
              </a:rPr>
              <a:t> ⇒ apparterranno alla tipologia: </a:t>
            </a:r>
            <a:r>
              <a:rPr b="1" lang="it-IT" sz="2300">
                <a:solidFill>
                  <a:schemeClr val="dk1"/>
                </a:solidFill>
                <a:latin typeface="Roboto Slab"/>
                <a:ea typeface="Roboto Slab"/>
                <a:cs typeface="Roboto Slab"/>
                <a:sym typeface="Roboto Slab"/>
              </a:rPr>
              <a:t>Visiting PROFESSOR</a:t>
            </a:r>
            <a:endParaRPr b="1" sz="2300">
              <a:solidFill>
                <a:schemeClr val="dk1"/>
              </a:solidFill>
              <a:latin typeface="Roboto Slab"/>
              <a:ea typeface="Roboto Slab"/>
              <a:cs typeface="Roboto Slab"/>
              <a:sym typeface="Roboto Slab"/>
            </a:endParaRPr>
          </a:p>
        </p:txBody>
      </p:sp>
      <p:pic>
        <p:nvPicPr>
          <p:cNvPr id="257" name="Google Shape;257;g2048ca6e99e_0_19"/>
          <p:cNvPicPr preferRelativeResize="0"/>
          <p:nvPr/>
        </p:nvPicPr>
        <p:blipFill>
          <a:blip r:embed="rId3">
            <a:alphaModFix/>
          </a:blip>
          <a:stretch>
            <a:fillRect/>
          </a:stretch>
        </p:blipFill>
        <p:spPr>
          <a:xfrm>
            <a:off x="11175050" y="4832175"/>
            <a:ext cx="864149" cy="1325701"/>
          </a:xfrm>
          <a:prstGeom prst="rect">
            <a:avLst/>
          </a:prstGeom>
          <a:noFill/>
          <a:ln>
            <a:noFill/>
          </a:ln>
        </p:spPr>
      </p:pic>
      <p:cxnSp>
        <p:nvCxnSpPr>
          <p:cNvPr id="258" name="Google Shape;258;g2048ca6e99e_0_19"/>
          <p:cNvCxnSpPr/>
          <p:nvPr/>
        </p:nvCxnSpPr>
        <p:spPr>
          <a:xfrm>
            <a:off x="1084550" y="3214325"/>
            <a:ext cx="9740700" cy="21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2f22aca0ec_0_141"/>
          <p:cNvSpPr txBox="1"/>
          <p:nvPr/>
        </p:nvSpPr>
        <p:spPr>
          <a:xfrm>
            <a:off x="865500" y="1763850"/>
            <a:ext cx="10849200" cy="42030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b="1"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it-IT" sz="2300">
                <a:solidFill>
                  <a:schemeClr val="dk1"/>
                </a:solidFill>
                <a:latin typeface="Roboto Slab"/>
                <a:ea typeface="Roboto Slab"/>
                <a:cs typeface="Roboto Slab"/>
                <a:sym typeface="Roboto Slab"/>
              </a:rPr>
              <a:t>Il personale con le seguenti caratteristiche</a:t>
            </a:r>
            <a:endParaRPr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b="1"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senza copertura didattica</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con invito del docente referente</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attualmente non presente su alcun sistema</a:t>
            </a:r>
            <a:endParaRPr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Clr>
                <a:schemeClr val="dk1"/>
              </a:buClr>
              <a:buSzPts val="1100"/>
              <a:buFont typeface="Arial"/>
              <a:buNone/>
            </a:pPr>
            <a:r>
              <a:rPr b="1" lang="it-IT" sz="2300">
                <a:solidFill>
                  <a:schemeClr val="dk1"/>
                </a:solidFill>
                <a:latin typeface="Roboto Slab"/>
                <a:ea typeface="Roboto Slab"/>
                <a:cs typeface="Roboto Slab"/>
                <a:sym typeface="Roboto Slab"/>
              </a:rPr>
              <a:t>TO BE</a:t>
            </a:r>
            <a:r>
              <a:rPr lang="it-IT" sz="2300">
                <a:solidFill>
                  <a:schemeClr val="dk1"/>
                </a:solidFill>
                <a:latin typeface="Roboto Slab"/>
                <a:ea typeface="Roboto Slab"/>
                <a:cs typeface="Roboto Slab"/>
                <a:sym typeface="Roboto Slab"/>
              </a:rPr>
              <a:t> ⇒ </a:t>
            </a:r>
            <a:r>
              <a:rPr lang="it-IT" sz="2300">
                <a:solidFill>
                  <a:schemeClr val="dk1"/>
                </a:solidFill>
                <a:latin typeface="Roboto Slab"/>
                <a:ea typeface="Roboto Slab"/>
                <a:cs typeface="Roboto Slab"/>
                <a:sym typeface="Roboto Slab"/>
              </a:rPr>
              <a:t>apparterrà alla tipologia: </a:t>
            </a:r>
            <a:r>
              <a:rPr b="1" lang="it-IT" sz="2300">
                <a:solidFill>
                  <a:schemeClr val="dk1"/>
                </a:solidFill>
                <a:latin typeface="Roboto Slab"/>
                <a:ea typeface="Roboto Slab"/>
                <a:cs typeface="Roboto Slab"/>
                <a:sym typeface="Roboto Slab"/>
              </a:rPr>
              <a:t>Visiting SCHOLAR</a:t>
            </a:r>
            <a:endParaRPr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p:txBody>
      </p:sp>
      <p:pic>
        <p:nvPicPr>
          <p:cNvPr id="264" name="Google Shape;264;g22f22aca0ec_0_141"/>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3f393f2d71_0_2"/>
          <p:cNvSpPr txBox="1"/>
          <p:nvPr>
            <p:ph type="ctrTitle"/>
          </p:nvPr>
        </p:nvSpPr>
        <p:spPr>
          <a:xfrm>
            <a:off x="805200" y="1869325"/>
            <a:ext cx="10581600" cy="3918900"/>
          </a:xfrm>
          <a:prstGeom prst="rect">
            <a:avLst/>
          </a:prstGeom>
        </p:spPr>
        <p:txBody>
          <a:bodyPr anchorCtr="0" anchor="b"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t/>
            </a:r>
            <a:endParaRPr sz="3000">
              <a:solidFill>
                <a:srgbClr val="222222"/>
              </a:solidFill>
              <a:highlight>
                <a:schemeClr val="lt1"/>
              </a:highlight>
              <a:latin typeface="Roboto Slab"/>
              <a:ea typeface="Roboto Slab"/>
              <a:cs typeface="Roboto Slab"/>
              <a:sym typeface="Roboto Slab"/>
            </a:endParaRPr>
          </a:p>
          <a:p>
            <a:pPr indent="0" lvl="0" marL="0" rtl="0" algn="just">
              <a:lnSpc>
                <a:spcPct val="100000"/>
              </a:lnSpc>
              <a:spcBef>
                <a:spcPts val="0"/>
              </a:spcBef>
              <a:spcAft>
                <a:spcPts val="0"/>
              </a:spcAft>
              <a:buNone/>
            </a:pPr>
            <a:r>
              <a:rPr b="1" lang="it-IT" sz="3000">
                <a:solidFill>
                  <a:srgbClr val="222222"/>
                </a:solidFill>
                <a:highlight>
                  <a:srgbClr val="FFFFFF"/>
                </a:highlight>
                <a:latin typeface="Roboto Slab"/>
                <a:ea typeface="Roboto Slab"/>
                <a:cs typeface="Roboto Slab"/>
                <a:sym typeface="Roboto Slab"/>
              </a:rPr>
              <a:t>visiting professor</a:t>
            </a:r>
            <a:r>
              <a:rPr lang="it-IT" sz="3000">
                <a:solidFill>
                  <a:srgbClr val="222222"/>
                </a:solidFill>
                <a:highlight>
                  <a:srgbClr val="FFFFFF"/>
                </a:highlight>
                <a:latin typeface="Roboto Slab"/>
                <a:ea typeface="Roboto Slab"/>
                <a:cs typeface="Roboto Slab"/>
                <a:sym typeface="Roboto Slab"/>
              </a:rPr>
              <a:t>: si occupano di didattica e vengono etichettati in modi differenti su Ugov in base a specifiche caratteristiche</a:t>
            </a:r>
            <a:endParaRPr sz="3000">
              <a:solidFill>
                <a:srgbClr val="222222"/>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None/>
            </a:pPr>
            <a:r>
              <a:t/>
            </a:r>
            <a:endParaRPr b="1" sz="3000">
              <a:solidFill>
                <a:srgbClr val="222222"/>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None/>
            </a:pPr>
            <a:r>
              <a:rPr b="1" lang="it-IT" sz="3000">
                <a:solidFill>
                  <a:srgbClr val="222222"/>
                </a:solidFill>
                <a:highlight>
                  <a:srgbClr val="FFFFFF"/>
                </a:highlight>
                <a:latin typeface="Roboto Slab"/>
                <a:ea typeface="Roboto Slab"/>
                <a:cs typeface="Roboto Slab"/>
                <a:sym typeface="Roboto Slab"/>
              </a:rPr>
              <a:t>visiting scholar: </a:t>
            </a:r>
            <a:r>
              <a:rPr lang="it-IT" sz="3000">
                <a:solidFill>
                  <a:srgbClr val="222222"/>
                </a:solidFill>
                <a:highlight>
                  <a:srgbClr val="FFFFFF"/>
                </a:highlight>
                <a:latin typeface="Roboto Slab"/>
                <a:ea typeface="Roboto Slab"/>
                <a:cs typeface="Roboto Slab"/>
                <a:sym typeface="Roboto Slab"/>
              </a:rPr>
              <a:t>si occupano di ricerca e vengono etichettati su CSA con ruoli differenti in base a specifiche caratteristiche </a:t>
            </a:r>
            <a:endParaRPr sz="3000">
              <a:solidFill>
                <a:srgbClr val="222222"/>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None/>
            </a:pPr>
            <a:r>
              <a:t/>
            </a:r>
            <a:endParaRPr sz="3000" u="sng">
              <a:solidFill>
                <a:srgbClr val="222222"/>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None/>
            </a:pPr>
            <a:r>
              <a:rPr b="1" lang="it-IT" sz="3000">
                <a:solidFill>
                  <a:srgbClr val="222222"/>
                </a:solidFill>
                <a:highlight>
                  <a:srgbClr val="FFFFFF"/>
                </a:highlight>
                <a:latin typeface="Roboto Slab"/>
                <a:ea typeface="Roboto Slab"/>
                <a:cs typeface="Roboto Slab"/>
                <a:sym typeface="Roboto Slab"/>
              </a:rPr>
              <a:t>visiting student (</a:t>
            </a:r>
            <a:r>
              <a:rPr b="1" i="1" lang="it-IT" sz="3000">
                <a:solidFill>
                  <a:srgbClr val="222222"/>
                </a:solidFill>
                <a:highlight>
                  <a:srgbClr val="FFFFFF"/>
                </a:highlight>
                <a:latin typeface="Roboto Slab"/>
                <a:ea typeface="Roboto Slab"/>
                <a:cs typeface="Roboto Slab"/>
                <a:sym typeface="Roboto Slab"/>
              </a:rPr>
              <a:t>PHD</a:t>
            </a:r>
            <a:r>
              <a:rPr b="1" lang="it-IT" sz="3000">
                <a:solidFill>
                  <a:srgbClr val="222222"/>
                </a:solidFill>
                <a:highlight>
                  <a:srgbClr val="FFFFFF"/>
                </a:highlight>
                <a:latin typeface="Roboto Slab"/>
                <a:ea typeface="Roboto Slab"/>
                <a:cs typeface="Roboto Slab"/>
                <a:sym typeface="Roboto Slab"/>
              </a:rPr>
              <a:t>)</a:t>
            </a:r>
            <a:r>
              <a:rPr lang="it-IT" sz="3000">
                <a:solidFill>
                  <a:srgbClr val="222222"/>
                </a:solidFill>
                <a:highlight>
                  <a:srgbClr val="FFFFFF"/>
                </a:highlight>
                <a:latin typeface="Roboto Slab"/>
                <a:ea typeface="Roboto Slab"/>
                <a:cs typeface="Roboto Slab"/>
                <a:sym typeface="Roboto Slab"/>
              </a:rPr>
              <a:t>: sono studenti e vengono in UniPV per formarsi</a:t>
            </a:r>
            <a:endParaRPr sz="3000" u="sng">
              <a:latin typeface="Roboto Slab"/>
              <a:ea typeface="Roboto Slab"/>
              <a:cs typeface="Roboto Slab"/>
              <a:sym typeface="Roboto Slab"/>
            </a:endParaRPr>
          </a:p>
        </p:txBody>
      </p:sp>
      <p:sp>
        <p:nvSpPr>
          <p:cNvPr id="270" name="Google Shape;270;g23f393f2d71_0_2"/>
          <p:cNvSpPr txBox="1"/>
          <p:nvPr>
            <p:ph type="ctrTitle"/>
          </p:nvPr>
        </p:nvSpPr>
        <p:spPr>
          <a:xfrm>
            <a:off x="2862200" y="282600"/>
            <a:ext cx="6623100" cy="624300"/>
          </a:xfrm>
          <a:prstGeom prst="rect">
            <a:avLst/>
          </a:prstGeom>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t-IT" sz="4000">
                <a:solidFill>
                  <a:srgbClr val="B02E51"/>
                </a:solidFill>
                <a:highlight>
                  <a:srgbClr val="FFFFFF"/>
                </a:highlight>
                <a:latin typeface="Roboto Slab"/>
                <a:ea typeface="Roboto Slab"/>
                <a:cs typeface="Roboto Slab"/>
                <a:sym typeface="Roboto Slab"/>
              </a:rPr>
              <a:t>RIASSUMENDO</a:t>
            </a:r>
            <a:endParaRPr b="1" sz="4000">
              <a:solidFill>
                <a:srgbClr val="B02E51"/>
              </a:solidFill>
              <a:highlight>
                <a:srgbClr val="FFFFFF"/>
              </a:highlight>
              <a:latin typeface="Roboto Slab"/>
              <a:ea typeface="Roboto Slab"/>
              <a:cs typeface="Roboto Slab"/>
              <a:sym typeface="Roboto Slab"/>
            </a:endParaRPr>
          </a:p>
        </p:txBody>
      </p:sp>
      <p:pic>
        <p:nvPicPr>
          <p:cNvPr id="271" name="Google Shape;271;g23f393f2d71_0_2"/>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0"/>
          <p:cNvSpPr txBox="1"/>
          <p:nvPr>
            <p:ph type="ctrTitle"/>
          </p:nvPr>
        </p:nvSpPr>
        <p:spPr>
          <a:xfrm>
            <a:off x="1425325" y="113881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t-IT">
                <a:solidFill>
                  <a:srgbClr val="B02E51"/>
                </a:solidFill>
                <a:latin typeface="Roboto Slab"/>
                <a:ea typeface="Roboto Slab"/>
                <a:cs typeface="Roboto Slab"/>
                <a:sym typeface="Roboto Slab"/>
              </a:rPr>
              <a:t>TO BE</a:t>
            </a:r>
            <a:endParaRPr b="1">
              <a:solidFill>
                <a:srgbClr val="B02E51"/>
              </a:solidFill>
              <a:latin typeface="Roboto Slab"/>
              <a:ea typeface="Roboto Slab"/>
              <a:cs typeface="Roboto Slab"/>
              <a:sym typeface="Roboto Slab"/>
            </a:endParaRPr>
          </a:p>
        </p:txBody>
      </p:sp>
      <p:pic>
        <p:nvPicPr>
          <p:cNvPr id="277" name="Google Shape;277;p1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1dec211816_0_1"/>
          <p:cNvSpPr txBox="1"/>
          <p:nvPr>
            <p:ph type="ctrTitle"/>
          </p:nvPr>
        </p:nvSpPr>
        <p:spPr>
          <a:xfrm>
            <a:off x="1425325" y="1651688"/>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t-IT">
                <a:solidFill>
                  <a:srgbClr val="B02E51"/>
                </a:solidFill>
                <a:latin typeface="Roboto Slab"/>
                <a:ea typeface="Roboto Slab"/>
                <a:cs typeface="Roboto Slab"/>
                <a:sym typeface="Roboto Slab"/>
              </a:rPr>
              <a:t>RECLUTAMENTO TRAMITE BANDO</a:t>
            </a:r>
            <a:endParaRPr b="1">
              <a:solidFill>
                <a:srgbClr val="B02E51"/>
              </a:solidFill>
              <a:latin typeface="Roboto Slab"/>
              <a:ea typeface="Roboto Slab"/>
              <a:cs typeface="Roboto Slab"/>
              <a:sym typeface="Roboto Slab"/>
            </a:endParaRPr>
          </a:p>
        </p:txBody>
      </p:sp>
      <p:pic>
        <p:nvPicPr>
          <p:cNvPr id="283" name="Google Shape;283;g21dec211816_0_1"/>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048ca6e99e_0_221"/>
          <p:cNvSpPr txBox="1"/>
          <p:nvPr/>
        </p:nvSpPr>
        <p:spPr>
          <a:xfrm>
            <a:off x="896525" y="1573050"/>
            <a:ext cx="10105200" cy="338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AutoNum type="arabicPeriod"/>
            </a:pPr>
            <a:r>
              <a:rPr lang="it-IT" sz="2300">
                <a:solidFill>
                  <a:schemeClr val="dk1"/>
                </a:solidFill>
                <a:latin typeface="Roboto Slab"/>
                <a:ea typeface="Roboto Slab"/>
                <a:cs typeface="Roboto Slab"/>
                <a:sym typeface="Roboto Slab"/>
              </a:rPr>
              <a:t>Candidatura Visiting</a:t>
            </a:r>
            <a:endParaRPr sz="2300">
              <a:solidFill>
                <a:schemeClr val="dk1"/>
              </a:solidFill>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AutoNum type="arabicPeriod"/>
            </a:pPr>
            <a:r>
              <a:rPr lang="it-IT" sz="2300">
                <a:solidFill>
                  <a:schemeClr val="dk1"/>
                </a:solidFill>
                <a:latin typeface="Roboto Slab"/>
                <a:ea typeface="Roboto Slab"/>
                <a:cs typeface="Roboto Slab"/>
                <a:sym typeface="Roboto Slab"/>
              </a:rPr>
              <a:t>Definizione Commissione e valutazione con eventuale conferma</a:t>
            </a:r>
            <a:endParaRPr sz="2300">
              <a:solidFill>
                <a:schemeClr val="dk1"/>
              </a:solidFill>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AutoNum type="arabicPeriod"/>
            </a:pPr>
            <a:r>
              <a:rPr lang="it-IT" sz="2300">
                <a:solidFill>
                  <a:schemeClr val="dk1"/>
                </a:solidFill>
                <a:latin typeface="Roboto Slab"/>
                <a:ea typeface="Roboto Slab"/>
                <a:cs typeface="Roboto Slab"/>
                <a:sym typeface="Roboto Slab"/>
              </a:rPr>
              <a:t>Estrapolazione dati da PICA verso</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AutoNum type="alphaLcPeriod"/>
            </a:pPr>
            <a:r>
              <a:rPr lang="it-IT" sz="2300">
                <a:solidFill>
                  <a:schemeClr val="dk1"/>
                </a:solidFill>
                <a:latin typeface="Roboto Slab"/>
                <a:ea typeface="Roboto Slab"/>
                <a:cs typeface="Roboto Slab"/>
                <a:sym typeface="Roboto Slab"/>
              </a:rPr>
              <a:t>Mobility</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AutoNum type="alphaLcPeriod"/>
            </a:pPr>
            <a:r>
              <a:rPr lang="it-IT" sz="2300">
                <a:solidFill>
                  <a:schemeClr val="dk1"/>
                </a:solidFill>
                <a:latin typeface="Roboto Slab"/>
                <a:ea typeface="Roboto Slab"/>
                <a:cs typeface="Roboto Slab"/>
                <a:sym typeface="Roboto Slab"/>
              </a:rPr>
              <a:t>Ugov AC</a:t>
            </a:r>
            <a:endParaRPr sz="2300">
              <a:solidFill>
                <a:schemeClr val="dk1"/>
              </a:solidFill>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AutoNum type="arabicPeriod"/>
            </a:pPr>
            <a:r>
              <a:rPr lang="it-IT" sz="2300">
                <a:solidFill>
                  <a:schemeClr val="dk1"/>
                </a:solidFill>
                <a:latin typeface="Roboto Slab"/>
                <a:ea typeface="Roboto Slab"/>
                <a:cs typeface="Roboto Slab"/>
                <a:sym typeface="Roboto Slab"/>
              </a:rPr>
              <a:t>Liquidazione</a:t>
            </a:r>
            <a:endParaRPr sz="2300">
              <a:solidFill>
                <a:schemeClr val="dk1"/>
              </a:solidFill>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AutoNum type="arabicPeriod"/>
            </a:pPr>
            <a:r>
              <a:rPr lang="it-IT" sz="2300">
                <a:solidFill>
                  <a:schemeClr val="dk1"/>
                </a:solidFill>
                <a:latin typeface="Roboto Slab"/>
                <a:ea typeface="Roboto Slab"/>
                <a:cs typeface="Roboto Slab"/>
                <a:sym typeface="Roboto Slab"/>
              </a:rPr>
              <a:t>Certificazione del visiting</a:t>
            </a:r>
            <a:endParaRPr sz="2100">
              <a:latin typeface="Roboto Slab"/>
              <a:ea typeface="Roboto Slab"/>
              <a:cs typeface="Roboto Slab"/>
              <a:sym typeface="Roboto Slab"/>
            </a:endParaRPr>
          </a:p>
        </p:txBody>
      </p:sp>
      <p:sp>
        <p:nvSpPr>
          <p:cNvPr id="289" name="Google Shape;289;g2048ca6e99e_0_221"/>
          <p:cNvSpPr txBox="1"/>
          <p:nvPr/>
        </p:nvSpPr>
        <p:spPr>
          <a:xfrm>
            <a:off x="1721375" y="560750"/>
            <a:ext cx="7722600" cy="646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it-IT" sz="3000">
                <a:solidFill>
                  <a:srgbClr val="B02E51"/>
                </a:solidFill>
                <a:latin typeface="Roboto Slab"/>
                <a:ea typeface="Roboto Slab"/>
                <a:cs typeface="Roboto Slab"/>
                <a:sym typeface="Roboto Slab"/>
              </a:rPr>
              <a:t>Fasi del processo</a:t>
            </a:r>
            <a:endParaRPr b="1" sz="3000">
              <a:solidFill>
                <a:srgbClr val="B02E51"/>
              </a:solidFill>
              <a:latin typeface="Roboto Slab"/>
              <a:ea typeface="Roboto Slab"/>
              <a:cs typeface="Roboto Slab"/>
              <a:sym typeface="Roboto Slab"/>
            </a:endParaRPr>
          </a:p>
        </p:txBody>
      </p:sp>
      <p:pic>
        <p:nvPicPr>
          <p:cNvPr id="290" name="Google Shape;290;g2048ca6e99e_0_221"/>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048ca6e99e_0_226"/>
          <p:cNvSpPr txBox="1"/>
          <p:nvPr/>
        </p:nvSpPr>
        <p:spPr>
          <a:xfrm>
            <a:off x="318600" y="1224350"/>
            <a:ext cx="1187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latin typeface="Titillium Web"/>
              <a:ea typeface="Titillium Web"/>
              <a:cs typeface="Titillium Web"/>
              <a:sym typeface="Titillium Web"/>
            </a:endParaRPr>
          </a:p>
          <a:p>
            <a:pPr indent="0" lvl="0" marL="0" rtl="0" algn="l">
              <a:spcBef>
                <a:spcPts val="0"/>
              </a:spcBef>
              <a:spcAft>
                <a:spcPts val="0"/>
              </a:spcAft>
              <a:buNone/>
            </a:pPr>
            <a:r>
              <a:t/>
            </a:r>
            <a:endParaRPr i="1" sz="2100">
              <a:solidFill>
                <a:srgbClr val="FF0000"/>
              </a:solidFill>
              <a:latin typeface="Titillium Web"/>
              <a:ea typeface="Titillium Web"/>
              <a:cs typeface="Titillium Web"/>
              <a:sym typeface="Titillium Web"/>
            </a:endParaRPr>
          </a:p>
        </p:txBody>
      </p:sp>
      <p:sp>
        <p:nvSpPr>
          <p:cNvPr id="296" name="Google Shape;296;g2048ca6e99e_0_226"/>
          <p:cNvSpPr txBox="1"/>
          <p:nvPr/>
        </p:nvSpPr>
        <p:spPr>
          <a:xfrm>
            <a:off x="495900" y="560750"/>
            <a:ext cx="10705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3000">
                <a:solidFill>
                  <a:srgbClr val="B02E51"/>
                </a:solidFill>
                <a:latin typeface="Roboto Slab"/>
                <a:ea typeface="Roboto Slab"/>
                <a:cs typeface="Roboto Slab"/>
                <a:sym typeface="Roboto Slab"/>
              </a:rPr>
              <a:t>Strumenti per la gestione dei Visiting</a:t>
            </a:r>
            <a:endParaRPr sz="3000">
              <a:latin typeface="Roboto Slab"/>
              <a:ea typeface="Roboto Slab"/>
              <a:cs typeface="Roboto Slab"/>
              <a:sym typeface="Roboto Slab"/>
            </a:endParaRPr>
          </a:p>
        </p:txBody>
      </p:sp>
      <p:sp>
        <p:nvSpPr>
          <p:cNvPr id="297" name="Google Shape;297;g2048ca6e99e_0_226"/>
          <p:cNvSpPr txBox="1"/>
          <p:nvPr/>
        </p:nvSpPr>
        <p:spPr>
          <a:xfrm>
            <a:off x="212550" y="1224350"/>
            <a:ext cx="11873400" cy="48933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Font typeface="Roboto Slab"/>
              <a:buChar char="●"/>
            </a:pPr>
            <a:r>
              <a:rPr b="1" lang="it-IT" sz="2300" u="sng">
                <a:solidFill>
                  <a:schemeClr val="dk1"/>
                </a:solidFill>
                <a:latin typeface="Roboto Slab"/>
                <a:ea typeface="Roboto Slab"/>
                <a:cs typeface="Roboto Slab"/>
                <a:sym typeface="Roboto Slab"/>
              </a:rPr>
              <a:t>PICA </a:t>
            </a:r>
            <a:r>
              <a:rPr lang="it-IT" sz="2300">
                <a:solidFill>
                  <a:schemeClr val="dk1"/>
                </a:solidFill>
                <a:latin typeface="Roboto Slab"/>
                <a:ea typeface="Roboto Slab"/>
                <a:cs typeface="Roboto Slab"/>
                <a:sym typeface="Roboto Slab"/>
              </a:rPr>
              <a:t>per la candidatura</a:t>
            </a:r>
            <a:endParaRPr sz="2300">
              <a:solidFill>
                <a:schemeClr val="dk1"/>
              </a:solidFill>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374650" lvl="0" marL="457200" rtl="0" algn="l">
              <a:spcBef>
                <a:spcPts val="0"/>
              </a:spcBef>
              <a:spcAft>
                <a:spcPts val="0"/>
              </a:spcAft>
              <a:buSzPts val="2300"/>
              <a:buFont typeface="Roboto Slab"/>
              <a:buChar char="●"/>
            </a:pPr>
            <a:r>
              <a:rPr b="1" lang="it-IT" sz="2300" u="sng">
                <a:latin typeface="Roboto Slab"/>
                <a:ea typeface="Roboto Slab"/>
                <a:cs typeface="Roboto Slab"/>
                <a:sym typeface="Roboto Slab"/>
              </a:rPr>
              <a:t>Mobility </a:t>
            </a:r>
            <a:r>
              <a:rPr b="1" i="1" lang="it-IT" sz="2300">
                <a:latin typeface="Roboto Slab"/>
                <a:ea typeface="Roboto Slab"/>
                <a:cs typeface="Roboto Slab"/>
                <a:sym typeface="Roboto Slab"/>
              </a:rPr>
              <a:t>back office </a:t>
            </a:r>
            <a:r>
              <a:rPr lang="it-IT" sz="2300">
                <a:latin typeface="Roboto Slab"/>
                <a:ea typeface="Roboto Slab"/>
                <a:cs typeface="Roboto Slab"/>
                <a:sym typeface="Roboto Slab"/>
              </a:rPr>
              <a:t>per:</a:t>
            </a:r>
            <a:endParaRPr sz="2300">
              <a:latin typeface="Roboto Slab"/>
              <a:ea typeface="Roboto Slab"/>
              <a:cs typeface="Roboto Slab"/>
              <a:sym typeface="Roboto Slab"/>
            </a:endParaRPr>
          </a:p>
          <a:p>
            <a:pPr indent="-374650" lvl="1" marL="914400" rtl="0" algn="l">
              <a:spcBef>
                <a:spcPts val="0"/>
              </a:spcBef>
              <a:spcAft>
                <a:spcPts val="0"/>
              </a:spcAft>
              <a:buSzPts val="2300"/>
              <a:buFont typeface="Roboto Slab"/>
              <a:buAutoNum type="alphaLcPeriod"/>
            </a:pPr>
            <a:r>
              <a:rPr lang="it-IT" sz="2300">
                <a:latin typeface="Roboto Slab"/>
                <a:ea typeface="Roboto Slab"/>
                <a:cs typeface="Roboto Slab"/>
                <a:sym typeface="Roboto Slab"/>
              </a:rPr>
              <a:t>statistiche e report</a:t>
            </a:r>
            <a:endParaRPr sz="2300">
              <a:latin typeface="Roboto Slab"/>
              <a:ea typeface="Roboto Slab"/>
              <a:cs typeface="Roboto Slab"/>
              <a:sym typeface="Roboto Slab"/>
            </a:endParaRPr>
          </a:p>
          <a:p>
            <a:pPr indent="-374650" lvl="1" marL="914400" rtl="0" algn="l">
              <a:spcBef>
                <a:spcPts val="0"/>
              </a:spcBef>
              <a:spcAft>
                <a:spcPts val="0"/>
              </a:spcAft>
              <a:buSzPts val="2300"/>
              <a:buFont typeface="Roboto Slab"/>
              <a:buAutoNum type="alphaLcPeriod"/>
            </a:pPr>
            <a:r>
              <a:rPr lang="it-IT" sz="2300">
                <a:latin typeface="Roboto Slab"/>
                <a:ea typeface="Roboto Slab"/>
                <a:cs typeface="Roboto Slab"/>
                <a:sym typeface="Roboto Slab"/>
              </a:rPr>
              <a:t>rilascio servizi ai visiting</a:t>
            </a:r>
            <a:endParaRPr sz="2300">
              <a:latin typeface="Roboto Slab"/>
              <a:ea typeface="Roboto Slab"/>
              <a:cs typeface="Roboto Slab"/>
              <a:sym typeface="Roboto Slab"/>
            </a:endParaRPr>
          </a:p>
          <a:p>
            <a:pPr indent="0" lvl="0" marL="914400" rtl="0" algn="l">
              <a:spcBef>
                <a:spcPts val="0"/>
              </a:spcBef>
              <a:spcAft>
                <a:spcPts val="0"/>
              </a:spcAft>
              <a:buNone/>
            </a:pPr>
            <a:r>
              <a:t/>
            </a:r>
            <a:endParaRPr sz="2300">
              <a:latin typeface="Roboto Slab"/>
              <a:ea typeface="Roboto Slab"/>
              <a:cs typeface="Roboto Slab"/>
              <a:sym typeface="Roboto Slab"/>
            </a:endParaRPr>
          </a:p>
          <a:p>
            <a:pPr indent="-374650" lvl="0" marL="457200" rtl="0" algn="l">
              <a:spcBef>
                <a:spcPts val="0"/>
              </a:spcBef>
              <a:spcAft>
                <a:spcPts val="0"/>
              </a:spcAft>
              <a:buSzPts val="2300"/>
              <a:buFont typeface="Roboto Slab"/>
              <a:buChar char="●"/>
            </a:pPr>
            <a:r>
              <a:rPr b="1" lang="it-IT" sz="2300" u="sng">
                <a:latin typeface="Roboto Slab"/>
                <a:ea typeface="Roboto Slab"/>
                <a:cs typeface="Roboto Slab"/>
                <a:sym typeface="Roboto Slab"/>
              </a:rPr>
              <a:t>Mobility </a:t>
            </a:r>
            <a:r>
              <a:rPr b="1" i="1" lang="it-IT" sz="2300">
                <a:latin typeface="Roboto Slab"/>
                <a:ea typeface="Roboto Slab"/>
                <a:cs typeface="Roboto Slab"/>
                <a:sym typeface="Roboto Slab"/>
              </a:rPr>
              <a:t>front end</a:t>
            </a:r>
            <a:r>
              <a:rPr lang="it-IT" sz="2300">
                <a:latin typeface="Roboto Slab"/>
                <a:ea typeface="Roboto Slab"/>
                <a:cs typeface="Roboto Slab"/>
                <a:sym typeface="Roboto Slab"/>
              </a:rPr>
              <a:t> per:</a:t>
            </a:r>
            <a:endParaRPr sz="2300">
              <a:latin typeface="Roboto Slab"/>
              <a:ea typeface="Roboto Slab"/>
              <a:cs typeface="Roboto Slab"/>
              <a:sym typeface="Roboto Slab"/>
            </a:endParaRPr>
          </a:p>
          <a:p>
            <a:pPr indent="-374650" lvl="1" marL="914400" rtl="0" algn="l">
              <a:spcBef>
                <a:spcPts val="0"/>
              </a:spcBef>
              <a:spcAft>
                <a:spcPts val="0"/>
              </a:spcAft>
              <a:buSzPts val="2300"/>
              <a:buFont typeface="Roboto Slab"/>
              <a:buAutoNum type="alphaLcPeriod"/>
            </a:pPr>
            <a:r>
              <a:rPr lang="it-IT" sz="2300">
                <a:latin typeface="Roboto Slab"/>
                <a:ea typeface="Roboto Slab"/>
                <a:cs typeface="Roboto Slab"/>
                <a:sym typeface="Roboto Slab"/>
              </a:rPr>
              <a:t>accesso ai servizi Unipv come ad esempio:</a:t>
            </a:r>
            <a:endParaRPr sz="2300">
              <a:latin typeface="Roboto Slab"/>
              <a:ea typeface="Roboto Slab"/>
              <a:cs typeface="Roboto Slab"/>
              <a:sym typeface="Roboto Slab"/>
            </a:endParaRPr>
          </a:p>
          <a:p>
            <a:pPr indent="-374650" lvl="2" marL="1371600" rtl="0" algn="l">
              <a:spcBef>
                <a:spcPts val="0"/>
              </a:spcBef>
              <a:spcAft>
                <a:spcPts val="0"/>
              </a:spcAft>
              <a:buSzPts val="2300"/>
              <a:buFont typeface="Roboto Slab"/>
              <a:buAutoNum type="romanLcPeriod"/>
            </a:pPr>
            <a:r>
              <a:rPr lang="it-IT" sz="2300">
                <a:latin typeface="Roboto Slab"/>
                <a:ea typeface="Roboto Slab"/>
                <a:cs typeface="Roboto Slab"/>
                <a:sym typeface="Roboto Slab"/>
              </a:rPr>
              <a:t>richiesta assistenza per visto</a:t>
            </a:r>
            <a:endParaRPr sz="2300">
              <a:latin typeface="Roboto Slab"/>
              <a:ea typeface="Roboto Slab"/>
              <a:cs typeface="Roboto Slab"/>
              <a:sym typeface="Roboto Slab"/>
            </a:endParaRPr>
          </a:p>
          <a:p>
            <a:pPr indent="-374650" lvl="2" marL="1371600" rtl="0" algn="l">
              <a:spcBef>
                <a:spcPts val="0"/>
              </a:spcBef>
              <a:spcAft>
                <a:spcPts val="0"/>
              </a:spcAft>
              <a:buSzPts val="2300"/>
              <a:buFont typeface="Roboto Slab"/>
              <a:buAutoNum type="romanLcPeriod"/>
            </a:pPr>
            <a:r>
              <a:rPr lang="it-IT" sz="2300">
                <a:latin typeface="Roboto Slab"/>
                <a:ea typeface="Roboto Slab"/>
                <a:cs typeface="Roboto Slab"/>
                <a:sym typeface="Roboto Slab"/>
              </a:rPr>
              <a:t>richiesta assistenza per alloggio</a:t>
            </a:r>
            <a:endParaRPr sz="2300">
              <a:latin typeface="Roboto Slab"/>
              <a:ea typeface="Roboto Slab"/>
              <a:cs typeface="Roboto Slab"/>
              <a:sym typeface="Roboto Slab"/>
            </a:endParaRPr>
          </a:p>
          <a:p>
            <a:pPr indent="-374650" lvl="2" marL="1371600" rtl="0" algn="l">
              <a:spcBef>
                <a:spcPts val="0"/>
              </a:spcBef>
              <a:spcAft>
                <a:spcPts val="0"/>
              </a:spcAft>
              <a:buSzPts val="2300"/>
              <a:buFont typeface="Roboto Slab"/>
              <a:buAutoNum type="romanLcPeriod"/>
            </a:pPr>
            <a:r>
              <a:rPr lang="it-IT" sz="2300">
                <a:latin typeface="Roboto Slab"/>
                <a:ea typeface="Roboto Slab"/>
                <a:cs typeface="Roboto Slab"/>
                <a:sym typeface="Roboto Slab"/>
              </a:rPr>
              <a:t>richiesta assistenza per codice fiscale</a:t>
            </a:r>
            <a:endParaRPr sz="2300">
              <a:latin typeface="Roboto Slab"/>
              <a:ea typeface="Roboto Slab"/>
              <a:cs typeface="Roboto Slab"/>
              <a:sym typeface="Roboto Slab"/>
            </a:endParaRPr>
          </a:p>
          <a:p>
            <a:pPr indent="-374650" lvl="2" marL="1371600" rtl="0" algn="l">
              <a:spcBef>
                <a:spcPts val="0"/>
              </a:spcBef>
              <a:spcAft>
                <a:spcPts val="0"/>
              </a:spcAft>
              <a:buSzPts val="2300"/>
              <a:buFont typeface="Roboto Slab"/>
              <a:buAutoNum type="romanLcPeriod"/>
            </a:pPr>
            <a:r>
              <a:rPr lang="it-IT" sz="2300">
                <a:latin typeface="Roboto Slab"/>
                <a:ea typeface="Roboto Slab"/>
                <a:cs typeface="Roboto Slab"/>
                <a:sym typeface="Roboto Slab"/>
              </a:rPr>
              <a:t>richiesta assistenza fiscale</a:t>
            </a:r>
            <a:endParaRPr sz="2300">
              <a:latin typeface="Roboto Slab"/>
              <a:ea typeface="Roboto Slab"/>
              <a:cs typeface="Roboto Slab"/>
              <a:sym typeface="Roboto Slab"/>
            </a:endParaRPr>
          </a:p>
          <a:p>
            <a:pPr indent="-374650" lvl="2" marL="1371600" rtl="0" algn="l">
              <a:spcBef>
                <a:spcPts val="0"/>
              </a:spcBef>
              <a:spcAft>
                <a:spcPts val="0"/>
              </a:spcAft>
              <a:buSzPts val="2300"/>
              <a:buFont typeface="Roboto Slab"/>
              <a:buAutoNum type="romanLcPeriod"/>
            </a:pPr>
            <a:r>
              <a:rPr lang="it-IT" sz="2300">
                <a:latin typeface="Roboto Slab"/>
                <a:ea typeface="Roboto Slab"/>
                <a:cs typeface="Roboto Slab"/>
                <a:sym typeface="Roboto Slab"/>
              </a:rPr>
              <a:t>…</a:t>
            </a:r>
            <a:endParaRPr sz="2300">
              <a:latin typeface="Roboto Slab"/>
              <a:ea typeface="Roboto Slab"/>
              <a:cs typeface="Roboto Slab"/>
              <a:sym typeface="Roboto Slab"/>
            </a:endParaRPr>
          </a:p>
        </p:txBody>
      </p:sp>
      <p:pic>
        <p:nvPicPr>
          <p:cNvPr id="298" name="Google Shape;298;g2048ca6e99e_0_226"/>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ctrTitle"/>
          </p:nvPr>
        </p:nvSpPr>
        <p:spPr>
          <a:xfrm>
            <a:off x="1524000" y="238625"/>
            <a:ext cx="9144000" cy="945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t-IT" sz="4000">
                <a:solidFill>
                  <a:srgbClr val="B02E51"/>
                </a:solidFill>
                <a:latin typeface="Roboto Slab"/>
                <a:ea typeface="Roboto Slab"/>
                <a:cs typeface="Roboto Slab"/>
                <a:sym typeface="Roboto Slab"/>
              </a:rPr>
              <a:t>OBIETTIVO</a:t>
            </a:r>
            <a:endParaRPr b="1" sz="4000">
              <a:solidFill>
                <a:srgbClr val="B02E51"/>
              </a:solidFill>
              <a:latin typeface="Roboto Slab"/>
              <a:ea typeface="Roboto Slab"/>
              <a:cs typeface="Roboto Slab"/>
              <a:sym typeface="Roboto Slab"/>
            </a:endParaRPr>
          </a:p>
        </p:txBody>
      </p:sp>
      <p:sp>
        <p:nvSpPr>
          <p:cNvPr id="98" name="Google Shape;98;p6"/>
          <p:cNvSpPr txBox="1"/>
          <p:nvPr/>
        </p:nvSpPr>
        <p:spPr>
          <a:xfrm>
            <a:off x="1038893" y="1586479"/>
            <a:ext cx="10621800" cy="24924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00000"/>
              </a:lnSpc>
              <a:spcBef>
                <a:spcPts val="0"/>
              </a:spcBef>
              <a:spcAft>
                <a:spcPts val="0"/>
              </a:spcAft>
              <a:buClr>
                <a:srgbClr val="000000"/>
              </a:buClr>
              <a:buSzPts val="2400"/>
              <a:buFont typeface="Roboto Slab"/>
              <a:buChar char="•"/>
            </a:pPr>
            <a:r>
              <a:rPr i="0" lang="it-IT" sz="2400" u="none" cap="none" strike="noStrike">
                <a:solidFill>
                  <a:srgbClr val="000000"/>
                </a:solidFill>
                <a:latin typeface="Roboto Slab"/>
                <a:ea typeface="Roboto Slab"/>
                <a:cs typeface="Roboto Slab"/>
                <a:sym typeface="Roboto Slab"/>
              </a:rPr>
              <a:t>Censi</a:t>
            </a:r>
            <a:r>
              <a:rPr lang="it-IT" sz="2400">
                <a:latin typeface="Roboto Slab"/>
                <a:ea typeface="Roboto Slab"/>
                <a:cs typeface="Roboto Slab"/>
                <a:sym typeface="Roboto Slab"/>
              </a:rPr>
              <a:t>mento</a:t>
            </a:r>
            <a:r>
              <a:rPr i="0" lang="it-IT" sz="2400" u="none" cap="none" strike="noStrike">
                <a:solidFill>
                  <a:srgbClr val="000000"/>
                </a:solidFill>
                <a:latin typeface="Roboto Slab"/>
                <a:ea typeface="Roboto Slab"/>
                <a:cs typeface="Roboto Slab"/>
                <a:sym typeface="Roboto Slab"/>
              </a:rPr>
              <a:t> e gestione del </a:t>
            </a:r>
            <a:r>
              <a:rPr lang="it-IT" sz="2400">
                <a:latin typeface="Roboto Slab"/>
                <a:ea typeface="Roboto Slab"/>
                <a:cs typeface="Roboto Slab"/>
                <a:sym typeface="Roboto Slab"/>
              </a:rPr>
              <a:t>“</a:t>
            </a:r>
            <a:r>
              <a:rPr i="0" lang="it-IT" sz="2400" u="none" cap="none" strike="noStrike">
                <a:solidFill>
                  <a:srgbClr val="000000"/>
                </a:solidFill>
                <a:latin typeface="Roboto Slab"/>
                <a:ea typeface="Roboto Slab"/>
                <a:cs typeface="Roboto Slab"/>
                <a:sym typeface="Roboto Slab"/>
              </a:rPr>
              <a:t>visiting</a:t>
            </a:r>
            <a:r>
              <a:rPr lang="it-IT" sz="2400">
                <a:latin typeface="Roboto Slab"/>
                <a:ea typeface="Roboto Slab"/>
                <a:cs typeface="Roboto Slab"/>
                <a:sym typeface="Roboto Slab"/>
              </a:rPr>
              <a:t>”</a:t>
            </a:r>
            <a:endParaRPr i="0" sz="2400" u="none" cap="none" strike="noStrike">
              <a:solidFill>
                <a:srgbClr val="000000"/>
              </a:solidFill>
              <a:latin typeface="Roboto Slab"/>
              <a:ea typeface="Roboto Slab"/>
              <a:cs typeface="Roboto Slab"/>
              <a:sym typeface="Roboto Slab"/>
            </a:endParaRPr>
          </a:p>
          <a:p>
            <a:pPr indent="0" lvl="0" marL="457200" marR="0" rtl="0" algn="l">
              <a:lnSpc>
                <a:spcPct val="100000"/>
              </a:lnSpc>
              <a:spcBef>
                <a:spcPts val="0"/>
              </a:spcBef>
              <a:spcAft>
                <a:spcPts val="0"/>
              </a:spcAft>
              <a:buNone/>
            </a:pPr>
            <a:r>
              <a:t/>
            </a:r>
            <a:endParaRPr sz="2400">
              <a:latin typeface="Roboto Slab"/>
              <a:ea typeface="Roboto Slab"/>
              <a:cs typeface="Roboto Slab"/>
              <a:sym typeface="Roboto Slab"/>
            </a:endParaRPr>
          </a:p>
          <a:p>
            <a:pPr indent="-431800" lvl="0" marL="457200" marR="0" rtl="0" algn="l">
              <a:lnSpc>
                <a:spcPct val="100000"/>
              </a:lnSpc>
              <a:spcBef>
                <a:spcPts val="0"/>
              </a:spcBef>
              <a:spcAft>
                <a:spcPts val="0"/>
              </a:spcAft>
              <a:buClr>
                <a:srgbClr val="000000"/>
              </a:buClr>
              <a:buSzPts val="2400"/>
              <a:buFont typeface="Arial"/>
              <a:buChar char="•"/>
            </a:pPr>
            <a:r>
              <a:rPr i="0" lang="it-IT" sz="2400" u="none" cap="none" strike="noStrike">
                <a:solidFill>
                  <a:srgbClr val="000000"/>
                </a:solidFill>
                <a:latin typeface="Roboto Slab"/>
                <a:ea typeface="Roboto Slab"/>
                <a:cs typeface="Roboto Slab"/>
                <a:sym typeface="Roboto Slab"/>
              </a:rPr>
              <a:t>Defini</a:t>
            </a:r>
            <a:r>
              <a:rPr lang="it-IT" sz="2400">
                <a:latin typeface="Roboto Slab"/>
                <a:ea typeface="Roboto Slab"/>
                <a:cs typeface="Roboto Slab"/>
                <a:sym typeface="Roboto Slab"/>
              </a:rPr>
              <a:t>zione di</a:t>
            </a:r>
            <a:r>
              <a:rPr i="0" lang="it-IT" sz="2400" u="none" cap="none" strike="noStrike">
                <a:solidFill>
                  <a:srgbClr val="000000"/>
                </a:solidFill>
                <a:latin typeface="Roboto Slab"/>
                <a:ea typeface="Roboto Slab"/>
                <a:cs typeface="Roboto Slab"/>
                <a:sym typeface="Roboto Slab"/>
              </a:rPr>
              <a:t> </a:t>
            </a:r>
            <a:r>
              <a:rPr b="1" i="0" lang="it-IT" sz="2400" u="none" cap="none" strike="noStrike">
                <a:solidFill>
                  <a:srgbClr val="000000"/>
                </a:solidFill>
                <a:latin typeface="Roboto Slab"/>
                <a:ea typeface="Roboto Slab"/>
                <a:cs typeface="Roboto Slab"/>
                <a:sym typeface="Roboto Slab"/>
              </a:rPr>
              <a:t>comuni procedure di rilascio dei servizi</a:t>
            </a:r>
            <a:r>
              <a:rPr i="0" lang="it-IT" sz="2400" u="none" cap="none" strike="noStrike">
                <a:solidFill>
                  <a:srgbClr val="000000"/>
                </a:solidFill>
                <a:latin typeface="Roboto Slab"/>
                <a:ea typeface="Roboto Slab"/>
                <a:cs typeface="Roboto Slab"/>
                <a:sym typeface="Roboto Slab"/>
              </a:rPr>
              <a:t> </a:t>
            </a:r>
            <a:r>
              <a:rPr lang="it-IT" sz="2400">
                <a:solidFill>
                  <a:schemeClr val="dk1"/>
                </a:solidFill>
                <a:latin typeface="Roboto Slab"/>
                <a:ea typeface="Roboto Slab"/>
                <a:cs typeface="Roboto Slab"/>
                <a:sym typeface="Roboto Slab"/>
              </a:rPr>
              <a:t>e c</a:t>
            </a:r>
            <a:r>
              <a:rPr lang="it-IT" sz="2400">
                <a:solidFill>
                  <a:schemeClr val="dk1"/>
                </a:solidFill>
                <a:latin typeface="Roboto Slab"/>
                <a:ea typeface="Roboto Slab"/>
                <a:cs typeface="Roboto Slab"/>
                <a:sym typeface="Roboto Slab"/>
              </a:rPr>
              <a:t>reazione di una </a:t>
            </a:r>
            <a:r>
              <a:rPr b="1" i="1" lang="it-IT" sz="2400">
                <a:solidFill>
                  <a:schemeClr val="dk1"/>
                </a:solidFill>
                <a:latin typeface="Roboto Slab"/>
                <a:ea typeface="Roboto Slab"/>
                <a:cs typeface="Roboto Slab"/>
                <a:sym typeface="Roboto Slab"/>
              </a:rPr>
              <a:t>guida ai servizi </a:t>
            </a:r>
            <a:r>
              <a:rPr lang="it-IT" sz="2400">
                <a:solidFill>
                  <a:schemeClr val="dk1"/>
                </a:solidFill>
                <a:latin typeface="Roboto Slab"/>
                <a:ea typeface="Roboto Slab"/>
                <a:cs typeface="Roboto Slab"/>
                <a:sym typeface="Roboto Slab"/>
              </a:rPr>
              <a:t>per i visiting</a:t>
            </a:r>
            <a:endParaRPr sz="2400" u="none" cap="none" strike="noStrike">
              <a:solidFill>
                <a:srgbClr val="000000"/>
              </a:solidFill>
              <a:latin typeface="Roboto Slab"/>
              <a:ea typeface="Roboto Slab"/>
              <a:cs typeface="Roboto Slab"/>
              <a:sym typeface="Roboto Slab"/>
            </a:endParaRPr>
          </a:p>
          <a:p>
            <a:pPr indent="0" lvl="0" marL="457200" marR="0" rtl="0" algn="l">
              <a:lnSpc>
                <a:spcPct val="100000"/>
              </a:lnSpc>
              <a:spcBef>
                <a:spcPts val="0"/>
              </a:spcBef>
              <a:spcAft>
                <a:spcPts val="0"/>
              </a:spcAft>
              <a:buNone/>
            </a:pPr>
            <a:r>
              <a:t/>
            </a:r>
            <a:endParaRPr sz="2400">
              <a:latin typeface="Roboto Slab"/>
              <a:ea typeface="Roboto Slab"/>
              <a:cs typeface="Roboto Slab"/>
              <a:sym typeface="Roboto Slab"/>
            </a:endParaRPr>
          </a:p>
          <a:p>
            <a:pPr indent="0" lvl="0" marL="0" marR="0" rtl="0" algn="just">
              <a:lnSpc>
                <a:spcPct val="90000"/>
              </a:lnSpc>
              <a:spcBef>
                <a:spcPts val="1000"/>
              </a:spcBef>
              <a:spcAft>
                <a:spcPts val="0"/>
              </a:spcAft>
              <a:buClr>
                <a:schemeClr val="dk1"/>
              </a:buClr>
              <a:buSzPts val="1100"/>
              <a:buFont typeface="Arial"/>
              <a:buNone/>
            </a:pPr>
            <a:r>
              <a:rPr b="1" i="0" lang="it-IT" sz="2400" u="none" cap="none" strike="noStrike">
                <a:solidFill>
                  <a:schemeClr val="dk1"/>
                </a:solidFill>
                <a:latin typeface="Roboto Slab"/>
                <a:ea typeface="Roboto Slab"/>
                <a:cs typeface="Roboto Slab"/>
                <a:sym typeface="Roboto Slab"/>
              </a:rPr>
              <a:t>L’obiettivo principale </a:t>
            </a:r>
            <a:r>
              <a:rPr b="1" lang="it-IT" sz="2400">
                <a:solidFill>
                  <a:schemeClr val="dk1"/>
                </a:solidFill>
                <a:latin typeface="Roboto Slab"/>
                <a:ea typeface="Roboto Slab"/>
                <a:cs typeface="Roboto Slab"/>
                <a:sym typeface="Roboto Slab"/>
              </a:rPr>
              <a:t>è</a:t>
            </a:r>
            <a:r>
              <a:rPr b="1" i="0" lang="it-IT" sz="2400" u="none" cap="none" strike="noStrike">
                <a:solidFill>
                  <a:schemeClr val="dk1"/>
                </a:solidFill>
                <a:latin typeface="Roboto Slab"/>
                <a:ea typeface="Roboto Slab"/>
                <a:cs typeface="Roboto Slab"/>
                <a:sym typeface="Roboto Slab"/>
              </a:rPr>
              <a:t> la semplificazione del processo di tracciabilità</a:t>
            </a:r>
            <a:endParaRPr b="1" i="0" sz="2400" u="none" cap="none" strike="noStrike">
              <a:solidFill>
                <a:schemeClr val="dk1"/>
              </a:solidFill>
              <a:latin typeface="Roboto Slab"/>
              <a:ea typeface="Roboto Slab"/>
              <a:cs typeface="Roboto Slab"/>
              <a:sym typeface="Roboto Slab"/>
            </a:endParaRPr>
          </a:p>
        </p:txBody>
      </p:sp>
      <p:pic>
        <p:nvPicPr>
          <p:cNvPr id="99" name="Google Shape;99;p6"/>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048ca6e99e_0_369"/>
          <p:cNvSpPr txBox="1"/>
          <p:nvPr/>
        </p:nvSpPr>
        <p:spPr>
          <a:xfrm>
            <a:off x="318600" y="1224350"/>
            <a:ext cx="1187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latin typeface="Titillium Web"/>
              <a:ea typeface="Titillium Web"/>
              <a:cs typeface="Titillium Web"/>
              <a:sym typeface="Titillium Web"/>
            </a:endParaRPr>
          </a:p>
          <a:p>
            <a:pPr indent="0" lvl="0" marL="0" rtl="0" algn="l">
              <a:spcBef>
                <a:spcPts val="0"/>
              </a:spcBef>
              <a:spcAft>
                <a:spcPts val="0"/>
              </a:spcAft>
              <a:buNone/>
            </a:pPr>
            <a:r>
              <a:t/>
            </a:r>
            <a:endParaRPr i="1" sz="2100">
              <a:solidFill>
                <a:srgbClr val="FF0000"/>
              </a:solidFill>
              <a:latin typeface="Titillium Web"/>
              <a:ea typeface="Titillium Web"/>
              <a:cs typeface="Titillium Web"/>
              <a:sym typeface="Titillium Web"/>
            </a:endParaRPr>
          </a:p>
        </p:txBody>
      </p:sp>
      <p:sp>
        <p:nvSpPr>
          <p:cNvPr id="304" name="Google Shape;304;g2048ca6e99e_0_369"/>
          <p:cNvSpPr txBox="1"/>
          <p:nvPr/>
        </p:nvSpPr>
        <p:spPr>
          <a:xfrm>
            <a:off x="495900" y="560750"/>
            <a:ext cx="8948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3000">
                <a:solidFill>
                  <a:srgbClr val="B02E51"/>
                </a:solidFill>
                <a:latin typeface="Roboto Slab"/>
                <a:ea typeface="Roboto Slab"/>
                <a:cs typeface="Roboto Slab"/>
                <a:sym typeface="Roboto Slab"/>
              </a:rPr>
              <a:t>Fase 1. </a:t>
            </a:r>
            <a:r>
              <a:rPr b="1" lang="it-IT" sz="3000">
                <a:solidFill>
                  <a:srgbClr val="B02E51"/>
                </a:solidFill>
                <a:latin typeface="Roboto Slab"/>
                <a:ea typeface="Roboto Slab"/>
                <a:cs typeface="Roboto Slab"/>
                <a:sym typeface="Roboto Slab"/>
              </a:rPr>
              <a:t>Candidatura</a:t>
            </a:r>
            <a:endParaRPr sz="3000">
              <a:latin typeface="Roboto Slab"/>
              <a:ea typeface="Roboto Slab"/>
              <a:cs typeface="Roboto Slab"/>
              <a:sym typeface="Roboto Slab"/>
            </a:endParaRPr>
          </a:p>
        </p:txBody>
      </p:sp>
      <p:sp>
        <p:nvSpPr>
          <p:cNvPr id="305" name="Google Shape;305;g2048ca6e99e_0_369"/>
          <p:cNvSpPr txBox="1"/>
          <p:nvPr/>
        </p:nvSpPr>
        <p:spPr>
          <a:xfrm>
            <a:off x="212550" y="1224350"/>
            <a:ext cx="11873400" cy="44862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Gestione su PICA dei bandi sotto la nuova categoria “Internazionalizzazione”</a:t>
            </a:r>
            <a:endParaRPr sz="2300">
              <a:solidFill>
                <a:schemeClr val="dk1"/>
              </a:solidFill>
              <a:latin typeface="Roboto Slab"/>
              <a:ea typeface="Roboto Slab"/>
              <a:cs typeface="Roboto Slab"/>
              <a:sym typeface="Roboto Slab"/>
            </a:endParaRPr>
          </a:p>
          <a:p>
            <a:pPr indent="-374650" lvl="0" marL="457200" rtl="0" algn="l">
              <a:spcBef>
                <a:spcPts val="0"/>
              </a:spcBef>
              <a:spcAft>
                <a:spcPts val="0"/>
              </a:spcAft>
              <a:buSzPts val="2300"/>
              <a:buFont typeface="Roboto Slab"/>
              <a:buChar char="●"/>
            </a:pPr>
            <a:r>
              <a:rPr lang="it-IT" sz="2300">
                <a:latin typeface="Roboto Slab"/>
                <a:ea typeface="Roboto Slab"/>
                <a:cs typeface="Roboto Slab"/>
                <a:sym typeface="Roboto Slab"/>
              </a:rPr>
              <a:t>Il visiting presenta domanda su PICA:</a:t>
            </a:r>
            <a:endParaRPr sz="2300">
              <a:latin typeface="Roboto Slab"/>
              <a:ea typeface="Roboto Slab"/>
              <a:cs typeface="Roboto Slab"/>
              <a:sym typeface="Roboto Slab"/>
            </a:endParaRPr>
          </a:p>
          <a:p>
            <a:pPr indent="-374650" lvl="1" marL="914400" rtl="0" algn="l">
              <a:spcBef>
                <a:spcPts val="0"/>
              </a:spcBef>
              <a:spcAft>
                <a:spcPts val="0"/>
              </a:spcAft>
              <a:buSzPts val="2300"/>
              <a:buFont typeface="Titillium Web"/>
              <a:buAutoNum type="alphaLcPeriod"/>
            </a:pPr>
            <a:r>
              <a:rPr lang="it-IT" sz="2300">
                <a:latin typeface="Roboto Slab"/>
                <a:ea typeface="Roboto Slab"/>
                <a:cs typeface="Roboto Slab"/>
                <a:sym typeface="Roboto Slab"/>
              </a:rPr>
              <a:t>Si deve registrare su PICA. </a:t>
            </a:r>
            <a:br>
              <a:rPr lang="it-IT" sz="2300">
                <a:latin typeface="Roboto Slab"/>
                <a:ea typeface="Roboto Slab"/>
                <a:cs typeface="Roboto Slab"/>
                <a:sym typeface="Roboto Slab"/>
              </a:rPr>
            </a:br>
            <a:r>
              <a:rPr lang="it-IT" sz="2300">
                <a:latin typeface="Roboto Slab"/>
                <a:ea typeface="Roboto Slab"/>
                <a:cs typeface="Roboto Slab"/>
                <a:sym typeface="Roboto Slab"/>
              </a:rPr>
              <a:t>Se non ha mai fatto accesso su PICA inserisce i seguenti dati </a:t>
            </a:r>
            <a:r>
              <a:rPr b="1" i="1" lang="it-IT" sz="2300">
                <a:solidFill>
                  <a:schemeClr val="dk1"/>
                </a:solidFill>
                <a:latin typeface="Roboto Slab"/>
                <a:ea typeface="Roboto Slab"/>
                <a:cs typeface="Roboto Slab"/>
                <a:sym typeface="Roboto Slab"/>
              </a:rPr>
              <a:t>Cognome,Nome,Mail,Cittadinanza,Data di nascita</a:t>
            </a:r>
            <a:endParaRPr b="1" i="1" sz="2300">
              <a:solidFill>
                <a:schemeClr val="dk1"/>
              </a:solidFill>
              <a:latin typeface="Roboto Slab"/>
              <a:ea typeface="Roboto Slab"/>
              <a:cs typeface="Roboto Slab"/>
              <a:sym typeface="Roboto Slab"/>
            </a:endParaRPr>
          </a:p>
          <a:p>
            <a:pPr indent="-374650" lvl="1" marL="914400" rtl="0" algn="l">
              <a:spcBef>
                <a:spcPts val="0"/>
              </a:spcBef>
              <a:spcAft>
                <a:spcPts val="0"/>
              </a:spcAft>
              <a:buSzPts val="2300"/>
              <a:buFont typeface="Titillium Web"/>
              <a:buAutoNum type="alphaLcPeriod"/>
            </a:pPr>
            <a:r>
              <a:rPr lang="it-IT" sz="2300">
                <a:solidFill>
                  <a:schemeClr val="dk1"/>
                </a:solidFill>
                <a:latin typeface="Roboto Slab"/>
                <a:ea typeface="Roboto Slab"/>
                <a:cs typeface="Roboto Slab"/>
                <a:sym typeface="Roboto Slab"/>
              </a:rPr>
              <a:t>In seguito compila la domanda di partecipazione inserendo i campi necessari in base alla tipologia di bando</a:t>
            </a:r>
            <a:endParaRPr sz="2300">
              <a:solidFill>
                <a:schemeClr val="dk1"/>
              </a:solidFill>
              <a:latin typeface="Roboto Slab"/>
              <a:ea typeface="Roboto Slab"/>
              <a:cs typeface="Roboto Slab"/>
              <a:sym typeface="Roboto Slab"/>
            </a:endParaRPr>
          </a:p>
          <a:p>
            <a:pPr indent="-374650" lvl="2" marL="1371600" rtl="0" algn="l">
              <a:spcBef>
                <a:spcPts val="0"/>
              </a:spcBef>
              <a:spcAft>
                <a:spcPts val="0"/>
              </a:spcAft>
              <a:buSzPts val="2300"/>
              <a:buFont typeface="Titillium Web"/>
              <a:buAutoNum type="romanLcPeriod"/>
            </a:pPr>
            <a:r>
              <a:rPr lang="it-IT" sz="2300">
                <a:solidFill>
                  <a:schemeClr val="dk1"/>
                </a:solidFill>
                <a:latin typeface="Roboto Slab"/>
                <a:ea typeface="Roboto Slab"/>
                <a:cs typeface="Roboto Slab"/>
                <a:sym typeface="Roboto Slab"/>
              </a:rPr>
              <a:t>se Visiting Professor: </a:t>
            </a:r>
            <a:r>
              <a:rPr b="1" i="1" lang="it-IT" sz="2300">
                <a:solidFill>
                  <a:schemeClr val="dk1"/>
                </a:solidFill>
                <a:latin typeface="Roboto Slab"/>
                <a:ea typeface="Roboto Slab"/>
                <a:cs typeface="Roboto Slab"/>
                <a:sym typeface="Roboto Slab"/>
              </a:rPr>
              <a:t>Ente di afferenza,Docente di riferimento UniPV,Visiting On Line o In Presenza</a:t>
            </a:r>
            <a:r>
              <a:rPr lang="it-IT" sz="2300">
                <a:solidFill>
                  <a:schemeClr val="dk1"/>
                </a:solidFill>
                <a:latin typeface="Roboto Slab"/>
                <a:ea typeface="Roboto Slab"/>
                <a:cs typeface="Roboto Slab"/>
                <a:sym typeface="Roboto Slab"/>
              </a:rPr>
              <a:t> (valutare se serve per definire se necessaria l’assicurazione), </a:t>
            </a:r>
            <a:r>
              <a:rPr b="1" i="1" lang="it-IT" sz="2300">
                <a:solidFill>
                  <a:schemeClr val="dk1"/>
                </a:solidFill>
                <a:latin typeface="Roboto Slab"/>
                <a:ea typeface="Roboto Slab"/>
                <a:cs typeface="Roboto Slab"/>
                <a:sym typeface="Roboto Slab"/>
              </a:rPr>
              <a:t>Durata permanenza UniPV, Data inizio permanenza, Data fine permanenza (presunta)</a:t>
            </a:r>
            <a:endParaRPr b="1" i="1" sz="2300">
              <a:solidFill>
                <a:schemeClr val="dk1"/>
              </a:solidFill>
              <a:latin typeface="Roboto Slab"/>
              <a:ea typeface="Roboto Slab"/>
              <a:cs typeface="Roboto Slab"/>
              <a:sym typeface="Roboto Slab"/>
            </a:endParaRPr>
          </a:p>
          <a:p>
            <a:pPr indent="-374650" lvl="2" marL="1371600" rtl="0" algn="l">
              <a:spcBef>
                <a:spcPts val="0"/>
              </a:spcBef>
              <a:spcAft>
                <a:spcPts val="0"/>
              </a:spcAft>
              <a:buClr>
                <a:schemeClr val="dk1"/>
              </a:buClr>
              <a:buSzPts val="2300"/>
              <a:buFont typeface="Roboto Slab"/>
              <a:buAutoNum type="romanLcPeriod"/>
            </a:pPr>
            <a:r>
              <a:rPr i="1" lang="it-IT" sz="2300">
                <a:solidFill>
                  <a:schemeClr val="dk1"/>
                </a:solidFill>
                <a:latin typeface="Roboto Slab"/>
                <a:ea typeface="Roboto Slab"/>
                <a:cs typeface="Roboto Slab"/>
                <a:sym typeface="Roboto Slab"/>
              </a:rPr>
              <a:t>se Visiting Student: campi come da procedura concorsuale</a:t>
            </a:r>
            <a:endParaRPr i="1" sz="2300">
              <a:solidFill>
                <a:schemeClr val="dk1"/>
              </a:solidFill>
              <a:latin typeface="Roboto Slab"/>
              <a:ea typeface="Roboto Slab"/>
              <a:cs typeface="Roboto Slab"/>
              <a:sym typeface="Roboto Slab"/>
            </a:endParaRPr>
          </a:p>
        </p:txBody>
      </p:sp>
      <p:pic>
        <p:nvPicPr>
          <p:cNvPr id="306" name="Google Shape;306;g2048ca6e99e_0_369"/>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048ca6e99e_0_232"/>
          <p:cNvSpPr txBox="1"/>
          <p:nvPr/>
        </p:nvSpPr>
        <p:spPr>
          <a:xfrm>
            <a:off x="318600" y="1224350"/>
            <a:ext cx="1187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latin typeface="Titillium Web"/>
              <a:ea typeface="Titillium Web"/>
              <a:cs typeface="Titillium Web"/>
              <a:sym typeface="Titillium Web"/>
            </a:endParaRPr>
          </a:p>
          <a:p>
            <a:pPr indent="0" lvl="0" marL="0" rtl="0" algn="l">
              <a:spcBef>
                <a:spcPts val="0"/>
              </a:spcBef>
              <a:spcAft>
                <a:spcPts val="0"/>
              </a:spcAft>
              <a:buNone/>
            </a:pPr>
            <a:r>
              <a:t/>
            </a:r>
            <a:endParaRPr i="1" sz="2100">
              <a:solidFill>
                <a:srgbClr val="FF0000"/>
              </a:solidFill>
              <a:latin typeface="Titillium Web"/>
              <a:ea typeface="Titillium Web"/>
              <a:cs typeface="Titillium Web"/>
              <a:sym typeface="Titillium Web"/>
            </a:endParaRPr>
          </a:p>
        </p:txBody>
      </p:sp>
      <p:sp>
        <p:nvSpPr>
          <p:cNvPr id="312" name="Google Shape;312;g2048ca6e99e_0_232"/>
          <p:cNvSpPr txBox="1"/>
          <p:nvPr/>
        </p:nvSpPr>
        <p:spPr>
          <a:xfrm>
            <a:off x="896525" y="560750"/>
            <a:ext cx="10063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3000">
                <a:solidFill>
                  <a:srgbClr val="B02E51"/>
                </a:solidFill>
                <a:latin typeface="Roboto Slab"/>
                <a:ea typeface="Roboto Slab"/>
                <a:cs typeface="Roboto Slab"/>
                <a:sym typeface="Roboto Slab"/>
              </a:rPr>
              <a:t>Fase 2. </a:t>
            </a:r>
            <a:r>
              <a:rPr b="1" lang="it-IT" sz="3000">
                <a:solidFill>
                  <a:srgbClr val="B02E51"/>
                </a:solidFill>
                <a:latin typeface="Roboto Slab"/>
                <a:ea typeface="Roboto Slab"/>
                <a:cs typeface="Roboto Slab"/>
                <a:sym typeface="Roboto Slab"/>
              </a:rPr>
              <a:t>Definizione e valutazione Commissione</a:t>
            </a:r>
            <a:endParaRPr sz="3000">
              <a:latin typeface="Roboto Slab"/>
              <a:ea typeface="Roboto Slab"/>
              <a:cs typeface="Roboto Slab"/>
              <a:sym typeface="Roboto Slab"/>
            </a:endParaRPr>
          </a:p>
        </p:txBody>
      </p:sp>
      <p:sp>
        <p:nvSpPr>
          <p:cNvPr id="313" name="Google Shape;313;g2048ca6e99e_0_232"/>
          <p:cNvSpPr txBox="1"/>
          <p:nvPr/>
        </p:nvSpPr>
        <p:spPr>
          <a:xfrm>
            <a:off x="848850" y="1542500"/>
            <a:ext cx="10110900" cy="23619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Gestione su PICA della Commissione</a:t>
            </a:r>
            <a:endParaRPr sz="2300">
              <a:solidFill>
                <a:schemeClr val="dk1"/>
              </a:solidFill>
              <a:latin typeface="Roboto Slab"/>
              <a:ea typeface="Roboto Slab"/>
              <a:cs typeface="Roboto Slab"/>
              <a:sym typeface="Roboto Slab"/>
            </a:endParaRPr>
          </a:p>
          <a:p>
            <a:pPr indent="-374650" lvl="0" marL="457200" rtl="0" algn="l">
              <a:spcBef>
                <a:spcPts val="0"/>
              </a:spcBef>
              <a:spcAft>
                <a:spcPts val="0"/>
              </a:spcAft>
              <a:buSzPts val="2300"/>
              <a:buFont typeface="Roboto Slab"/>
              <a:buChar char="●"/>
            </a:pPr>
            <a:r>
              <a:rPr lang="it-IT" sz="2300">
                <a:latin typeface="Roboto Slab"/>
                <a:ea typeface="Roboto Slab"/>
                <a:cs typeface="Roboto Slab"/>
                <a:sym typeface="Roboto Slab"/>
              </a:rPr>
              <a:t>La Commissione ha accesso alla piattaforma, vede le domande, valuta i visiting e redige il verbale</a:t>
            </a:r>
            <a:endParaRPr sz="2300">
              <a:latin typeface="Roboto Slab"/>
              <a:ea typeface="Roboto Slab"/>
              <a:cs typeface="Roboto Slab"/>
              <a:sym typeface="Roboto Slab"/>
            </a:endParaRPr>
          </a:p>
          <a:p>
            <a:pPr indent="-374650" lvl="0" marL="457200" rtl="0" algn="l">
              <a:spcBef>
                <a:spcPts val="0"/>
              </a:spcBef>
              <a:spcAft>
                <a:spcPts val="0"/>
              </a:spcAft>
              <a:buSzPts val="2300"/>
              <a:buFont typeface="Roboto Slab"/>
              <a:buChar char="●"/>
            </a:pPr>
            <a:r>
              <a:rPr lang="it-IT" sz="2300">
                <a:latin typeface="Roboto Slab"/>
                <a:ea typeface="Roboto Slab"/>
                <a:cs typeface="Roboto Slab"/>
                <a:sym typeface="Roboto Slab"/>
              </a:rPr>
              <a:t>La Commissione scarica il verbale e lo firma digitalmente</a:t>
            </a:r>
            <a:endParaRPr sz="2300">
              <a:latin typeface="Roboto Slab"/>
              <a:ea typeface="Roboto Slab"/>
              <a:cs typeface="Roboto Slab"/>
              <a:sym typeface="Roboto Slab"/>
            </a:endParaRPr>
          </a:p>
          <a:p>
            <a:pPr indent="-374650" lvl="0" marL="457200" rtl="0" algn="l">
              <a:spcBef>
                <a:spcPts val="0"/>
              </a:spcBef>
              <a:spcAft>
                <a:spcPts val="0"/>
              </a:spcAft>
              <a:buSzPts val="2300"/>
              <a:buFont typeface="Roboto Slab"/>
              <a:buChar char="●"/>
            </a:pPr>
            <a:r>
              <a:rPr lang="it-IT" sz="2300">
                <a:latin typeface="Roboto Slab"/>
                <a:ea typeface="Roboto Slab"/>
                <a:cs typeface="Roboto Slab"/>
                <a:sym typeface="Roboto Slab"/>
              </a:rPr>
              <a:t>La Commissione trasmette il verbale all’ufficio competente con i risultati della valutazione</a:t>
            </a:r>
            <a:endParaRPr sz="2300">
              <a:latin typeface="Roboto Slab"/>
              <a:ea typeface="Roboto Slab"/>
              <a:cs typeface="Roboto Slab"/>
              <a:sym typeface="Roboto Slab"/>
            </a:endParaRPr>
          </a:p>
        </p:txBody>
      </p:sp>
      <p:pic>
        <p:nvPicPr>
          <p:cNvPr id="314" name="Google Shape;314;g2048ca6e99e_0_232"/>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048ca6e99e_0_238"/>
          <p:cNvSpPr txBox="1"/>
          <p:nvPr/>
        </p:nvSpPr>
        <p:spPr>
          <a:xfrm>
            <a:off x="318600" y="1224350"/>
            <a:ext cx="1187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latin typeface="Titillium Web"/>
              <a:ea typeface="Titillium Web"/>
              <a:cs typeface="Titillium Web"/>
              <a:sym typeface="Titillium Web"/>
            </a:endParaRPr>
          </a:p>
          <a:p>
            <a:pPr indent="0" lvl="0" marL="0" rtl="0" algn="l">
              <a:spcBef>
                <a:spcPts val="0"/>
              </a:spcBef>
              <a:spcAft>
                <a:spcPts val="0"/>
              </a:spcAft>
              <a:buNone/>
            </a:pPr>
            <a:r>
              <a:t/>
            </a:r>
            <a:endParaRPr i="1" sz="2100">
              <a:solidFill>
                <a:srgbClr val="FF0000"/>
              </a:solidFill>
              <a:latin typeface="Titillium Web"/>
              <a:ea typeface="Titillium Web"/>
              <a:cs typeface="Titillium Web"/>
              <a:sym typeface="Titillium Web"/>
            </a:endParaRPr>
          </a:p>
        </p:txBody>
      </p:sp>
      <p:sp>
        <p:nvSpPr>
          <p:cNvPr id="320" name="Google Shape;320;g2048ca6e99e_0_238"/>
          <p:cNvSpPr txBox="1"/>
          <p:nvPr/>
        </p:nvSpPr>
        <p:spPr>
          <a:xfrm>
            <a:off x="884750" y="560750"/>
            <a:ext cx="9815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it-IT" sz="3000">
                <a:solidFill>
                  <a:srgbClr val="B02E51"/>
                </a:solidFill>
                <a:latin typeface="Roboto Slab"/>
                <a:ea typeface="Roboto Slab"/>
                <a:cs typeface="Roboto Slab"/>
                <a:sym typeface="Roboto Slab"/>
              </a:rPr>
              <a:t>Fase 3. </a:t>
            </a:r>
            <a:r>
              <a:rPr b="1" lang="it-IT" sz="3000">
                <a:solidFill>
                  <a:srgbClr val="B02E51"/>
                </a:solidFill>
                <a:latin typeface="Roboto Slab"/>
                <a:ea typeface="Roboto Slab"/>
                <a:cs typeface="Roboto Slab"/>
                <a:sym typeface="Roboto Slab"/>
              </a:rPr>
              <a:t>Estrapolazione dati da PICA</a:t>
            </a:r>
            <a:endParaRPr b="1" sz="3000">
              <a:solidFill>
                <a:srgbClr val="B02E51"/>
              </a:solidFill>
              <a:latin typeface="Roboto Slab"/>
              <a:ea typeface="Roboto Slab"/>
              <a:cs typeface="Roboto Slab"/>
              <a:sym typeface="Roboto Slab"/>
            </a:endParaRPr>
          </a:p>
        </p:txBody>
      </p:sp>
      <p:sp>
        <p:nvSpPr>
          <p:cNvPr id="321" name="Google Shape;321;g2048ca6e99e_0_238"/>
          <p:cNvSpPr txBox="1"/>
          <p:nvPr/>
        </p:nvSpPr>
        <p:spPr>
          <a:xfrm>
            <a:off x="884750" y="1283275"/>
            <a:ext cx="9992400" cy="945900"/>
          </a:xfrm>
          <a:prstGeom prst="rect">
            <a:avLst/>
          </a:prstGeom>
          <a:noFill/>
          <a:ln>
            <a:noFill/>
          </a:ln>
        </p:spPr>
        <p:txBody>
          <a:bodyPr anchorCtr="0" anchor="t" bIns="91425" lIns="91425" spcFirstLastPara="1" rIns="91425" wrap="square" tIns="91425">
            <a:spAutoFit/>
          </a:bodyPr>
          <a:lstStyle/>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I dati vengono trasferiti su Ugov e Mobility grazie all’integrazione tra i sistemi</a:t>
            </a:r>
            <a:endParaRPr sz="2300">
              <a:latin typeface="Roboto Slab"/>
              <a:ea typeface="Roboto Slab"/>
              <a:cs typeface="Roboto Slab"/>
              <a:sym typeface="Roboto Slab"/>
            </a:endParaRPr>
          </a:p>
        </p:txBody>
      </p:sp>
      <p:sp>
        <p:nvSpPr>
          <p:cNvPr id="322" name="Google Shape;322;g2048ca6e99e_0_238"/>
          <p:cNvSpPr txBox="1"/>
          <p:nvPr/>
        </p:nvSpPr>
        <p:spPr>
          <a:xfrm>
            <a:off x="884750" y="2516825"/>
            <a:ext cx="9815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it-IT" sz="3000">
                <a:solidFill>
                  <a:srgbClr val="B02E51"/>
                </a:solidFill>
                <a:latin typeface="Roboto Slab"/>
                <a:ea typeface="Roboto Slab"/>
                <a:cs typeface="Roboto Slab"/>
                <a:sym typeface="Roboto Slab"/>
              </a:rPr>
              <a:t>Fase 4. </a:t>
            </a:r>
            <a:r>
              <a:rPr b="1" lang="it-IT" sz="3000">
                <a:solidFill>
                  <a:srgbClr val="B02E51"/>
                </a:solidFill>
                <a:latin typeface="Roboto Slab"/>
                <a:ea typeface="Roboto Slab"/>
                <a:cs typeface="Roboto Slab"/>
                <a:sym typeface="Roboto Slab"/>
              </a:rPr>
              <a:t>Liquidazione</a:t>
            </a:r>
            <a:endParaRPr b="1" sz="3000">
              <a:solidFill>
                <a:srgbClr val="B02E51"/>
              </a:solidFill>
              <a:latin typeface="Roboto Slab"/>
              <a:ea typeface="Roboto Slab"/>
              <a:cs typeface="Roboto Slab"/>
              <a:sym typeface="Roboto Slab"/>
            </a:endParaRPr>
          </a:p>
        </p:txBody>
      </p:sp>
      <p:sp>
        <p:nvSpPr>
          <p:cNvPr id="323" name="Google Shape;323;g2048ca6e99e_0_238"/>
          <p:cNvSpPr txBox="1"/>
          <p:nvPr/>
        </p:nvSpPr>
        <p:spPr>
          <a:xfrm>
            <a:off x="884750" y="3251125"/>
            <a:ext cx="9073500" cy="5388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Liquidazione del compenso</a:t>
            </a:r>
            <a:endParaRPr sz="2300">
              <a:latin typeface="Roboto Slab"/>
              <a:ea typeface="Roboto Slab"/>
              <a:cs typeface="Roboto Slab"/>
              <a:sym typeface="Roboto Slab"/>
            </a:endParaRPr>
          </a:p>
        </p:txBody>
      </p:sp>
      <p:sp>
        <p:nvSpPr>
          <p:cNvPr id="324" name="Google Shape;324;g2048ca6e99e_0_238"/>
          <p:cNvSpPr txBox="1"/>
          <p:nvPr/>
        </p:nvSpPr>
        <p:spPr>
          <a:xfrm>
            <a:off x="884750" y="4013325"/>
            <a:ext cx="9815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it-IT" sz="3000">
                <a:solidFill>
                  <a:srgbClr val="B02E51"/>
                </a:solidFill>
                <a:latin typeface="Roboto Slab"/>
                <a:ea typeface="Roboto Slab"/>
                <a:cs typeface="Roboto Slab"/>
                <a:sym typeface="Roboto Slab"/>
              </a:rPr>
              <a:t>Fase 5. </a:t>
            </a:r>
            <a:r>
              <a:rPr b="1" lang="it-IT" sz="3000">
                <a:solidFill>
                  <a:srgbClr val="B02E51"/>
                </a:solidFill>
                <a:latin typeface="Roboto Slab"/>
                <a:ea typeface="Roboto Slab"/>
                <a:cs typeface="Roboto Slab"/>
                <a:sym typeface="Roboto Slab"/>
              </a:rPr>
              <a:t>Certificazione</a:t>
            </a:r>
            <a:endParaRPr b="1" sz="3000">
              <a:solidFill>
                <a:srgbClr val="B02E51"/>
              </a:solidFill>
              <a:latin typeface="Roboto Slab"/>
              <a:ea typeface="Roboto Slab"/>
              <a:cs typeface="Roboto Slab"/>
              <a:sym typeface="Roboto Slab"/>
            </a:endParaRPr>
          </a:p>
        </p:txBody>
      </p:sp>
      <p:sp>
        <p:nvSpPr>
          <p:cNvPr id="325" name="Google Shape;325;g2048ca6e99e_0_238"/>
          <p:cNvSpPr txBox="1"/>
          <p:nvPr/>
        </p:nvSpPr>
        <p:spPr>
          <a:xfrm>
            <a:off x="931900" y="4659825"/>
            <a:ext cx="9992400" cy="945900"/>
          </a:xfrm>
          <a:prstGeom prst="rect">
            <a:avLst/>
          </a:prstGeom>
          <a:noFill/>
          <a:ln>
            <a:noFill/>
          </a:ln>
        </p:spPr>
        <p:txBody>
          <a:bodyPr anchorCtr="0" anchor="t" bIns="91425" lIns="91425" spcFirstLastPara="1" rIns="91425" wrap="square" tIns="91425">
            <a:spAutoFit/>
          </a:bodyPr>
          <a:lstStyle/>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Rilascio</a:t>
            </a:r>
            <a:r>
              <a:rPr lang="it-IT" sz="2300">
                <a:solidFill>
                  <a:schemeClr val="dk1"/>
                </a:solidFill>
                <a:latin typeface="Roboto Slab"/>
                <a:ea typeface="Roboto Slab"/>
                <a:cs typeface="Roboto Slab"/>
                <a:sym typeface="Roboto Slab"/>
              </a:rPr>
              <a:t> attestato al visiting per la certificazione dell’attività in UniPV</a:t>
            </a:r>
            <a:endParaRPr sz="2100">
              <a:latin typeface="Roboto Slab"/>
              <a:ea typeface="Roboto Slab"/>
              <a:cs typeface="Roboto Slab"/>
              <a:sym typeface="Roboto Slab"/>
            </a:endParaRPr>
          </a:p>
        </p:txBody>
      </p:sp>
      <p:pic>
        <p:nvPicPr>
          <p:cNvPr id="326" name="Google Shape;326;g2048ca6e99e_0_238"/>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1dec211816_0_5"/>
          <p:cNvSpPr txBox="1"/>
          <p:nvPr>
            <p:ph type="ctrTitle"/>
          </p:nvPr>
        </p:nvSpPr>
        <p:spPr>
          <a:xfrm>
            <a:off x="1425325" y="1651688"/>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t-IT" sz="5000">
                <a:solidFill>
                  <a:srgbClr val="B02E51"/>
                </a:solidFill>
                <a:latin typeface="Roboto Slab"/>
                <a:ea typeface="Roboto Slab"/>
                <a:cs typeface="Roboto Slab"/>
                <a:sym typeface="Roboto Slab"/>
              </a:rPr>
              <a:t>RECLUTAMENTO SENZA BANDO </a:t>
            </a:r>
            <a:endParaRPr b="1" sz="5000">
              <a:solidFill>
                <a:srgbClr val="B02E51"/>
              </a:solidFill>
              <a:latin typeface="Roboto Slab"/>
              <a:ea typeface="Roboto Slab"/>
              <a:cs typeface="Roboto Slab"/>
              <a:sym typeface="Roboto Slab"/>
            </a:endParaRPr>
          </a:p>
          <a:p>
            <a:pPr indent="0" lvl="0" marL="0" rtl="0" algn="ctr">
              <a:lnSpc>
                <a:spcPct val="90000"/>
              </a:lnSpc>
              <a:spcBef>
                <a:spcPts val="0"/>
              </a:spcBef>
              <a:spcAft>
                <a:spcPts val="0"/>
              </a:spcAft>
              <a:buSzPts val="6000"/>
              <a:buNone/>
            </a:pPr>
            <a:r>
              <a:rPr b="1" lang="it-IT" sz="5000">
                <a:solidFill>
                  <a:srgbClr val="B02E51"/>
                </a:solidFill>
                <a:latin typeface="Roboto Slab"/>
                <a:ea typeface="Roboto Slab"/>
                <a:cs typeface="Roboto Slab"/>
                <a:sym typeface="Roboto Slab"/>
              </a:rPr>
              <a:t>(SU INVITO)</a:t>
            </a:r>
            <a:endParaRPr b="1" sz="5000">
              <a:solidFill>
                <a:srgbClr val="B02E51"/>
              </a:solidFill>
              <a:latin typeface="Roboto Slab"/>
              <a:ea typeface="Roboto Slab"/>
              <a:cs typeface="Roboto Slab"/>
              <a:sym typeface="Roboto Slab"/>
            </a:endParaRPr>
          </a:p>
        </p:txBody>
      </p:sp>
      <p:pic>
        <p:nvPicPr>
          <p:cNvPr id="332" name="Google Shape;332;g21dec211816_0_5"/>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048ca6e99e_0_272"/>
          <p:cNvSpPr txBox="1"/>
          <p:nvPr/>
        </p:nvSpPr>
        <p:spPr>
          <a:xfrm>
            <a:off x="896525" y="1225475"/>
            <a:ext cx="9703800" cy="400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Registrazione Visiting su piattaforma Mobility On Line (MOL)</a:t>
            </a:r>
            <a:endParaRPr sz="2300">
              <a:solidFill>
                <a:schemeClr val="dk1"/>
              </a:solidFill>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In caso di compenso:</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Valutazione del NUV </a:t>
            </a:r>
            <a:endParaRPr sz="2300">
              <a:solidFill>
                <a:schemeClr val="dk1"/>
              </a:solidFill>
              <a:latin typeface="Roboto Slab"/>
              <a:ea typeface="Roboto Slab"/>
              <a:cs typeface="Roboto Slab"/>
              <a:sym typeface="Roboto Slab"/>
            </a:endParaRPr>
          </a:p>
          <a:p>
            <a:pPr indent="-374650" lvl="1" marL="9144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Liquidazione</a:t>
            </a:r>
            <a:endParaRPr sz="2300">
              <a:solidFill>
                <a:schemeClr val="dk1"/>
              </a:solidFill>
              <a:latin typeface="Roboto Slab"/>
              <a:ea typeface="Roboto Slab"/>
              <a:cs typeface="Roboto Slab"/>
              <a:sym typeface="Roboto Slab"/>
            </a:endParaRPr>
          </a:p>
          <a:p>
            <a:pPr indent="0" lvl="0" marL="1371600" rtl="0" algn="l">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374650" lvl="0" marL="457200" rtl="0" algn="l">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Certificazione del visiting</a:t>
            </a:r>
            <a:endParaRPr b="1" sz="3000">
              <a:latin typeface="Roboto Slab"/>
              <a:ea typeface="Roboto Slab"/>
              <a:cs typeface="Roboto Slab"/>
              <a:sym typeface="Roboto Slab"/>
            </a:endParaRPr>
          </a:p>
          <a:p>
            <a:pPr indent="0" lvl="0" marL="0" rtl="0" algn="l">
              <a:spcBef>
                <a:spcPts val="0"/>
              </a:spcBef>
              <a:spcAft>
                <a:spcPts val="0"/>
              </a:spcAft>
              <a:buNone/>
            </a:pPr>
            <a:r>
              <a:t/>
            </a:r>
            <a:endParaRPr sz="2100">
              <a:latin typeface="Roboto Slab"/>
              <a:ea typeface="Roboto Slab"/>
              <a:cs typeface="Roboto Slab"/>
              <a:sym typeface="Roboto Slab"/>
            </a:endParaRPr>
          </a:p>
          <a:p>
            <a:pPr indent="0" lvl="0" marL="0" rtl="0" algn="l">
              <a:spcBef>
                <a:spcPts val="0"/>
              </a:spcBef>
              <a:spcAft>
                <a:spcPts val="0"/>
              </a:spcAft>
              <a:buNone/>
            </a:pPr>
            <a:r>
              <a:t/>
            </a:r>
            <a:endParaRPr sz="2100">
              <a:latin typeface="Roboto Slab"/>
              <a:ea typeface="Roboto Slab"/>
              <a:cs typeface="Roboto Slab"/>
              <a:sym typeface="Roboto Slab"/>
            </a:endParaRPr>
          </a:p>
        </p:txBody>
      </p:sp>
      <p:sp>
        <p:nvSpPr>
          <p:cNvPr id="338" name="Google Shape;338;g2048ca6e99e_0_272"/>
          <p:cNvSpPr txBox="1"/>
          <p:nvPr/>
        </p:nvSpPr>
        <p:spPr>
          <a:xfrm>
            <a:off x="896525" y="578975"/>
            <a:ext cx="9533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it-IT" sz="3000">
                <a:solidFill>
                  <a:srgbClr val="B02E51"/>
                </a:solidFill>
                <a:latin typeface="Roboto Slab"/>
                <a:ea typeface="Roboto Slab"/>
                <a:cs typeface="Roboto Slab"/>
                <a:sym typeface="Roboto Slab"/>
              </a:rPr>
              <a:t>Fasi del processo</a:t>
            </a:r>
            <a:r>
              <a:rPr b="1" lang="it-IT" sz="3000">
                <a:solidFill>
                  <a:srgbClr val="B02E51"/>
                </a:solidFill>
                <a:latin typeface="Roboto Slab"/>
                <a:ea typeface="Roboto Slab"/>
                <a:cs typeface="Roboto Slab"/>
                <a:sym typeface="Roboto Slab"/>
              </a:rPr>
              <a:t> </a:t>
            </a:r>
            <a:endParaRPr b="1" sz="3000">
              <a:solidFill>
                <a:srgbClr val="B02E51"/>
              </a:solidFill>
              <a:latin typeface="Roboto Slab"/>
              <a:ea typeface="Roboto Slab"/>
              <a:cs typeface="Roboto Slab"/>
              <a:sym typeface="Roboto Slab"/>
            </a:endParaRPr>
          </a:p>
        </p:txBody>
      </p:sp>
      <p:pic>
        <p:nvPicPr>
          <p:cNvPr id="339" name="Google Shape;339;g2048ca6e99e_0_272"/>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11247e6f7f_0_0"/>
          <p:cNvSpPr txBox="1"/>
          <p:nvPr/>
        </p:nvSpPr>
        <p:spPr>
          <a:xfrm>
            <a:off x="606075" y="207275"/>
            <a:ext cx="9462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3000">
                <a:solidFill>
                  <a:srgbClr val="B02E51"/>
                </a:solidFill>
                <a:latin typeface="Roboto Slab"/>
                <a:ea typeface="Roboto Slab"/>
                <a:cs typeface="Roboto Slab"/>
                <a:sym typeface="Roboto Slab"/>
              </a:rPr>
              <a:t>Fase 1. Flusso visiting su Mobility On Line</a:t>
            </a:r>
            <a:endParaRPr sz="3000">
              <a:latin typeface="Titillium Web"/>
              <a:ea typeface="Titillium Web"/>
              <a:cs typeface="Titillium Web"/>
              <a:sym typeface="Titillium Web"/>
            </a:endParaRPr>
          </a:p>
        </p:txBody>
      </p:sp>
      <p:sp>
        <p:nvSpPr>
          <p:cNvPr id="345" name="Google Shape;345;g211247e6f7f_0_0"/>
          <p:cNvSpPr/>
          <p:nvPr/>
        </p:nvSpPr>
        <p:spPr>
          <a:xfrm>
            <a:off x="4882050" y="1118125"/>
            <a:ext cx="6331200" cy="91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IT" sz="1800">
                <a:latin typeface="Roboto Slab SemiBold"/>
                <a:ea typeface="Roboto Slab SemiBold"/>
                <a:cs typeface="Roboto Slab SemiBold"/>
                <a:sym typeface="Roboto Slab SemiBold"/>
              </a:rPr>
              <a:t>2. Il Visiting  accede al link e si registra (compila i punti da 1 a 13), si autentica e completa la candidatura inserendo il CV e, se in possesso, il CF</a:t>
            </a:r>
            <a:endParaRPr sz="1800">
              <a:latin typeface="Roboto Slab SemiBold"/>
              <a:ea typeface="Roboto Slab SemiBold"/>
              <a:cs typeface="Roboto Slab SemiBold"/>
              <a:sym typeface="Roboto Slab SemiBold"/>
            </a:endParaRPr>
          </a:p>
        </p:txBody>
      </p:sp>
      <p:sp>
        <p:nvSpPr>
          <p:cNvPr id="346" name="Google Shape;346;g211247e6f7f_0_0"/>
          <p:cNvSpPr/>
          <p:nvPr/>
        </p:nvSpPr>
        <p:spPr>
          <a:xfrm>
            <a:off x="606075" y="829125"/>
            <a:ext cx="3725100" cy="636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IT" sz="1800">
                <a:latin typeface="Roboto Slab SemiBold"/>
                <a:ea typeface="Roboto Slab SemiBold"/>
                <a:cs typeface="Roboto Slab SemiBold"/>
                <a:sym typeface="Roboto Slab SemiBold"/>
              </a:rPr>
              <a:t>1. </a:t>
            </a:r>
            <a:r>
              <a:rPr lang="it-IT" sz="1800">
                <a:latin typeface="Roboto Slab SemiBold"/>
                <a:ea typeface="Roboto Slab SemiBold"/>
                <a:cs typeface="Roboto Slab SemiBold"/>
                <a:sym typeface="Roboto Slab SemiBold"/>
              </a:rPr>
              <a:t>Il docente Unipv invia link di registrazione al Visiting</a:t>
            </a:r>
            <a:endParaRPr sz="1800">
              <a:latin typeface="Roboto Slab SemiBold"/>
              <a:ea typeface="Roboto Slab SemiBold"/>
              <a:cs typeface="Roboto Slab SemiBold"/>
              <a:sym typeface="Roboto Slab SemiBold"/>
            </a:endParaRPr>
          </a:p>
        </p:txBody>
      </p:sp>
      <p:sp>
        <p:nvSpPr>
          <p:cNvPr id="347" name="Google Shape;347;g211247e6f7f_0_0"/>
          <p:cNvSpPr/>
          <p:nvPr/>
        </p:nvSpPr>
        <p:spPr>
          <a:xfrm>
            <a:off x="606075" y="2015438"/>
            <a:ext cx="3725100" cy="914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IT" sz="1800">
                <a:latin typeface="Roboto Slab SemiBold"/>
                <a:ea typeface="Roboto Slab SemiBold"/>
                <a:cs typeface="Roboto Slab SemiBold"/>
                <a:sym typeface="Roboto Slab SemiBold"/>
              </a:rPr>
              <a:t>3</a:t>
            </a:r>
            <a:r>
              <a:rPr lang="it-IT" sz="1800">
                <a:latin typeface="Roboto Slab SemiBold"/>
                <a:ea typeface="Roboto Slab SemiBold"/>
                <a:cs typeface="Roboto Slab SemiBold"/>
                <a:sym typeface="Roboto Slab SemiBold"/>
              </a:rPr>
              <a:t>. Vengono inviate notifiche: a Visiting, Docente Unipv e Ufficio Back Office (BO)</a:t>
            </a:r>
            <a:endParaRPr sz="1800">
              <a:latin typeface="Roboto Slab SemiBold"/>
              <a:ea typeface="Roboto Slab SemiBold"/>
              <a:cs typeface="Roboto Slab SemiBold"/>
              <a:sym typeface="Roboto Slab SemiBold"/>
            </a:endParaRPr>
          </a:p>
        </p:txBody>
      </p:sp>
      <p:sp>
        <p:nvSpPr>
          <p:cNvPr id="348" name="Google Shape;348;g211247e6f7f_0_0"/>
          <p:cNvSpPr/>
          <p:nvPr/>
        </p:nvSpPr>
        <p:spPr>
          <a:xfrm>
            <a:off x="4882050" y="2172075"/>
            <a:ext cx="6331200" cy="4425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Nome e cognome</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Email</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Cittadinanza</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Istituzione straniera di appartenenza</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Ruolo presso ente (Tempo determinato/Tempo indeterminato)</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Tipologia di attività (ricerca (</a:t>
            </a:r>
            <a:r>
              <a:rPr lang="it-IT" sz="1100">
                <a:solidFill>
                  <a:schemeClr val="dk1"/>
                </a:solidFill>
                <a:latin typeface="Roboto"/>
                <a:ea typeface="Roboto"/>
                <a:cs typeface="Roboto"/>
                <a:sym typeface="Roboto"/>
              </a:rPr>
              <a:t>titolo del progetto</a:t>
            </a:r>
            <a:r>
              <a:rPr lang="it-IT" sz="1500">
                <a:solidFill>
                  <a:schemeClr val="dk1"/>
                </a:solidFill>
                <a:latin typeface="Roboto"/>
                <a:ea typeface="Roboto"/>
                <a:cs typeface="Roboto"/>
                <a:sym typeface="Roboto"/>
              </a:rPr>
              <a:t>), docenza </a:t>
            </a:r>
            <a:r>
              <a:rPr lang="it-IT" sz="1100">
                <a:solidFill>
                  <a:schemeClr val="dk1"/>
                </a:solidFill>
                <a:latin typeface="Roboto"/>
                <a:ea typeface="Roboto"/>
                <a:cs typeface="Roboto"/>
                <a:sym typeface="Roboto"/>
              </a:rPr>
              <a:t>(titolo insegnamento e numero ore)</a:t>
            </a:r>
            <a:r>
              <a:rPr lang="it-IT" sz="1500">
                <a:solidFill>
                  <a:schemeClr val="dk1"/>
                </a:solidFill>
                <a:latin typeface="Roboto"/>
                <a:ea typeface="Roboto"/>
                <a:cs typeface="Roboto"/>
                <a:sym typeface="Roboto"/>
              </a:rPr>
              <a:t>, studio (</a:t>
            </a:r>
            <a:r>
              <a:rPr lang="it-IT" sz="1100">
                <a:solidFill>
                  <a:schemeClr val="dk1"/>
                </a:solidFill>
                <a:latin typeface="Roboto"/>
                <a:ea typeface="Roboto"/>
                <a:cs typeface="Roboto"/>
                <a:sym typeface="Roboto"/>
              </a:rPr>
              <a:t>titolo dell’attività</a:t>
            </a:r>
            <a:r>
              <a:rPr lang="it-IT" sz="1500">
                <a:solidFill>
                  <a:schemeClr val="dk1"/>
                </a:solidFill>
                <a:latin typeface="Roboto"/>
                <a:ea typeface="Roboto"/>
                <a:cs typeface="Roboto"/>
                <a:sym typeface="Roboto"/>
              </a:rPr>
              <a:t>), anche combinabili tra loro)</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Permanenza (On Line/On Site)</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Data inizio permanenza e data fine permanenza (presunta)</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Retribuzione (SI/NO) ⇒ solo in caso positivo verranno richiesti ulteriori dati utili per la registrazione dell’anagrafica su CSA</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Nominativo docente di Unipv</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CV (allegato)</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CF (NO/SI, CF con allegato il documento di rilascio)</a:t>
            </a:r>
            <a:endParaRPr sz="1500">
              <a:solidFill>
                <a:schemeClr val="dk1"/>
              </a:solidFill>
              <a:latin typeface="Roboto"/>
              <a:ea typeface="Roboto"/>
              <a:cs typeface="Roboto"/>
              <a:sym typeface="Roboto"/>
            </a:endParaRPr>
          </a:p>
          <a:p>
            <a:pPr indent="-323850" lvl="0" marL="457200" rtl="0" algn="just">
              <a:lnSpc>
                <a:spcPct val="115000"/>
              </a:lnSpc>
              <a:spcBef>
                <a:spcPts val="0"/>
              </a:spcBef>
              <a:spcAft>
                <a:spcPts val="0"/>
              </a:spcAft>
              <a:buClr>
                <a:schemeClr val="dk1"/>
              </a:buClr>
              <a:buSzPts val="1500"/>
              <a:buFont typeface="Roboto"/>
              <a:buAutoNum type="arabicPeriod"/>
            </a:pPr>
            <a:r>
              <a:rPr lang="it-IT" sz="1500">
                <a:solidFill>
                  <a:schemeClr val="dk1"/>
                </a:solidFill>
                <a:latin typeface="Roboto"/>
                <a:ea typeface="Roboto"/>
                <a:cs typeface="Roboto"/>
                <a:sym typeface="Roboto"/>
              </a:rPr>
              <a:t>Flag per trattamento dei dati</a:t>
            </a:r>
            <a:endParaRPr sz="1500">
              <a:solidFill>
                <a:schemeClr val="dk1"/>
              </a:solidFill>
              <a:latin typeface="Roboto"/>
              <a:ea typeface="Roboto"/>
              <a:cs typeface="Roboto"/>
              <a:sym typeface="Roboto"/>
            </a:endParaRPr>
          </a:p>
        </p:txBody>
      </p:sp>
      <p:sp>
        <p:nvSpPr>
          <p:cNvPr id="349" name="Google Shape;349;g211247e6f7f_0_0"/>
          <p:cNvSpPr/>
          <p:nvPr/>
        </p:nvSpPr>
        <p:spPr>
          <a:xfrm>
            <a:off x="606075" y="3232550"/>
            <a:ext cx="3725100" cy="1426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IT" sz="1800">
                <a:latin typeface="Roboto Slab SemiBold"/>
                <a:ea typeface="Roboto Slab SemiBold"/>
                <a:cs typeface="Roboto Slab SemiBold"/>
                <a:sym typeface="Roboto Slab SemiBold"/>
              </a:rPr>
              <a:t>4</a:t>
            </a:r>
            <a:r>
              <a:rPr lang="it-IT" sz="1800">
                <a:latin typeface="Roboto Slab SemiBold"/>
                <a:ea typeface="Roboto Slab SemiBold"/>
                <a:cs typeface="Roboto Slab SemiBold"/>
                <a:sym typeface="Roboto Slab SemiBold"/>
              </a:rPr>
              <a:t>. </a:t>
            </a:r>
            <a:r>
              <a:rPr lang="it-IT" sz="1800">
                <a:solidFill>
                  <a:schemeClr val="dk1"/>
                </a:solidFill>
                <a:latin typeface="Roboto Slab SemiBold"/>
                <a:ea typeface="Roboto Slab SemiBold"/>
                <a:cs typeface="Roboto Slab SemiBold"/>
                <a:sym typeface="Roboto Slab SemiBold"/>
              </a:rPr>
              <a:t>Il Docente Unipv nella notifica trova link per visualizzare la richiesta e approvare la candidatura</a:t>
            </a:r>
            <a:endParaRPr sz="1800">
              <a:latin typeface="Roboto Slab SemiBold"/>
              <a:ea typeface="Roboto Slab SemiBold"/>
              <a:cs typeface="Roboto Slab SemiBold"/>
              <a:sym typeface="Roboto Slab SemiBold"/>
            </a:endParaRPr>
          </a:p>
        </p:txBody>
      </p:sp>
      <p:sp>
        <p:nvSpPr>
          <p:cNvPr id="350" name="Google Shape;350;g211247e6f7f_0_0"/>
          <p:cNvSpPr/>
          <p:nvPr/>
        </p:nvSpPr>
        <p:spPr>
          <a:xfrm>
            <a:off x="606075" y="4962050"/>
            <a:ext cx="3725100" cy="110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it-IT" sz="1800">
                <a:latin typeface="Roboto Slab SemiBold"/>
                <a:ea typeface="Roboto Slab SemiBold"/>
                <a:cs typeface="Roboto Slab SemiBold"/>
                <a:sym typeface="Roboto Slab SemiBold"/>
              </a:rPr>
              <a:t>5</a:t>
            </a:r>
            <a:r>
              <a:rPr lang="it-IT" sz="1800">
                <a:latin typeface="Roboto Slab SemiBold"/>
                <a:ea typeface="Roboto Slab SemiBold"/>
                <a:cs typeface="Roboto Slab SemiBold"/>
                <a:sym typeface="Roboto Slab SemiBold"/>
              </a:rPr>
              <a:t>. Vengono inviate notifiche: a Visiting, </a:t>
            </a:r>
            <a:r>
              <a:rPr lang="it-IT" sz="1800">
                <a:latin typeface="Roboto Slab SemiBold"/>
                <a:ea typeface="Roboto Slab SemiBold"/>
                <a:cs typeface="Roboto Slab SemiBold"/>
                <a:sym typeface="Roboto Slab SemiBold"/>
              </a:rPr>
              <a:t>Docente</a:t>
            </a:r>
            <a:r>
              <a:rPr lang="it-IT" sz="1800">
                <a:latin typeface="Roboto Slab SemiBold"/>
                <a:ea typeface="Roboto Slab SemiBold"/>
                <a:cs typeface="Roboto Slab SemiBold"/>
                <a:sym typeface="Roboto Slab SemiBold"/>
              </a:rPr>
              <a:t> Unipv e Ufficio BO con l’esito dell’approvazione</a:t>
            </a:r>
            <a:endParaRPr sz="1800">
              <a:latin typeface="Roboto Slab SemiBold"/>
              <a:ea typeface="Roboto Slab SemiBold"/>
              <a:cs typeface="Roboto Slab SemiBold"/>
              <a:sym typeface="Roboto Slab SemiBold"/>
            </a:endParaRPr>
          </a:p>
        </p:txBody>
      </p:sp>
      <p:cxnSp>
        <p:nvCxnSpPr>
          <p:cNvPr id="351" name="Google Shape;351;g211247e6f7f_0_0"/>
          <p:cNvCxnSpPr>
            <a:stCxn id="345" idx="2"/>
            <a:endCxn id="348" idx="0"/>
          </p:cNvCxnSpPr>
          <p:nvPr/>
        </p:nvCxnSpPr>
        <p:spPr>
          <a:xfrm>
            <a:off x="8047650" y="2032525"/>
            <a:ext cx="0" cy="139500"/>
          </a:xfrm>
          <a:prstGeom prst="straightConnector1">
            <a:avLst/>
          </a:prstGeom>
          <a:noFill/>
          <a:ln cap="flat" cmpd="sng" w="28575">
            <a:solidFill>
              <a:schemeClr val="dk2"/>
            </a:solidFill>
            <a:prstDash val="dot"/>
            <a:round/>
            <a:headEnd len="med" w="med" type="none"/>
            <a:tailEnd len="med" w="med" type="triangle"/>
          </a:ln>
        </p:spPr>
      </p:cxnSp>
      <p:cxnSp>
        <p:nvCxnSpPr>
          <p:cNvPr id="352" name="Google Shape;352;g211247e6f7f_0_0"/>
          <p:cNvCxnSpPr>
            <a:stCxn id="346" idx="3"/>
            <a:endCxn id="345" idx="1"/>
          </p:cNvCxnSpPr>
          <p:nvPr/>
        </p:nvCxnSpPr>
        <p:spPr>
          <a:xfrm>
            <a:off x="4331175" y="1147575"/>
            <a:ext cx="550800" cy="427800"/>
          </a:xfrm>
          <a:prstGeom prst="straightConnector1">
            <a:avLst/>
          </a:prstGeom>
          <a:noFill/>
          <a:ln cap="flat" cmpd="sng" w="28575">
            <a:solidFill>
              <a:schemeClr val="dk2"/>
            </a:solidFill>
            <a:prstDash val="solid"/>
            <a:round/>
            <a:headEnd len="med" w="med" type="none"/>
            <a:tailEnd len="med" w="med" type="triangle"/>
          </a:ln>
        </p:spPr>
      </p:cxnSp>
      <p:cxnSp>
        <p:nvCxnSpPr>
          <p:cNvPr id="353" name="Google Shape;353;g211247e6f7f_0_0"/>
          <p:cNvCxnSpPr>
            <a:stCxn id="345" idx="1"/>
            <a:endCxn id="347" idx="3"/>
          </p:cNvCxnSpPr>
          <p:nvPr/>
        </p:nvCxnSpPr>
        <p:spPr>
          <a:xfrm flipH="1">
            <a:off x="4331250" y="1575325"/>
            <a:ext cx="550800" cy="897300"/>
          </a:xfrm>
          <a:prstGeom prst="straightConnector1">
            <a:avLst/>
          </a:prstGeom>
          <a:noFill/>
          <a:ln cap="flat" cmpd="sng" w="28575">
            <a:solidFill>
              <a:schemeClr val="dk2"/>
            </a:solidFill>
            <a:prstDash val="solid"/>
            <a:round/>
            <a:headEnd len="med" w="med" type="none"/>
            <a:tailEnd len="med" w="med" type="triangle"/>
          </a:ln>
        </p:spPr>
      </p:cxnSp>
      <p:cxnSp>
        <p:nvCxnSpPr>
          <p:cNvPr id="354" name="Google Shape;354;g211247e6f7f_0_0"/>
          <p:cNvCxnSpPr>
            <a:stCxn id="347" idx="2"/>
            <a:endCxn id="349" idx="0"/>
          </p:cNvCxnSpPr>
          <p:nvPr/>
        </p:nvCxnSpPr>
        <p:spPr>
          <a:xfrm>
            <a:off x="2468625" y="2929838"/>
            <a:ext cx="0" cy="302700"/>
          </a:xfrm>
          <a:prstGeom prst="straightConnector1">
            <a:avLst/>
          </a:prstGeom>
          <a:noFill/>
          <a:ln cap="flat" cmpd="sng" w="28575">
            <a:solidFill>
              <a:schemeClr val="dk2"/>
            </a:solidFill>
            <a:prstDash val="solid"/>
            <a:round/>
            <a:headEnd len="med" w="med" type="none"/>
            <a:tailEnd len="med" w="med" type="triangle"/>
          </a:ln>
        </p:spPr>
      </p:cxnSp>
      <p:cxnSp>
        <p:nvCxnSpPr>
          <p:cNvPr id="355" name="Google Shape;355;g211247e6f7f_0_0"/>
          <p:cNvCxnSpPr>
            <a:endCxn id="350" idx="0"/>
          </p:cNvCxnSpPr>
          <p:nvPr/>
        </p:nvCxnSpPr>
        <p:spPr>
          <a:xfrm>
            <a:off x="2468625" y="4659350"/>
            <a:ext cx="0" cy="302700"/>
          </a:xfrm>
          <a:prstGeom prst="straightConnector1">
            <a:avLst/>
          </a:prstGeom>
          <a:noFill/>
          <a:ln cap="flat" cmpd="sng" w="28575">
            <a:solidFill>
              <a:schemeClr val="dk2"/>
            </a:solidFill>
            <a:prstDash val="solid"/>
            <a:round/>
            <a:headEnd len="med" w="med" type="none"/>
            <a:tailEnd len="med" w="med" type="triangle"/>
          </a:ln>
        </p:spPr>
      </p:cxnSp>
      <p:pic>
        <p:nvPicPr>
          <p:cNvPr id="356" name="Google Shape;356;g211247e6f7f_0_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11247e6f7f_0_58"/>
          <p:cNvSpPr txBox="1"/>
          <p:nvPr/>
        </p:nvSpPr>
        <p:spPr>
          <a:xfrm>
            <a:off x="890725" y="780300"/>
            <a:ext cx="9684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1" lang="it-IT" sz="2500" u="sng">
                <a:solidFill>
                  <a:srgbClr val="B02E51"/>
                </a:solidFill>
                <a:latin typeface="Roboto Slab"/>
                <a:ea typeface="Roboto Slab"/>
                <a:cs typeface="Roboto Slab"/>
                <a:sym typeface="Roboto Slab"/>
              </a:rPr>
              <a:t>Criteri di configurazione</a:t>
            </a:r>
            <a:r>
              <a:rPr b="1" i="1" lang="it-IT" sz="2500" u="sng">
                <a:solidFill>
                  <a:srgbClr val="B02E51"/>
                </a:solidFill>
                <a:latin typeface="Roboto Slab"/>
                <a:ea typeface="Roboto Slab"/>
                <a:cs typeface="Roboto Slab"/>
                <a:sym typeface="Roboto Slab"/>
              </a:rPr>
              <a:t> </a:t>
            </a:r>
            <a:r>
              <a:rPr b="1" i="1" lang="it-IT" sz="2500">
                <a:solidFill>
                  <a:srgbClr val="B02E51"/>
                </a:solidFill>
                <a:latin typeface="Roboto Slab"/>
                <a:ea typeface="Roboto Slab"/>
                <a:cs typeface="Roboto Slab"/>
                <a:sym typeface="Roboto Slab"/>
              </a:rPr>
              <a:t>: candidatura visiting</a:t>
            </a:r>
            <a:endParaRPr b="1" i="1" sz="2500">
              <a:solidFill>
                <a:srgbClr val="B02E51"/>
              </a:solidFill>
              <a:latin typeface="Roboto Slab"/>
              <a:ea typeface="Roboto Slab"/>
              <a:cs typeface="Roboto Slab"/>
              <a:sym typeface="Roboto Slab"/>
            </a:endParaRPr>
          </a:p>
        </p:txBody>
      </p:sp>
      <p:sp>
        <p:nvSpPr>
          <p:cNvPr id="362" name="Google Shape;362;g211247e6f7f_0_58"/>
          <p:cNvSpPr txBox="1"/>
          <p:nvPr/>
        </p:nvSpPr>
        <p:spPr>
          <a:xfrm>
            <a:off x="811625" y="2112425"/>
            <a:ext cx="11068200" cy="7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it-IT" sz="1800">
                <a:latin typeface="Roboto Slab"/>
                <a:ea typeface="Roboto Slab"/>
                <a:cs typeface="Roboto Slab"/>
                <a:sym typeface="Roboto Slab"/>
              </a:rPr>
              <a:t>Il codice captcha</a:t>
            </a:r>
            <a:endParaRPr b="1" sz="1800">
              <a:latin typeface="Roboto Slab"/>
              <a:ea typeface="Roboto Slab"/>
              <a:cs typeface="Roboto Slab"/>
              <a:sym typeface="Roboto Slab"/>
            </a:endParaRPr>
          </a:p>
          <a:p>
            <a:pPr indent="0" lvl="0" marL="0" marR="0" rtl="0" algn="l">
              <a:lnSpc>
                <a:spcPct val="100000"/>
              </a:lnSpc>
              <a:spcBef>
                <a:spcPts val="0"/>
              </a:spcBef>
              <a:spcAft>
                <a:spcPts val="0"/>
              </a:spcAft>
              <a:buNone/>
            </a:pPr>
            <a:r>
              <a:rPr lang="it-IT" sz="1800">
                <a:latin typeface="Roboto Slab"/>
                <a:ea typeface="Roboto Slab"/>
                <a:cs typeface="Roboto Slab"/>
                <a:sym typeface="Roboto Slab"/>
              </a:rPr>
              <a:t>La registrazione può avvenire solo in seguito all’</a:t>
            </a:r>
            <a:r>
              <a:rPr lang="it-IT" sz="1800" u="sng">
                <a:latin typeface="Roboto Slab"/>
                <a:ea typeface="Roboto Slab"/>
                <a:cs typeface="Roboto Slab"/>
                <a:sym typeface="Roboto Slab"/>
              </a:rPr>
              <a:t>approvazione del codice captcha</a:t>
            </a:r>
            <a:endParaRPr sz="1800" u="sng">
              <a:latin typeface="Roboto Slab"/>
              <a:ea typeface="Roboto Slab"/>
              <a:cs typeface="Roboto Slab"/>
              <a:sym typeface="Roboto Slab"/>
            </a:endParaRPr>
          </a:p>
        </p:txBody>
      </p:sp>
      <p:sp>
        <p:nvSpPr>
          <p:cNvPr id="363" name="Google Shape;363;g211247e6f7f_0_58"/>
          <p:cNvSpPr txBox="1"/>
          <p:nvPr/>
        </p:nvSpPr>
        <p:spPr>
          <a:xfrm>
            <a:off x="811625" y="3343775"/>
            <a:ext cx="11068200" cy="135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it-IT" sz="1800">
                <a:latin typeface="Roboto Slab"/>
                <a:ea typeface="Roboto Slab"/>
                <a:cs typeface="Roboto Slab"/>
                <a:sym typeface="Roboto Slab"/>
              </a:rPr>
              <a:t>La scelta del Docente Unipv</a:t>
            </a:r>
            <a:endParaRPr b="1" sz="1800">
              <a:latin typeface="Roboto Slab"/>
              <a:ea typeface="Roboto Slab"/>
              <a:cs typeface="Roboto Slab"/>
              <a:sym typeface="Roboto Slab"/>
            </a:endParaRPr>
          </a:p>
          <a:p>
            <a:pPr indent="0" lvl="0" marL="0" marR="0" rtl="0" algn="just">
              <a:lnSpc>
                <a:spcPct val="100000"/>
              </a:lnSpc>
              <a:spcBef>
                <a:spcPts val="0"/>
              </a:spcBef>
              <a:spcAft>
                <a:spcPts val="0"/>
              </a:spcAft>
              <a:buNone/>
            </a:pPr>
            <a:r>
              <a:rPr lang="it-IT" sz="1800">
                <a:latin typeface="Roboto Slab"/>
                <a:ea typeface="Roboto Slab"/>
                <a:cs typeface="Roboto Slab"/>
                <a:sym typeface="Roboto Slab"/>
              </a:rPr>
              <a:t>Il visiting sceglie il nominativo del docente UniPV da menù a tendina riportante nome, cognome, dipartimento. </a:t>
            </a:r>
            <a:r>
              <a:rPr lang="it-IT" sz="1800" u="sng">
                <a:latin typeface="Roboto Slab"/>
                <a:ea typeface="Roboto Slab"/>
                <a:cs typeface="Roboto Slab"/>
                <a:sym typeface="Roboto Slab"/>
              </a:rPr>
              <a:t>Sono presenti solo i docenti strutturati</a:t>
            </a:r>
            <a:r>
              <a:rPr lang="it-IT" sz="1800">
                <a:latin typeface="Roboto Slab"/>
                <a:ea typeface="Roboto Slab"/>
                <a:cs typeface="Roboto Slab"/>
                <a:sym typeface="Roboto Slab"/>
              </a:rPr>
              <a:t>.  La selezione del docente di riferimento comporta la registrazione del visiting presso la stessa struttura del docente.</a:t>
            </a:r>
            <a:endParaRPr sz="1800">
              <a:latin typeface="Roboto Slab"/>
              <a:ea typeface="Roboto Slab"/>
              <a:cs typeface="Roboto Slab"/>
              <a:sym typeface="Roboto Slab"/>
            </a:endParaRPr>
          </a:p>
        </p:txBody>
      </p:sp>
      <p:pic>
        <p:nvPicPr>
          <p:cNvPr id="364" name="Google Shape;364;g211247e6f7f_0_58"/>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11247e6f7f_0_48"/>
          <p:cNvSpPr txBox="1"/>
          <p:nvPr/>
        </p:nvSpPr>
        <p:spPr>
          <a:xfrm>
            <a:off x="876000" y="734100"/>
            <a:ext cx="105717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1" lang="it-IT" sz="2500" u="sng">
                <a:solidFill>
                  <a:srgbClr val="B02E51"/>
                </a:solidFill>
                <a:latin typeface="Roboto Slab"/>
                <a:ea typeface="Roboto Slab"/>
                <a:cs typeface="Roboto Slab"/>
                <a:sym typeface="Roboto Slab"/>
              </a:rPr>
              <a:t>Criteri di configurazione: </a:t>
            </a:r>
            <a:r>
              <a:rPr b="1" i="1" lang="it-IT" sz="2500">
                <a:solidFill>
                  <a:srgbClr val="B02E51"/>
                </a:solidFill>
                <a:latin typeface="Roboto Slab"/>
                <a:ea typeface="Roboto Slab"/>
                <a:cs typeface="Roboto Slab"/>
                <a:sym typeface="Roboto Slab"/>
              </a:rPr>
              <a:t>classificazione visiting</a:t>
            </a:r>
            <a:endParaRPr b="1" i="1" sz="2500">
              <a:solidFill>
                <a:srgbClr val="B02E51"/>
              </a:solidFill>
              <a:latin typeface="Roboto Slab"/>
              <a:ea typeface="Roboto Slab"/>
              <a:cs typeface="Roboto Slab"/>
              <a:sym typeface="Roboto Slab"/>
            </a:endParaRPr>
          </a:p>
        </p:txBody>
      </p:sp>
      <p:graphicFrame>
        <p:nvGraphicFramePr>
          <p:cNvPr id="370" name="Google Shape;370;g211247e6f7f_0_48"/>
          <p:cNvGraphicFramePr/>
          <p:nvPr/>
        </p:nvGraphicFramePr>
        <p:xfrm>
          <a:off x="876000" y="2860388"/>
          <a:ext cx="3000000" cy="3000000"/>
        </p:xfrm>
        <a:graphic>
          <a:graphicData uri="http://schemas.openxmlformats.org/drawingml/2006/table">
            <a:tbl>
              <a:tblPr>
                <a:noFill/>
                <a:tableStyleId>{BCA7FF42-1DCA-49F1-9A88-5C787638C17F}</a:tableStyleId>
              </a:tblPr>
              <a:tblGrid>
                <a:gridCol w="4391100"/>
                <a:gridCol w="4391100"/>
              </a:tblGrid>
              <a:tr h="12700">
                <a:tc>
                  <a:txBody>
                    <a:bodyPr/>
                    <a:lstStyle/>
                    <a:p>
                      <a:pPr indent="0" lvl="0" marL="0" rtl="0" algn="l">
                        <a:spcBef>
                          <a:spcPts val="0"/>
                        </a:spcBef>
                        <a:spcAft>
                          <a:spcPts val="0"/>
                        </a:spcAft>
                        <a:buNone/>
                      </a:pPr>
                      <a:r>
                        <a:rPr lang="it-IT" sz="1800">
                          <a:latin typeface="Roboto"/>
                          <a:ea typeface="Roboto"/>
                          <a:cs typeface="Roboto"/>
                          <a:sym typeface="Roboto"/>
                        </a:rPr>
                        <a:t>Tipologia attività: </a:t>
                      </a:r>
                      <a:r>
                        <a:rPr i="1" lang="it-IT" sz="1800">
                          <a:latin typeface="Roboto"/>
                          <a:ea typeface="Roboto"/>
                          <a:cs typeface="Roboto"/>
                          <a:sym typeface="Roboto"/>
                        </a:rPr>
                        <a:t>didattica</a:t>
                      </a:r>
                      <a:endParaRPr i="1" sz="1800">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it-IT" sz="1800">
                          <a:latin typeface="Roboto"/>
                          <a:ea typeface="Roboto"/>
                          <a:cs typeface="Roboto"/>
                          <a:sym typeface="Roboto"/>
                        </a:rPr>
                        <a:t>Visiting Professor - </a:t>
                      </a:r>
                      <a:r>
                        <a:rPr b="1" lang="it-IT" sz="1800">
                          <a:latin typeface="Roboto"/>
                          <a:ea typeface="Roboto"/>
                          <a:cs typeface="Roboto"/>
                          <a:sym typeface="Roboto"/>
                        </a:rPr>
                        <a:t>VP</a:t>
                      </a:r>
                      <a:endParaRPr b="1" sz="1800">
                        <a:latin typeface="Roboto"/>
                        <a:ea typeface="Roboto"/>
                        <a:cs typeface="Roboto"/>
                        <a:sym typeface="Roboto"/>
                      </a:endParaRPr>
                    </a:p>
                  </a:txBody>
                  <a:tcPr marT="63500" marB="63500" marR="63500" marL="63500"/>
                </a:tc>
              </a:tr>
              <a:tr h="12700">
                <a:tc>
                  <a:txBody>
                    <a:bodyPr/>
                    <a:lstStyle/>
                    <a:p>
                      <a:pPr indent="0" lvl="0" marL="0" rtl="0" algn="l">
                        <a:spcBef>
                          <a:spcPts val="0"/>
                        </a:spcBef>
                        <a:spcAft>
                          <a:spcPts val="0"/>
                        </a:spcAft>
                        <a:buNone/>
                      </a:pPr>
                      <a:r>
                        <a:rPr lang="it-IT" sz="1800">
                          <a:latin typeface="Roboto"/>
                          <a:ea typeface="Roboto"/>
                          <a:cs typeface="Roboto"/>
                          <a:sym typeface="Roboto"/>
                        </a:rPr>
                        <a:t>Tipologia attività: </a:t>
                      </a:r>
                      <a:r>
                        <a:rPr i="1" lang="it-IT" sz="1800">
                          <a:latin typeface="Roboto"/>
                          <a:ea typeface="Roboto"/>
                          <a:cs typeface="Roboto"/>
                          <a:sym typeface="Roboto"/>
                        </a:rPr>
                        <a:t>ricerca</a:t>
                      </a:r>
                      <a:r>
                        <a:rPr i="1" lang="it-IT" sz="1800">
                          <a:solidFill>
                            <a:schemeClr val="dk1"/>
                          </a:solidFill>
                          <a:latin typeface="Roboto"/>
                          <a:ea typeface="Roboto"/>
                          <a:cs typeface="Roboto"/>
                          <a:sym typeface="Roboto"/>
                        </a:rPr>
                        <a:t>/formazione</a:t>
                      </a:r>
                      <a:endParaRPr i="1" sz="1800">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it-IT" sz="1800">
                          <a:latin typeface="Roboto"/>
                          <a:ea typeface="Roboto"/>
                          <a:cs typeface="Roboto"/>
                          <a:sym typeface="Roboto"/>
                        </a:rPr>
                        <a:t>Visiting Scientist - </a:t>
                      </a:r>
                      <a:r>
                        <a:rPr b="1" lang="it-IT" sz="1800">
                          <a:latin typeface="Roboto"/>
                          <a:ea typeface="Roboto"/>
                          <a:cs typeface="Roboto"/>
                          <a:sym typeface="Roboto"/>
                        </a:rPr>
                        <a:t>VSCI</a:t>
                      </a:r>
                      <a:endParaRPr b="1" sz="1800">
                        <a:latin typeface="Roboto"/>
                        <a:ea typeface="Roboto"/>
                        <a:cs typeface="Roboto"/>
                        <a:sym typeface="Roboto"/>
                      </a:endParaRPr>
                    </a:p>
                  </a:txBody>
                  <a:tcPr marT="63500" marB="63500" marR="63500" marL="63500"/>
                </a:tc>
              </a:tr>
              <a:tr h="12700">
                <a:tc>
                  <a:txBody>
                    <a:bodyPr/>
                    <a:lstStyle/>
                    <a:p>
                      <a:pPr indent="0" lvl="0" marL="0" rtl="0" algn="l">
                        <a:spcBef>
                          <a:spcPts val="0"/>
                        </a:spcBef>
                        <a:spcAft>
                          <a:spcPts val="0"/>
                        </a:spcAft>
                        <a:buNone/>
                      </a:pPr>
                      <a:r>
                        <a:rPr lang="it-IT" sz="1800">
                          <a:latin typeface="Roboto"/>
                          <a:ea typeface="Roboto"/>
                          <a:cs typeface="Roboto"/>
                          <a:sym typeface="Roboto"/>
                        </a:rPr>
                        <a:t>Tipologia attività: </a:t>
                      </a:r>
                      <a:r>
                        <a:rPr i="1" lang="it-IT" sz="1800">
                          <a:latin typeface="Roboto"/>
                          <a:ea typeface="Roboto"/>
                          <a:cs typeface="Roboto"/>
                          <a:sym typeface="Roboto"/>
                        </a:rPr>
                        <a:t>studio</a:t>
                      </a:r>
                      <a:endParaRPr i="1" sz="1800">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it-IT" sz="1800">
                          <a:latin typeface="Roboto"/>
                          <a:ea typeface="Roboto"/>
                          <a:cs typeface="Roboto"/>
                          <a:sym typeface="Roboto"/>
                        </a:rPr>
                        <a:t>Visiting Student - </a:t>
                      </a:r>
                      <a:r>
                        <a:rPr b="1" lang="it-IT" sz="1800">
                          <a:latin typeface="Roboto"/>
                          <a:ea typeface="Roboto"/>
                          <a:cs typeface="Roboto"/>
                          <a:sym typeface="Roboto"/>
                        </a:rPr>
                        <a:t>VSTU</a:t>
                      </a:r>
                      <a:endParaRPr b="1" sz="1800">
                        <a:latin typeface="Roboto"/>
                        <a:ea typeface="Roboto"/>
                        <a:cs typeface="Roboto"/>
                        <a:sym typeface="Roboto"/>
                      </a:endParaRPr>
                    </a:p>
                  </a:txBody>
                  <a:tcPr marT="63500" marB="63500" marR="63500" marL="63500"/>
                </a:tc>
              </a:tr>
              <a:tr h="12700">
                <a:tc>
                  <a:txBody>
                    <a:bodyPr/>
                    <a:lstStyle/>
                    <a:p>
                      <a:pPr indent="0" lvl="0" marL="0" rtl="0" algn="l">
                        <a:spcBef>
                          <a:spcPts val="0"/>
                        </a:spcBef>
                        <a:spcAft>
                          <a:spcPts val="0"/>
                        </a:spcAft>
                        <a:buNone/>
                      </a:pPr>
                      <a:r>
                        <a:rPr lang="it-IT" sz="1800">
                          <a:latin typeface="Roboto"/>
                          <a:ea typeface="Roboto"/>
                          <a:cs typeface="Roboto"/>
                          <a:sym typeface="Roboto"/>
                        </a:rPr>
                        <a:t>Tempo permanenza: </a:t>
                      </a:r>
                      <a:r>
                        <a:rPr i="1" lang="it-IT" sz="1800">
                          <a:latin typeface="Roboto"/>
                          <a:ea typeface="Roboto"/>
                          <a:cs typeface="Roboto"/>
                          <a:sym typeface="Roboto"/>
                        </a:rPr>
                        <a:t>&lt;= 90gg</a:t>
                      </a:r>
                      <a:endParaRPr i="1" sz="1800">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it-IT" sz="1800">
                          <a:latin typeface="Roboto"/>
                          <a:ea typeface="Roboto"/>
                          <a:cs typeface="Roboto"/>
                          <a:sym typeface="Roboto"/>
                        </a:rPr>
                        <a:t>Visiting Short Term</a:t>
                      </a:r>
                      <a:endParaRPr sz="1800">
                        <a:latin typeface="Roboto"/>
                        <a:ea typeface="Roboto"/>
                        <a:cs typeface="Roboto"/>
                        <a:sym typeface="Roboto"/>
                      </a:endParaRPr>
                    </a:p>
                  </a:txBody>
                  <a:tcPr marT="63500" marB="63500" marR="63500" marL="63500"/>
                </a:tc>
              </a:tr>
              <a:tr h="12700">
                <a:tc>
                  <a:txBody>
                    <a:bodyPr/>
                    <a:lstStyle/>
                    <a:p>
                      <a:pPr indent="0" lvl="0" marL="0" rtl="0" algn="l">
                        <a:spcBef>
                          <a:spcPts val="0"/>
                        </a:spcBef>
                        <a:spcAft>
                          <a:spcPts val="0"/>
                        </a:spcAft>
                        <a:buNone/>
                      </a:pPr>
                      <a:r>
                        <a:rPr lang="it-IT" sz="1800">
                          <a:latin typeface="Roboto"/>
                          <a:ea typeface="Roboto"/>
                          <a:cs typeface="Roboto"/>
                          <a:sym typeface="Roboto"/>
                        </a:rPr>
                        <a:t>Tempo permanenza: </a:t>
                      </a:r>
                      <a:r>
                        <a:rPr i="1" lang="it-IT" sz="1800">
                          <a:latin typeface="Roboto"/>
                          <a:ea typeface="Roboto"/>
                          <a:cs typeface="Roboto"/>
                          <a:sym typeface="Roboto"/>
                        </a:rPr>
                        <a:t>&gt; 90gg</a:t>
                      </a:r>
                      <a:endParaRPr i="1" sz="1800">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it-IT" sz="1800">
                          <a:latin typeface="Roboto"/>
                          <a:ea typeface="Roboto"/>
                          <a:cs typeface="Roboto"/>
                          <a:sym typeface="Roboto"/>
                        </a:rPr>
                        <a:t>Visiting Long Term</a:t>
                      </a:r>
                      <a:endParaRPr sz="1800">
                        <a:latin typeface="Roboto"/>
                        <a:ea typeface="Roboto"/>
                        <a:cs typeface="Roboto"/>
                        <a:sym typeface="Roboto"/>
                      </a:endParaRPr>
                    </a:p>
                  </a:txBody>
                  <a:tcPr marT="63500" marB="63500" marR="63500" marL="63500"/>
                </a:tc>
              </a:tr>
            </a:tbl>
          </a:graphicData>
        </a:graphic>
      </p:graphicFrame>
      <p:sp>
        <p:nvSpPr>
          <p:cNvPr id="371" name="Google Shape;371;g211247e6f7f_0_48"/>
          <p:cNvSpPr txBox="1"/>
          <p:nvPr/>
        </p:nvSpPr>
        <p:spPr>
          <a:xfrm>
            <a:off x="741450" y="1539925"/>
            <a:ext cx="11068200" cy="91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it-IT" sz="1800">
                <a:latin typeface="Roboto Slab"/>
                <a:ea typeface="Roboto Slab"/>
                <a:cs typeface="Roboto Slab"/>
                <a:sym typeface="Roboto Slab"/>
              </a:rPr>
              <a:t>La tipologia di Visiting</a:t>
            </a:r>
            <a:endParaRPr b="1" sz="1800">
              <a:latin typeface="Roboto Slab"/>
              <a:ea typeface="Roboto Slab"/>
              <a:cs typeface="Roboto Slab"/>
              <a:sym typeface="Roboto Slab"/>
            </a:endParaRPr>
          </a:p>
          <a:p>
            <a:pPr indent="0" lvl="0" marL="0" marR="0" rtl="0" algn="just">
              <a:lnSpc>
                <a:spcPct val="100000"/>
              </a:lnSpc>
              <a:spcBef>
                <a:spcPts val="0"/>
              </a:spcBef>
              <a:spcAft>
                <a:spcPts val="0"/>
              </a:spcAft>
              <a:buNone/>
            </a:pPr>
            <a:r>
              <a:rPr lang="it-IT" sz="1800">
                <a:latin typeface="Roboto Slab"/>
                <a:ea typeface="Roboto Slab"/>
                <a:cs typeface="Roboto Slab"/>
                <a:sym typeface="Roboto Slab"/>
              </a:rPr>
              <a:t>In base alle risposte date dal visiting il sistema etichetta automaticamente il visiting secondo la tabella seguente.</a:t>
            </a:r>
            <a:endParaRPr sz="1800">
              <a:latin typeface="Roboto Slab"/>
              <a:ea typeface="Roboto Slab"/>
              <a:cs typeface="Roboto Slab"/>
              <a:sym typeface="Roboto Slab"/>
            </a:endParaRPr>
          </a:p>
        </p:txBody>
      </p:sp>
      <p:sp>
        <p:nvSpPr>
          <p:cNvPr id="372" name="Google Shape;372;g211247e6f7f_0_48"/>
          <p:cNvSpPr txBox="1"/>
          <p:nvPr/>
        </p:nvSpPr>
        <p:spPr>
          <a:xfrm>
            <a:off x="741450" y="5008100"/>
            <a:ext cx="10571700" cy="91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it-IT" sz="1800">
                <a:latin typeface="Roboto Slab"/>
                <a:ea typeface="Roboto Slab"/>
                <a:cs typeface="Roboto Slab"/>
                <a:sym typeface="Roboto Slab"/>
              </a:rPr>
              <a:t>Le tipologie di attività sono combinabili e con la seguente priorità:  didattica, ricerca, formazione.</a:t>
            </a:r>
            <a:endParaRPr sz="1800">
              <a:latin typeface="Roboto Slab"/>
              <a:ea typeface="Roboto Slab"/>
              <a:cs typeface="Roboto Slab"/>
              <a:sym typeface="Roboto Slab"/>
            </a:endParaRPr>
          </a:p>
          <a:p>
            <a:pPr indent="0" lvl="0" marL="0" marR="0" rtl="0" algn="l">
              <a:lnSpc>
                <a:spcPct val="100000"/>
              </a:lnSpc>
              <a:spcBef>
                <a:spcPts val="0"/>
              </a:spcBef>
              <a:spcAft>
                <a:spcPts val="0"/>
              </a:spcAft>
              <a:buNone/>
            </a:pPr>
            <a:r>
              <a:rPr lang="it-IT" sz="1800">
                <a:latin typeface="Roboto Slab"/>
                <a:ea typeface="Roboto Slab"/>
                <a:cs typeface="Roboto Slab"/>
                <a:sym typeface="Roboto Slab"/>
              </a:rPr>
              <a:t>L’etichetta può essere eventualmente modificata in un secondo momento da Docente Unipv o Back Office.</a:t>
            </a:r>
            <a:endParaRPr sz="1800">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1800">
              <a:latin typeface="Roboto Slab"/>
              <a:ea typeface="Roboto Slab"/>
              <a:cs typeface="Roboto Slab"/>
              <a:sym typeface="Roboto Slab"/>
            </a:endParaRPr>
          </a:p>
        </p:txBody>
      </p:sp>
      <p:pic>
        <p:nvPicPr>
          <p:cNvPr id="373" name="Google Shape;373;g211247e6f7f_0_48"/>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211247e6f7f_0_82"/>
          <p:cNvSpPr txBox="1"/>
          <p:nvPr/>
        </p:nvSpPr>
        <p:spPr>
          <a:xfrm>
            <a:off x="844500" y="668325"/>
            <a:ext cx="10225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1" lang="it-IT" sz="2500" u="sng">
                <a:solidFill>
                  <a:srgbClr val="B02E51"/>
                </a:solidFill>
                <a:latin typeface="Roboto Slab"/>
                <a:ea typeface="Roboto Slab"/>
                <a:cs typeface="Roboto Slab"/>
                <a:sym typeface="Roboto Slab"/>
              </a:rPr>
              <a:t>Criteri di configurazione: </a:t>
            </a:r>
            <a:r>
              <a:rPr b="1" i="1" lang="it-IT" sz="2500">
                <a:solidFill>
                  <a:srgbClr val="B02E51"/>
                </a:solidFill>
                <a:latin typeface="Roboto Slab"/>
                <a:ea typeface="Roboto Slab"/>
                <a:cs typeface="Roboto Slab"/>
                <a:sym typeface="Roboto Slab"/>
              </a:rPr>
              <a:t>a</a:t>
            </a:r>
            <a:r>
              <a:rPr b="1" i="1" lang="it-IT" sz="2500">
                <a:solidFill>
                  <a:srgbClr val="B02E51"/>
                </a:solidFill>
                <a:latin typeface="Roboto Slab"/>
                <a:ea typeface="Roboto Slab"/>
                <a:cs typeface="Roboto Slab"/>
                <a:sym typeface="Roboto Slab"/>
              </a:rPr>
              <a:t>ttività </a:t>
            </a:r>
            <a:r>
              <a:rPr b="1" i="1" lang="it-IT" sz="2500">
                <a:solidFill>
                  <a:srgbClr val="B02E51"/>
                </a:solidFill>
                <a:latin typeface="Roboto Slab"/>
                <a:ea typeface="Roboto Slab"/>
                <a:cs typeface="Roboto Slab"/>
                <a:sym typeface="Roboto Slab"/>
              </a:rPr>
              <a:t>del Docente di Riferimento (DR)</a:t>
            </a:r>
            <a:endParaRPr b="1" i="1" sz="2500">
              <a:solidFill>
                <a:srgbClr val="B02E51"/>
              </a:solidFill>
              <a:latin typeface="Roboto Slab"/>
              <a:ea typeface="Roboto Slab"/>
              <a:cs typeface="Roboto Slab"/>
              <a:sym typeface="Roboto Slab"/>
            </a:endParaRPr>
          </a:p>
        </p:txBody>
      </p:sp>
      <p:sp>
        <p:nvSpPr>
          <p:cNvPr id="379" name="Google Shape;379;g211247e6f7f_0_82"/>
          <p:cNvSpPr txBox="1"/>
          <p:nvPr/>
        </p:nvSpPr>
        <p:spPr>
          <a:xfrm>
            <a:off x="844500" y="1450725"/>
            <a:ext cx="10225200" cy="4254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it-IT" sz="2300">
                <a:solidFill>
                  <a:schemeClr val="dk1"/>
                </a:solidFill>
                <a:latin typeface="Roboto Slab"/>
                <a:ea typeface="Roboto Slab"/>
                <a:cs typeface="Roboto Slab"/>
                <a:sym typeface="Roboto Slab"/>
              </a:rPr>
              <a:t>Il docente di riferimento non accede alla piattaforma Mobilty.</a:t>
            </a:r>
            <a:endParaRPr sz="2300">
              <a:solidFill>
                <a:schemeClr val="dk1"/>
              </a:solidFill>
              <a:latin typeface="Roboto Slab"/>
              <a:ea typeface="Roboto Slab"/>
              <a:cs typeface="Roboto Slab"/>
              <a:sym typeface="Roboto Slab"/>
            </a:endParaRPr>
          </a:p>
          <a:p>
            <a:pPr indent="0" lvl="0" marL="0" rtl="0" algn="just">
              <a:lnSpc>
                <a:spcPct val="115000"/>
              </a:lnSpc>
              <a:spcBef>
                <a:spcPts val="0"/>
              </a:spcBef>
              <a:spcAft>
                <a:spcPts val="0"/>
              </a:spcAft>
              <a:buNone/>
            </a:pPr>
            <a:r>
              <a:t/>
            </a:r>
            <a:endParaRPr sz="2300">
              <a:solidFill>
                <a:schemeClr val="dk1"/>
              </a:solidFill>
              <a:latin typeface="Roboto Slab"/>
              <a:ea typeface="Roboto Slab"/>
              <a:cs typeface="Roboto Slab"/>
              <a:sym typeface="Roboto Slab"/>
            </a:endParaRPr>
          </a:p>
          <a:p>
            <a:pPr indent="0" lvl="0" marL="0" rtl="0" algn="just">
              <a:lnSpc>
                <a:spcPct val="115000"/>
              </a:lnSpc>
              <a:spcBef>
                <a:spcPts val="0"/>
              </a:spcBef>
              <a:spcAft>
                <a:spcPts val="0"/>
              </a:spcAft>
              <a:buNone/>
            </a:pPr>
            <a:r>
              <a:rPr lang="it-IT" sz="2300">
                <a:solidFill>
                  <a:schemeClr val="dk1"/>
                </a:solidFill>
                <a:latin typeface="Roboto Slab"/>
                <a:ea typeface="Roboto Slab"/>
                <a:cs typeface="Roboto Slab"/>
                <a:sym typeface="Roboto Slab"/>
              </a:rPr>
              <a:t>La sua operatività è limitata a:</a:t>
            </a:r>
            <a:endParaRPr sz="2300">
              <a:solidFill>
                <a:schemeClr val="dk1"/>
              </a:solidFill>
              <a:latin typeface="Roboto Slab"/>
              <a:ea typeface="Roboto Slab"/>
              <a:cs typeface="Roboto Slab"/>
              <a:sym typeface="Roboto Slab"/>
            </a:endParaRPr>
          </a:p>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indicare al visiting il link per la registrazione</a:t>
            </a:r>
            <a:endParaRPr sz="2300">
              <a:solidFill>
                <a:schemeClr val="dk1"/>
              </a:solidFill>
              <a:latin typeface="Roboto Slab"/>
              <a:ea typeface="Roboto Slab"/>
              <a:cs typeface="Roboto Slab"/>
              <a:sym typeface="Roboto Slab"/>
            </a:endParaRPr>
          </a:p>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accettare la candidatura del visiting ricevuta per email</a:t>
            </a:r>
            <a:endParaRPr sz="2300">
              <a:solidFill>
                <a:schemeClr val="dk1"/>
              </a:solidFill>
              <a:latin typeface="Roboto Slab"/>
              <a:ea typeface="Roboto Slab"/>
              <a:cs typeface="Roboto Slab"/>
              <a:sym typeface="Roboto Slab"/>
            </a:endParaRPr>
          </a:p>
          <a:p>
            <a:pPr indent="-374650" lvl="1" marL="9144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può </a:t>
            </a:r>
            <a:r>
              <a:rPr lang="it-IT" sz="2300">
                <a:solidFill>
                  <a:schemeClr val="dk1"/>
                </a:solidFill>
                <a:latin typeface="Roboto Slab"/>
                <a:ea typeface="Roboto Slab"/>
                <a:cs typeface="Roboto Slab"/>
                <a:sym typeface="Roboto Slab"/>
              </a:rPr>
              <a:t>visualizzare i dati inseriti dal candidato visiting </a:t>
            </a:r>
            <a:endParaRPr sz="2300">
              <a:solidFill>
                <a:schemeClr val="dk1"/>
              </a:solidFill>
              <a:latin typeface="Roboto Slab"/>
              <a:ea typeface="Roboto Slab"/>
              <a:cs typeface="Roboto Slab"/>
              <a:sym typeface="Roboto Slab"/>
            </a:endParaRPr>
          </a:p>
          <a:p>
            <a:pPr indent="-374650" lvl="1" marL="9144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può modificare l’etichetta attribuita dal sistema </a:t>
            </a:r>
            <a:endParaRPr sz="18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1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2200">
              <a:latin typeface="Roboto Slab"/>
              <a:ea typeface="Roboto Slab"/>
              <a:cs typeface="Roboto Slab"/>
              <a:sym typeface="Roboto Slab"/>
            </a:endParaRPr>
          </a:p>
        </p:txBody>
      </p:sp>
      <p:pic>
        <p:nvPicPr>
          <p:cNvPr id="380" name="Google Shape;380;g211247e6f7f_0_82"/>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2124a124f23_0_0"/>
          <p:cNvSpPr txBox="1"/>
          <p:nvPr/>
        </p:nvSpPr>
        <p:spPr>
          <a:xfrm>
            <a:off x="1125500" y="668325"/>
            <a:ext cx="8482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it-IT" sz="2500" u="sng">
                <a:solidFill>
                  <a:srgbClr val="B02E51"/>
                </a:solidFill>
                <a:latin typeface="Roboto Slab"/>
                <a:ea typeface="Roboto Slab"/>
                <a:cs typeface="Roboto Slab"/>
                <a:sym typeface="Roboto Slab"/>
              </a:rPr>
              <a:t>Criteri di configurazione: </a:t>
            </a:r>
            <a:r>
              <a:rPr b="1" i="1" lang="it-IT" sz="2500">
                <a:solidFill>
                  <a:srgbClr val="B02E51"/>
                </a:solidFill>
                <a:latin typeface="Roboto Slab"/>
                <a:ea typeface="Roboto Slab"/>
                <a:cs typeface="Roboto Slab"/>
                <a:sym typeface="Roboto Slab"/>
              </a:rPr>
              <a:t>attività del Visiting</a:t>
            </a:r>
            <a:endParaRPr b="1" sz="3000">
              <a:solidFill>
                <a:srgbClr val="B02E51"/>
              </a:solidFill>
              <a:latin typeface="Roboto Slab"/>
              <a:ea typeface="Roboto Slab"/>
              <a:cs typeface="Roboto Slab"/>
              <a:sym typeface="Roboto Slab"/>
            </a:endParaRPr>
          </a:p>
        </p:txBody>
      </p:sp>
      <p:sp>
        <p:nvSpPr>
          <p:cNvPr id="386" name="Google Shape;386;g2124a124f23_0_0"/>
          <p:cNvSpPr txBox="1"/>
          <p:nvPr/>
        </p:nvSpPr>
        <p:spPr>
          <a:xfrm>
            <a:off x="832150" y="1450750"/>
            <a:ext cx="10225200" cy="4227600"/>
          </a:xfrm>
          <a:prstGeom prst="rect">
            <a:avLst/>
          </a:prstGeom>
          <a:noFill/>
          <a:ln>
            <a:noFill/>
          </a:ln>
        </p:spPr>
        <p:txBody>
          <a:bodyPr anchorCtr="0" anchor="t" bIns="91425" lIns="91425" spcFirstLastPara="1" rIns="91425" wrap="square" tIns="91425">
            <a:noAutofit/>
          </a:bodyPr>
          <a:lstStyle/>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Il visiting accede tramite link ad un’application form e inserisce i propri dati (elenco da 1 a 13)</a:t>
            </a:r>
            <a:endParaRPr sz="2300">
              <a:solidFill>
                <a:schemeClr val="dk1"/>
              </a:solidFill>
              <a:latin typeface="Roboto Slab"/>
              <a:ea typeface="Roboto Slab"/>
              <a:cs typeface="Roboto Slab"/>
              <a:sym typeface="Roboto Slab"/>
            </a:endParaRPr>
          </a:p>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Sceglie username e password</a:t>
            </a:r>
            <a:endParaRPr sz="2300">
              <a:solidFill>
                <a:schemeClr val="dk1"/>
              </a:solidFill>
              <a:latin typeface="Roboto Slab"/>
              <a:ea typeface="Roboto Slab"/>
              <a:cs typeface="Roboto Slab"/>
              <a:sym typeface="Roboto Slab"/>
            </a:endParaRPr>
          </a:p>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Si autentica e conclude la registrazione con inserimento del CV e CF (flag SI/NO, campo per CF e campo allegato se SI)</a:t>
            </a:r>
            <a:endParaRPr sz="2300">
              <a:solidFill>
                <a:schemeClr val="dk1"/>
              </a:solidFill>
              <a:latin typeface="Roboto Slab"/>
              <a:ea typeface="Roboto Slab"/>
              <a:cs typeface="Roboto Slab"/>
              <a:sym typeface="Roboto Slab"/>
            </a:endParaRPr>
          </a:p>
          <a:p>
            <a:pPr indent="-374650" lvl="0" marL="457200" rtl="0" algn="just">
              <a:lnSpc>
                <a:spcPct val="115000"/>
              </a:lnSpc>
              <a:spcBef>
                <a:spcPts val="0"/>
              </a:spcBef>
              <a:spcAft>
                <a:spcPts val="0"/>
              </a:spcAft>
              <a:buClr>
                <a:schemeClr val="dk1"/>
              </a:buClr>
              <a:buSzPts val="2300"/>
              <a:buFont typeface="Roboto Slab"/>
              <a:buChar char="●"/>
            </a:pPr>
            <a:r>
              <a:rPr lang="it-IT" sz="2300">
                <a:solidFill>
                  <a:schemeClr val="dk1"/>
                </a:solidFill>
                <a:latin typeface="Roboto Slab"/>
                <a:ea typeface="Roboto Slab"/>
                <a:cs typeface="Roboto Slab"/>
                <a:sym typeface="Roboto Slab"/>
              </a:rPr>
              <a:t>Finalizza la richiesta selezionando il tasto “Invia candidatura”</a:t>
            </a:r>
            <a:endParaRPr sz="2300">
              <a:solidFill>
                <a:schemeClr val="dk1"/>
              </a:solidFill>
              <a:latin typeface="Roboto Slab"/>
              <a:ea typeface="Roboto Slab"/>
              <a:cs typeface="Roboto Slab"/>
              <a:sym typeface="Roboto Slab"/>
            </a:endParaRPr>
          </a:p>
          <a:p>
            <a:pPr indent="0" lvl="0" marL="0" rtl="0" algn="just">
              <a:lnSpc>
                <a:spcPct val="115000"/>
              </a:lnSpc>
              <a:spcBef>
                <a:spcPts val="0"/>
              </a:spcBef>
              <a:spcAft>
                <a:spcPts val="0"/>
              </a:spcAft>
              <a:buNone/>
            </a:pPr>
            <a:r>
              <a:t/>
            </a:r>
            <a:endParaRPr sz="2500">
              <a:solidFill>
                <a:schemeClr val="dk1"/>
              </a:solidFill>
              <a:latin typeface="Roboto Slab"/>
              <a:ea typeface="Roboto Slab"/>
              <a:cs typeface="Roboto Slab"/>
              <a:sym typeface="Roboto Slab"/>
            </a:endParaRPr>
          </a:p>
          <a:p>
            <a:pPr indent="0" lvl="0" marL="0" rtl="0" algn="just">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11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2200">
              <a:latin typeface="Roboto Slab"/>
              <a:ea typeface="Roboto Slab"/>
              <a:cs typeface="Roboto Slab"/>
              <a:sym typeface="Roboto Slab"/>
            </a:endParaRPr>
          </a:p>
        </p:txBody>
      </p:sp>
      <p:pic>
        <p:nvPicPr>
          <p:cNvPr id="387" name="Google Shape;387;g2124a124f23_0_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2f22aca0ec_0_43"/>
          <p:cNvSpPr txBox="1"/>
          <p:nvPr>
            <p:ph type="ctrTitle"/>
          </p:nvPr>
        </p:nvSpPr>
        <p:spPr>
          <a:xfrm>
            <a:off x="1524000" y="238625"/>
            <a:ext cx="9144000" cy="945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t-IT" sz="4000">
                <a:solidFill>
                  <a:srgbClr val="B02E51"/>
                </a:solidFill>
                <a:latin typeface="Roboto Slab"/>
                <a:ea typeface="Roboto Slab"/>
                <a:cs typeface="Roboto Slab"/>
                <a:sym typeface="Roboto Slab"/>
              </a:rPr>
              <a:t>OBIETTIVO</a:t>
            </a:r>
            <a:endParaRPr b="1" sz="4000">
              <a:solidFill>
                <a:srgbClr val="B02E51"/>
              </a:solidFill>
              <a:latin typeface="Roboto Slab"/>
              <a:ea typeface="Roboto Slab"/>
              <a:cs typeface="Roboto Slab"/>
              <a:sym typeface="Roboto Slab"/>
            </a:endParaRPr>
          </a:p>
        </p:txBody>
      </p:sp>
      <p:pic>
        <p:nvPicPr>
          <p:cNvPr id="105" name="Google Shape;105;g22f22aca0ec_0_43"/>
          <p:cNvPicPr preferRelativeResize="0"/>
          <p:nvPr/>
        </p:nvPicPr>
        <p:blipFill rotWithShape="1">
          <a:blip r:embed="rId3">
            <a:alphaModFix/>
          </a:blip>
          <a:srcRect b="0" l="0" r="0" t="0"/>
          <a:stretch/>
        </p:blipFill>
        <p:spPr>
          <a:xfrm>
            <a:off x="11175050" y="4832175"/>
            <a:ext cx="864149" cy="1325701"/>
          </a:xfrm>
          <a:prstGeom prst="rect">
            <a:avLst/>
          </a:prstGeom>
          <a:noFill/>
          <a:ln>
            <a:noFill/>
          </a:ln>
        </p:spPr>
      </p:pic>
      <p:pic>
        <p:nvPicPr>
          <p:cNvPr id="106" name="Google Shape;106;g22f22aca0ec_0_43"/>
          <p:cNvPicPr preferRelativeResize="0"/>
          <p:nvPr/>
        </p:nvPicPr>
        <p:blipFill rotWithShape="1">
          <a:blip r:embed="rId4">
            <a:alphaModFix/>
          </a:blip>
          <a:srcRect b="0" l="0" r="0" t="0"/>
          <a:stretch/>
        </p:blipFill>
        <p:spPr>
          <a:xfrm>
            <a:off x="5785405" y="1110220"/>
            <a:ext cx="6213770" cy="2318780"/>
          </a:xfrm>
          <a:prstGeom prst="rect">
            <a:avLst/>
          </a:prstGeom>
          <a:noFill/>
          <a:ln>
            <a:noFill/>
          </a:ln>
        </p:spPr>
      </p:pic>
      <p:pic>
        <p:nvPicPr>
          <p:cNvPr id="107" name="Google Shape;107;g22f22aca0ec_0_43"/>
          <p:cNvPicPr preferRelativeResize="0"/>
          <p:nvPr/>
        </p:nvPicPr>
        <p:blipFill rotWithShape="1">
          <a:blip r:embed="rId5">
            <a:alphaModFix/>
          </a:blip>
          <a:srcRect b="0" l="3141" r="1072" t="0"/>
          <a:stretch/>
        </p:blipFill>
        <p:spPr>
          <a:xfrm>
            <a:off x="388127" y="1183625"/>
            <a:ext cx="5196948" cy="4654448"/>
          </a:xfrm>
          <a:prstGeom prst="rect">
            <a:avLst/>
          </a:prstGeom>
          <a:noFill/>
          <a:ln>
            <a:noFill/>
          </a:ln>
        </p:spPr>
      </p:pic>
      <p:pic>
        <p:nvPicPr>
          <p:cNvPr id="108" name="Google Shape;108;g22f22aca0ec_0_43"/>
          <p:cNvPicPr preferRelativeResize="0"/>
          <p:nvPr/>
        </p:nvPicPr>
        <p:blipFill rotWithShape="1">
          <a:blip r:embed="rId6">
            <a:alphaModFix/>
          </a:blip>
          <a:srcRect b="0" l="0" r="0" t="0"/>
          <a:stretch/>
        </p:blipFill>
        <p:spPr>
          <a:xfrm>
            <a:off x="3059271" y="5517900"/>
            <a:ext cx="1076325" cy="476250"/>
          </a:xfrm>
          <a:prstGeom prst="rect">
            <a:avLst/>
          </a:prstGeom>
          <a:noFill/>
          <a:ln>
            <a:noFill/>
          </a:ln>
        </p:spPr>
      </p:pic>
      <p:pic>
        <p:nvPicPr>
          <p:cNvPr id="109" name="Google Shape;109;g22f22aca0ec_0_43"/>
          <p:cNvPicPr preferRelativeResize="0"/>
          <p:nvPr/>
        </p:nvPicPr>
        <p:blipFill rotWithShape="1">
          <a:blip r:embed="rId7">
            <a:alphaModFix/>
          </a:blip>
          <a:srcRect b="0" l="0" r="0" t="0"/>
          <a:stretch/>
        </p:blipFill>
        <p:spPr>
          <a:xfrm>
            <a:off x="6787214" y="2696387"/>
            <a:ext cx="2000250" cy="428625"/>
          </a:xfrm>
          <a:prstGeom prst="rect">
            <a:avLst/>
          </a:prstGeom>
          <a:noFill/>
          <a:ln>
            <a:noFill/>
          </a:ln>
        </p:spPr>
      </p:pic>
      <p:sp>
        <p:nvSpPr>
          <p:cNvPr id="110" name="Google Shape;110;g22f22aca0ec_0_43"/>
          <p:cNvSpPr/>
          <p:nvPr/>
        </p:nvSpPr>
        <p:spPr>
          <a:xfrm>
            <a:off x="9157157" y="1565663"/>
            <a:ext cx="828900" cy="8268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g22f22aca0ec_0_43"/>
          <p:cNvSpPr/>
          <p:nvPr/>
        </p:nvSpPr>
        <p:spPr>
          <a:xfrm>
            <a:off x="388127" y="3323196"/>
            <a:ext cx="2407800" cy="11895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g22f22aca0ec_0_43"/>
          <p:cNvSpPr/>
          <p:nvPr/>
        </p:nvSpPr>
        <p:spPr>
          <a:xfrm>
            <a:off x="10778244" y="1581431"/>
            <a:ext cx="828900" cy="9579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g22f22aca0ec_0_43"/>
          <p:cNvSpPr/>
          <p:nvPr/>
        </p:nvSpPr>
        <p:spPr>
          <a:xfrm flipH="1">
            <a:off x="9549394" y="829466"/>
            <a:ext cx="1698900" cy="1316400"/>
          </a:xfrm>
          <a:custGeom>
            <a:rect b="b" l="l" r="r" t="t"/>
            <a:pathLst>
              <a:path extrusionOk="0" h="120000" w="120000">
                <a:moveTo>
                  <a:pt x="11855" y="60000"/>
                </a:moveTo>
                <a:lnTo>
                  <a:pt x="11855" y="60000"/>
                </a:lnTo>
                <a:cubicBezTo>
                  <a:pt x="11855" y="38616"/>
                  <a:pt x="28168" y="20227"/>
                  <a:pt x="50773" y="16129"/>
                </a:cubicBezTo>
                <a:cubicBezTo>
                  <a:pt x="73378" y="12030"/>
                  <a:pt x="95943" y="23370"/>
                  <a:pt x="104608" y="43183"/>
                </a:cubicBezTo>
                <a:lnTo>
                  <a:pt x="115427" y="43183"/>
                </a:lnTo>
                <a:lnTo>
                  <a:pt x="102333" y="60000"/>
                </a:lnTo>
                <a:lnTo>
                  <a:pt x="80094" y="43183"/>
                </a:lnTo>
                <a:lnTo>
                  <a:pt x="90103" y="43183"/>
                </a:lnTo>
                <a:cubicBezTo>
                  <a:pt x="81044" y="32458"/>
                  <a:pt x="64455" y="27778"/>
                  <a:pt x="49174" y="31635"/>
                </a:cubicBezTo>
                <a:cubicBezTo>
                  <a:pt x="33893" y="35492"/>
                  <a:pt x="23478" y="46989"/>
                  <a:pt x="23478" y="60000"/>
                </a:cubicBezTo>
                <a:close/>
              </a:path>
            </a:pathLst>
          </a:cu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14" name="Google Shape;114;g22f22aca0ec_0_43"/>
          <p:cNvSpPr txBox="1"/>
          <p:nvPr/>
        </p:nvSpPr>
        <p:spPr>
          <a:xfrm>
            <a:off x="8892289" y="2736600"/>
            <a:ext cx="2063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0" lang="it-IT" sz="1400" u="none" cap="none" strike="noStrike">
                <a:solidFill>
                  <a:srgbClr val="000000"/>
                </a:solidFill>
                <a:latin typeface="Roboto Slab"/>
                <a:ea typeface="Roboto Slab"/>
                <a:cs typeface="Roboto Slab"/>
                <a:sym typeface="Roboto Slab"/>
              </a:rPr>
              <a:t>Oggi rendicontiamo circa 40 visiting internazionali / anno</a:t>
            </a:r>
            <a:endParaRPr>
              <a:latin typeface="Roboto Slab"/>
              <a:ea typeface="Roboto Slab"/>
              <a:cs typeface="Roboto Slab"/>
              <a:sym typeface="Roboto Slab"/>
            </a:endParaRPr>
          </a:p>
        </p:txBody>
      </p:sp>
      <p:sp>
        <p:nvSpPr>
          <p:cNvPr id="115" name="Google Shape;115;g22f22aca0ec_0_43"/>
          <p:cNvSpPr txBox="1"/>
          <p:nvPr/>
        </p:nvSpPr>
        <p:spPr>
          <a:xfrm>
            <a:off x="8954162" y="3569023"/>
            <a:ext cx="2063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0" lang="it-IT" sz="1400" u="none" cap="none" strike="noStrike">
                <a:solidFill>
                  <a:srgbClr val="000000"/>
                </a:solidFill>
                <a:latin typeface="Roboto Slab"/>
                <a:ea typeface="Roboto Slab"/>
                <a:cs typeface="Roboto Slab"/>
                <a:sym typeface="Roboto Slab"/>
              </a:rPr>
              <a:t>Il potenziale di ateneo supera le 300 unità rendicontabili</a:t>
            </a:r>
            <a:endParaRPr i="0" sz="1400" u="none" cap="none" strike="noStrike">
              <a:solidFill>
                <a:srgbClr val="000000"/>
              </a:solidFill>
              <a:latin typeface="Roboto Slab"/>
              <a:ea typeface="Roboto Slab"/>
              <a:cs typeface="Roboto Slab"/>
              <a:sym typeface="Roboto Slab"/>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11247e6f7f_0_75"/>
          <p:cNvSpPr txBox="1"/>
          <p:nvPr/>
        </p:nvSpPr>
        <p:spPr>
          <a:xfrm>
            <a:off x="507650" y="388750"/>
            <a:ext cx="9239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it-IT" sz="2500" u="sng">
                <a:solidFill>
                  <a:srgbClr val="B02E51"/>
                </a:solidFill>
                <a:latin typeface="Roboto Slab"/>
                <a:ea typeface="Roboto Slab"/>
                <a:cs typeface="Roboto Slab"/>
                <a:sym typeface="Roboto Slab"/>
              </a:rPr>
              <a:t>Criteri di configurazione: </a:t>
            </a:r>
            <a:r>
              <a:rPr b="1" i="1" lang="it-IT" sz="2500">
                <a:solidFill>
                  <a:srgbClr val="B02E51"/>
                </a:solidFill>
                <a:latin typeface="Roboto Slab"/>
                <a:ea typeface="Roboto Slab"/>
                <a:cs typeface="Roboto Slab"/>
                <a:sym typeface="Roboto Slab"/>
              </a:rPr>
              <a:t>attività del Back Office (BO)</a:t>
            </a:r>
            <a:endParaRPr b="1" sz="3000">
              <a:solidFill>
                <a:srgbClr val="B02E51"/>
              </a:solidFill>
              <a:latin typeface="Roboto Slab"/>
              <a:ea typeface="Roboto Slab"/>
              <a:cs typeface="Roboto Slab"/>
              <a:sym typeface="Roboto Slab"/>
            </a:endParaRPr>
          </a:p>
        </p:txBody>
      </p:sp>
      <p:sp>
        <p:nvSpPr>
          <p:cNvPr id="393" name="Google Shape;393;g211247e6f7f_0_75"/>
          <p:cNvSpPr txBox="1"/>
          <p:nvPr/>
        </p:nvSpPr>
        <p:spPr>
          <a:xfrm>
            <a:off x="432975" y="958150"/>
            <a:ext cx="10969500" cy="5101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it-IT" sz="2200">
                <a:solidFill>
                  <a:schemeClr val="dk1"/>
                </a:solidFill>
                <a:latin typeface="Roboto Slab"/>
                <a:ea typeface="Roboto Slab"/>
                <a:cs typeface="Roboto Slab"/>
                <a:sym typeface="Roboto Slab"/>
              </a:rPr>
              <a:t>L’utente con ruolo BO, identificato all’interno di RELINT, può effettuare le seguenti operazioni:</a:t>
            </a:r>
            <a:endParaRPr sz="2200">
              <a:solidFill>
                <a:schemeClr val="dk1"/>
              </a:solidFill>
              <a:latin typeface="Roboto Slab"/>
              <a:ea typeface="Roboto Slab"/>
              <a:cs typeface="Roboto Slab"/>
              <a:sym typeface="Roboto Slab"/>
            </a:endParaRPr>
          </a:p>
          <a:p>
            <a:pPr indent="-368300" lvl="0" marL="457200" rtl="0" algn="just">
              <a:lnSpc>
                <a:spcPct val="115000"/>
              </a:lnSpc>
              <a:spcBef>
                <a:spcPts val="0"/>
              </a:spcBef>
              <a:spcAft>
                <a:spcPts val="0"/>
              </a:spcAft>
              <a:buClr>
                <a:schemeClr val="dk1"/>
              </a:buClr>
              <a:buSzPts val="2200"/>
              <a:buFont typeface="Roboto Slab"/>
              <a:buAutoNum type="arabicPeriod"/>
            </a:pPr>
            <a:r>
              <a:rPr lang="it-IT" sz="2200">
                <a:solidFill>
                  <a:schemeClr val="dk1"/>
                </a:solidFill>
                <a:latin typeface="Roboto Slab"/>
                <a:ea typeface="Roboto Slab"/>
                <a:cs typeface="Roboto Slab"/>
                <a:sym typeface="Roboto Slab"/>
              </a:rPr>
              <a:t>registrare il visiting al posto del candidato stesso</a:t>
            </a:r>
            <a:endParaRPr sz="2200">
              <a:solidFill>
                <a:schemeClr val="dk1"/>
              </a:solidFill>
              <a:latin typeface="Roboto Slab"/>
              <a:ea typeface="Roboto Slab"/>
              <a:cs typeface="Roboto Slab"/>
              <a:sym typeface="Roboto Slab"/>
            </a:endParaRPr>
          </a:p>
          <a:p>
            <a:pPr indent="-368300" lvl="0" marL="457200" rtl="0" algn="just">
              <a:lnSpc>
                <a:spcPct val="115000"/>
              </a:lnSpc>
              <a:spcBef>
                <a:spcPts val="0"/>
              </a:spcBef>
              <a:spcAft>
                <a:spcPts val="0"/>
              </a:spcAft>
              <a:buClr>
                <a:schemeClr val="dk1"/>
              </a:buClr>
              <a:buSzPts val="2200"/>
              <a:buFont typeface="Roboto Slab"/>
              <a:buAutoNum type="arabicPeriod"/>
            </a:pPr>
            <a:r>
              <a:rPr lang="it-IT" sz="2200">
                <a:solidFill>
                  <a:schemeClr val="dk1"/>
                </a:solidFill>
                <a:latin typeface="Roboto Slab"/>
                <a:ea typeface="Roboto Slab"/>
                <a:cs typeface="Roboto Slab"/>
                <a:sym typeface="Roboto Slab"/>
              </a:rPr>
              <a:t>modificare le informazioni inserite dal visiting (ad es. l’etichetta attribuita dal sistema, il tipo di retribuzione, il codice fiscale con allegato il documento di rilascio)</a:t>
            </a:r>
            <a:endParaRPr sz="2200">
              <a:solidFill>
                <a:schemeClr val="dk1"/>
              </a:solidFill>
              <a:latin typeface="Roboto Slab"/>
              <a:ea typeface="Roboto Slab"/>
              <a:cs typeface="Roboto Slab"/>
              <a:sym typeface="Roboto Slab"/>
            </a:endParaRPr>
          </a:p>
          <a:p>
            <a:pPr indent="-368300" lvl="0" marL="457200" rtl="0" algn="just">
              <a:lnSpc>
                <a:spcPct val="115000"/>
              </a:lnSpc>
              <a:spcBef>
                <a:spcPts val="0"/>
              </a:spcBef>
              <a:spcAft>
                <a:spcPts val="0"/>
              </a:spcAft>
              <a:buClr>
                <a:schemeClr val="dk1"/>
              </a:buClr>
              <a:buSzPts val="2200"/>
              <a:buFont typeface="Roboto Slab"/>
              <a:buAutoNum type="arabicPeriod"/>
            </a:pPr>
            <a:r>
              <a:rPr lang="it-IT" sz="2200">
                <a:solidFill>
                  <a:schemeClr val="dk1"/>
                </a:solidFill>
                <a:latin typeface="Roboto Slab"/>
                <a:ea typeface="Roboto Slab"/>
                <a:cs typeface="Roboto Slab"/>
                <a:sym typeface="Roboto Slab"/>
              </a:rPr>
              <a:t>procedere con l’accettazione della domanda al posto del docente di riferimento</a:t>
            </a:r>
            <a:endParaRPr sz="2200">
              <a:solidFill>
                <a:schemeClr val="dk1"/>
              </a:solidFill>
              <a:latin typeface="Roboto Slab"/>
              <a:ea typeface="Roboto Slab"/>
              <a:cs typeface="Roboto Slab"/>
              <a:sym typeface="Roboto Slab"/>
            </a:endParaRPr>
          </a:p>
          <a:p>
            <a:pPr indent="-368300" lvl="0" marL="457200" rtl="0" algn="just">
              <a:lnSpc>
                <a:spcPct val="115000"/>
              </a:lnSpc>
              <a:spcBef>
                <a:spcPts val="0"/>
              </a:spcBef>
              <a:spcAft>
                <a:spcPts val="0"/>
              </a:spcAft>
              <a:buClr>
                <a:schemeClr val="dk1"/>
              </a:buClr>
              <a:buSzPts val="2200"/>
              <a:buFont typeface="Roboto Slab"/>
              <a:buAutoNum type="arabicPeriod"/>
            </a:pPr>
            <a:r>
              <a:rPr lang="it-IT" sz="2200">
                <a:solidFill>
                  <a:schemeClr val="dk1"/>
                </a:solidFill>
                <a:latin typeface="Roboto Slab"/>
                <a:ea typeface="Roboto Slab"/>
                <a:cs typeface="Roboto Slab"/>
                <a:sym typeface="Roboto Slab"/>
              </a:rPr>
              <a:t>effettuare estrazioni dall’archivio (es. download di file excel con elenco visiting)</a:t>
            </a:r>
            <a:endParaRPr sz="2200">
              <a:solidFill>
                <a:schemeClr val="dk1"/>
              </a:solidFill>
              <a:latin typeface="Roboto Slab"/>
              <a:ea typeface="Roboto Slab"/>
              <a:cs typeface="Roboto Slab"/>
              <a:sym typeface="Roboto Slab"/>
            </a:endParaRPr>
          </a:p>
          <a:p>
            <a:pPr indent="-368300" lvl="0" marL="457200" rtl="0" algn="just">
              <a:lnSpc>
                <a:spcPct val="115000"/>
              </a:lnSpc>
              <a:spcBef>
                <a:spcPts val="0"/>
              </a:spcBef>
              <a:spcAft>
                <a:spcPts val="0"/>
              </a:spcAft>
              <a:buClr>
                <a:schemeClr val="dk1"/>
              </a:buClr>
              <a:buSzPts val="2200"/>
              <a:buFont typeface="Roboto Slab"/>
              <a:buAutoNum type="arabicPeriod"/>
            </a:pPr>
            <a:r>
              <a:rPr lang="it-IT" sz="2200">
                <a:solidFill>
                  <a:schemeClr val="dk1"/>
                </a:solidFill>
                <a:latin typeface="Roboto Slab"/>
                <a:ea typeface="Roboto Slab"/>
                <a:cs typeface="Roboto Slab"/>
                <a:sym typeface="Roboto Slab"/>
              </a:rPr>
              <a:t>effettuare ricerche direttamente sul sistema</a:t>
            </a:r>
            <a:endParaRPr sz="2200">
              <a:solidFill>
                <a:schemeClr val="dk1"/>
              </a:solidFill>
              <a:latin typeface="Roboto Slab"/>
              <a:ea typeface="Roboto Slab"/>
              <a:cs typeface="Roboto Slab"/>
              <a:sym typeface="Roboto Slab"/>
            </a:endParaRPr>
          </a:p>
          <a:p>
            <a:pPr indent="-368300" lvl="0" marL="457200" rtl="0" algn="just">
              <a:lnSpc>
                <a:spcPct val="115000"/>
              </a:lnSpc>
              <a:spcBef>
                <a:spcPts val="0"/>
              </a:spcBef>
              <a:spcAft>
                <a:spcPts val="0"/>
              </a:spcAft>
              <a:buClr>
                <a:schemeClr val="dk1"/>
              </a:buClr>
              <a:buSzPts val="2200"/>
              <a:buFont typeface="Roboto Slab"/>
              <a:buAutoNum type="arabicPeriod"/>
            </a:pPr>
            <a:r>
              <a:rPr lang="it-IT" sz="2200">
                <a:solidFill>
                  <a:schemeClr val="dk1"/>
                </a:solidFill>
                <a:latin typeface="Roboto Slab"/>
                <a:ea typeface="Roboto Slab"/>
                <a:cs typeface="Roboto Slab"/>
                <a:sym typeface="Roboto Slab"/>
              </a:rPr>
              <a:t>abilitare il visiting alla compilazione di ulteriori form (es. richiesta dati per la retribuzione)</a:t>
            </a:r>
            <a:endParaRPr sz="2200">
              <a:solidFill>
                <a:schemeClr val="dk1"/>
              </a:solidFill>
              <a:latin typeface="Roboto Slab"/>
              <a:ea typeface="Roboto Slab"/>
              <a:cs typeface="Roboto Slab"/>
              <a:sym typeface="Roboto Slab"/>
            </a:endParaRPr>
          </a:p>
          <a:p>
            <a:pPr indent="-368300" lvl="0" marL="457200" rtl="0" algn="just">
              <a:lnSpc>
                <a:spcPct val="115000"/>
              </a:lnSpc>
              <a:spcBef>
                <a:spcPts val="0"/>
              </a:spcBef>
              <a:spcAft>
                <a:spcPts val="0"/>
              </a:spcAft>
              <a:buClr>
                <a:schemeClr val="dk1"/>
              </a:buClr>
              <a:buSzPts val="2200"/>
              <a:buFont typeface="Roboto Slab"/>
              <a:buAutoNum type="arabicPeriod"/>
            </a:pPr>
            <a:r>
              <a:rPr lang="it-IT" sz="2200">
                <a:solidFill>
                  <a:schemeClr val="dk1"/>
                </a:solidFill>
                <a:latin typeface="Roboto Slab"/>
                <a:ea typeface="Roboto Slab"/>
                <a:cs typeface="Roboto Slab"/>
                <a:sym typeface="Roboto Slab"/>
              </a:rPr>
              <a:t>immatricolare il visiting (dopo l’attivazione dell’integrazione con Ugov)</a:t>
            </a:r>
            <a:endParaRPr sz="2200">
              <a:solidFill>
                <a:schemeClr val="dk1"/>
              </a:solidFill>
              <a:latin typeface="Roboto Slab"/>
              <a:ea typeface="Roboto Slab"/>
              <a:cs typeface="Roboto Slab"/>
              <a:sym typeface="Roboto Slab"/>
            </a:endParaRPr>
          </a:p>
          <a:p>
            <a:pPr indent="0" lvl="0" marL="0" rtl="0" algn="just">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0" lvl="0" marL="0" rtl="0" algn="just">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2200">
              <a:latin typeface="Roboto Slab"/>
              <a:ea typeface="Roboto Slab"/>
              <a:cs typeface="Roboto Slab"/>
              <a:sym typeface="Roboto Slab"/>
            </a:endParaRPr>
          </a:p>
        </p:txBody>
      </p:sp>
      <p:pic>
        <p:nvPicPr>
          <p:cNvPr id="394" name="Google Shape;394;g211247e6f7f_0_75"/>
          <p:cNvPicPr preferRelativeResize="0"/>
          <p:nvPr/>
        </p:nvPicPr>
        <p:blipFill>
          <a:blip r:embed="rId3">
            <a:alphaModFix/>
          </a:blip>
          <a:stretch>
            <a:fillRect/>
          </a:stretch>
        </p:blipFill>
        <p:spPr>
          <a:xfrm>
            <a:off x="11245175" y="4939750"/>
            <a:ext cx="794025" cy="121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172b4ae4fb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it-IT" sz="3000">
                <a:solidFill>
                  <a:srgbClr val="B02E51"/>
                </a:solidFill>
                <a:latin typeface="Roboto Slab"/>
                <a:ea typeface="Roboto Slab"/>
                <a:cs typeface="Roboto Slab"/>
                <a:sym typeface="Roboto Slab"/>
              </a:rPr>
              <a:t>Fase 2. La valutazione del NUV</a:t>
            </a:r>
            <a:endParaRPr b="1" sz="3000">
              <a:solidFill>
                <a:srgbClr val="B02E51"/>
              </a:solidFill>
              <a:latin typeface="Roboto Slab"/>
              <a:ea typeface="Roboto Slab"/>
              <a:cs typeface="Roboto Slab"/>
              <a:sym typeface="Roboto Slab"/>
            </a:endParaRPr>
          </a:p>
        </p:txBody>
      </p:sp>
      <p:sp>
        <p:nvSpPr>
          <p:cNvPr id="400" name="Google Shape;400;g2172b4ae4fb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it-IT" sz="2300">
                <a:latin typeface="Roboto Slab"/>
                <a:ea typeface="Roboto Slab"/>
                <a:cs typeface="Roboto Slab"/>
                <a:sym typeface="Roboto Slab"/>
              </a:rPr>
              <a:t>I dati presenti sulla piattaforma Mobility sono parte integrante delle informazioni utilizzate dal NUV per la valutazione del Visiting.</a:t>
            </a:r>
            <a:endParaRPr sz="2300">
              <a:latin typeface="Roboto Slab"/>
              <a:ea typeface="Roboto Slab"/>
              <a:cs typeface="Roboto Slab"/>
              <a:sym typeface="Roboto Slab"/>
            </a:endParaRPr>
          </a:p>
          <a:p>
            <a:pPr indent="0" lvl="0" marL="0" rtl="0" algn="just">
              <a:spcBef>
                <a:spcPts val="1000"/>
              </a:spcBef>
              <a:spcAft>
                <a:spcPts val="0"/>
              </a:spcAft>
              <a:buNone/>
            </a:pPr>
            <a:r>
              <a:rPr lang="it-IT" sz="2300">
                <a:latin typeface="Roboto Slab"/>
                <a:ea typeface="Roboto Slab"/>
                <a:cs typeface="Roboto Slab"/>
                <a:sym typeface="Roboto Slab"/>
              </a:rPr>
              <a:t>P</a:t>
            </a:r>
            <a:r>
              <a:rPr lang="it-IT" sz="2300">
                <a:latin typeface="Roboto Slab"/>
                <a:ea typeface="Roboto Slab"/>
                <a:cs typeface="Roboto Slab"/>
                <a:sym typeface="Roboto Slab"/>
              </a:rPr>
              <a:t>er ogni visiting</a:t>
            </a:r>
            <a:r>
              <a:rPr lang="it-IT" sz="2300">
                <a:latin typeface="Roboto Slab"/>
                <a:ea typeface="Roboto Slab"/>
                <a:cs typeface="Roboto Slab"/>
                <a:sym typeface="Roboto Slab"/>
              </a:rPr>
              <a:t> verranno estrapolate dalla piattaforma e fornite al NUV i dati relativi a:</a:t>
            </a:r>
            <a:endParaRPr sz="2300">
              <a:latin typeface="Roboto Slab"/>
              <a:ea typeface="Roboto Slab"/>
              <a:cs typeface="Roboto Slab"/>
              <a:sym typeface="Roboto Slab"/>
            </a:endParaRPr>
          </a:p>
          <a:p>
            <a:pPr indent="-374650" lvl="0" marL="457200" rtl="0" algn="just">
              <a:spcBef>
                <a:spcPts val="1000"/>
              </a:spcBef>
              <a:spcAft>
                <a:spcPts val="0"/>
              </a:spcAft>
              <a:buSzPts val="2300"/>
              <a:buFont typeface="Roboto Slab"/>
              <a:buAutoNum type="arabicPeriod"/>
            </a:pPr>
            <a:r>
              <a:rPr lang="it-IT" sz="2300">
                <a:latin typeface="Roboto Slab"/>
                <a:ea typeface="Roboto Slab"/>
                <a:cs typeface="Roboto Slab"/>
                <a:sym typeface="Roboto Slab"/>
              </a:rPr>
              <a:t>informazioni anagrafiche </a:t>
            </a:r>
            <a:endParaRPr sz="2300">
              <a:latin typeface="Roboto Slab"/>
              <a:ea typeface="Roboto Slab"/>
              <a:cs typeface="Roboto Slab"/>
              <a:sym typeface="Roboto Slab"/>
            </a:endParaRPr>
          </a:p>
          <a:p>
            <a:pPr indent="-374650" lvl="0" marL="457200" rtl="0" algn="just">
              <a:spcBef>
                <a:spcPts val="0"/>
              </a:spcBef>
              <a:spcAft>
                <a:spcPts val="0"/>
              </a:spcAft>
              <a:buSzPts val="2300"/>
              <a:buFont typeface="Roboto Slab"/>
              <a:buAutoNum type="arabicPeriod"/>
            </a:pPr>
            <a:r>
              <a:rPr lang="it-IT" sz="2300">
                <a:latin typeface="Roboto Slab"/>
                <a:ea typeface="Roboto Slab"/>
                <a:cs typeface="Roboto Slab"/>
                <a:sym typeface="Roboto Slab"/>
              </a:rPr>
              <a:t>tipo di attività</a:t>
            </a:r>
            <a:endParaRPr sz="2300">
              <a:latin typeface="Roboto Slab"/>
              <a:ea typeface="Roboto Slab"/>
              <a:cs typeface="Roboto Slab"/>
              <a:sym typeface="Roboto Slab"/>
            </a:endParaRPr>
          </a:p>
          <a:p>
            <a:pPr indent="-374650" lvl="0" marL="457200" rtl="0" algn="just">
              <a:spcBef>
                <a:spcPts val="0"/>
              </a:spcBef>
              <a:spcAft>
                <a:spcPts val="0"/>
              </a:spcAft>
              <a:buSzPts val="2300"/>
              <a:buFont typeface="Roboto Slab"/>
              <a:buAutoNum type="arabicPeriod"/>
            </a:pPr>
            <a:r>
              <a:rPr lang="it-IT" sz="2300">
                <a:latin typeface="Roboto Slab"/>
                <a:ea typeface="Roboto Slab"/>
                <a:cs typeface="Roboto Slab"/>
                <a:sym typeface="Roboto Slab"/>
              </a:rPr>
              <a:t>CV</a:t>
            </a:r>
            <a:endParaRPr sz="2300">
              <a:latin typeface="Roboto Slab"/>
              <a:ea typeface="Roboto Slab"/>
              <a:cs typeface="Roboto Slab"/>
              <a:sym typeface="Roboto Slab"/>
            </a:endParaRPr>
          </a:p>
          <a:p>
            <a:pPr indent="0" lvl="0" marL="0" rtl="0" algn="just">
              <a:spcBef>
                <a:spcPts val="1000"/>
              </a:spcBef>
              <a:spcAft>
                <a:spcPts val="0"/>
              </a:spcAft>
              <a:buClr>
                <a:schemeClr val="dk1"/>
              </a:buClr>
              <a:buSzPts val="1100"/>
              <a:buFont typeface="Arial"/>
              <a:buNone/>
            </a:pPr>
            <a:r>
              <a:rPr lang="it-IT" sz="2300">
                <a:latin typeface="Roboto Slab"/>
                <a:ea typeface="Roboto Slab"/>
                <a:cs typeface="Roboto Slab"/>
                <a:sym typeface="Roboto Slab"/>
              </a:rPr>
              <a:t>Sarà oggetto di studio futuro la valutazione della piattaforma anche per la realizzazione di un accesso diretto del NUV per la visione e la valutazione di ogni singolo docente.</a:t>
            </a:r>
            <a:endParaRPr sz="2300">
              <a:latin typeface="Roboto Slab"/>
              <a:ea typeface="Roboto Slab"/>
              <a:cs typeface="Roboto Slab"/>
              <a:sym typeface="Roboto Slab"/>
            </a:endParaRPr>
          </a:p>
          <a:p>
            <a:pPr indent="0" lvl="0" marL="0" rtl="0" algn="just">
              <a:spcBef>
                <a:spcPts val="1000"/>
              </a:spcBef>
              <a:spcAft>
                <a:spcPts val="0"/>
              </a:spcAft>
              <a:buNone/>
            </a:pPr>
            <a:r>
              <a:t/>
            </a:r>
            <a:endParaRPr sz="2300">
              <a:latin typeface="Roboto Slab"/>
              <a:ea typeface="Roboto Slab"/>
              <a:cs typeface="Roboto Slab"/>
              <a:sym typeface="Roboto Slab"/>
            </a:endParaRPr>
          </a:p>
        </p:txBody>
      </p:sp>
      <p:pic>
        <p:nvPicPr>
          <p:cNvPr id="401" name="Google Shape;401;g2172b4ae4fb_0_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17a4a68c0d_0_1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it-IT" sz="3000">
                <a:solidFill>
                  <a:srgbClr val="B02E51"/>
                </a:solidFill>
                <a:latin typeface="Roboto Slab"/>
                <a:ea typeface="Roboto Slab"/>
                <a:cs typeface="Roboto Slab"/>
                <a:sym typeface="Roboto Slab"/>
              </a:rPr>
              <a:t>Fase 3. Certificazione del Visiting</a:t>
            </a:r>
            <a:endParaRPr b="1" sz="3000">
              <a:solidFill>
                <a:srgbClr val="B02E51"/>
              </a:solidFill>
              <a:latin typeface="Roboto Slab"/>
              <a:ea typeface="Roboto Slab"/>
              <a:cs typeface="Roboto Slab"/>
              <a:sym typeface="Roboto Slab"/>
            </a:endParaRPr>
          </a:p>
        </p:txBody>
      </p:sp>
      <p:sp>
        <p:nvSpPr>
          <p:cNvPr id="407" name="Google Shape;407;g217a4a68c0d_0_1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it-IT" sz="2300">
                <a:latin typeface="Roboto Slab"/>
                <a:ea typeface="Roboto Slab"/>
                <a:cs typeface="Roboto Slab"/>
                <a:sym typeface="Roboto Slab"/>
              </a:rPr>
              <a:t>Il docente di riferimento, entro 10 gg dalla conclusione prevista di permanenza del visiting, riceve una comunicazione via mail nella quale è presente il campo (SI/NO) per confermare la conclusione dell’attività del visiting.</a:t>
            </a:r>
            <a:endParaRPr sz="2300">
              <a:latin typeface="Roboto Slab"/>
              <a:ea typeface="Roboto Slab"/>
              <a:cs typeface="Roboto Slab"/>
              <a:sym typeface="Roboto Slab"/>
            </a:endParaRPr>
          </a:p>
          <a:p>
            <a:pPr indent="0" lvl="0" marL="0" rtl="0" algn="just">
              <a:spcBef>
                <a:spcPts val="1000"/>
              </a:spcBef>
              <a:spcAft>
                <a:spcPts val="0"/>
              </a:spcAft>
              <a:buNone/>
            </a:pPr>
            <a:r>
              <a:rPr lang="it-IT" sz="2300">
                <a:latin typeface="Roboto Slab"/>
                <a:ea typeface="Roboto Slab"/>
                <a:cs typeface="Roboto Slab"/>
                <a:sym typeface="Roboto Slab"/>
              </a:rPr>
              <a:t>In caso di risposta affermativa, viene automaticamente generato il certificato riportante le stesse informazioni inserite dal visiting in fase di registrazione. </a:t>
            </a:r>
            <a:endParaRPr sz="2300">
              <a:latin typeface="Roboto Slab"/>
              <a:ea typeface="Roboto Slab"/>
              <a:cs typeface="Roboto Slab"/>
              <a:sym typeface="Roboto Slab"/>
            </a:endParaRPr>
          </a:p>
          <a:p>
            <a:pPr indent="0" lvl="0" marL="0" rtl="0" algn="just">
              <a:spcBef>
                <a:spcPts val="1000"/>
              </a:spcBef>
              <a:spcAft>
                <a:spcPts val="0"/>
              </a:spcAft>
              <a:buNone/>
            </a:pPr>
            <a:r>
              <a:rPr lang="it-IT" sz="2300">
                <a:latin typeface="Roboto Slab"/>
                <a:ea typeface="Roboto Slab"/>
                <a:cs typeface="Roboto Slab"/>
                <a:sym typeface="Roboto Slab"/>
              </a:rPr>
              <a:t>L’attestato prodotto viene trasmesso per mail al Docente di Riferimento e al Visiting.</a:t>
            </a:r>
            <a:endParaRPr sz="2300">
              <a:latin typeface="Roboto Slab"/>
              <a:ea typeface="Roboto Slab"/>
              <a:cs typeface="Roboto Slab"/>
              <a:sym typeface="Roboto Slab"/>
            </a:endParaRPr>
          </a:p>
        </p:txBody>
      </p:sp>
      <p:pic>
        <p:nvPicPr>
          <p:cNvPr id="408" name="Google Shape;408;g217a4a68c0d_0_13"/>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2f22aca0ec_0_38"/>
          <p:cNvSpPr txBox="1"/>
          <p:nvPr>
            <p:ph type="ctrTitle"/>
          </p:nvPr>
        </p:nvSpPr>
        <p:spPr>
          <a:xfrm>
            <a:off x="1524000" y="761649"/>
            <a:ext cx="9144000" cy="1038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t-IT" sz="5000">
                <a:solidFill>
                  <a:srgbClr val="B02E51"/>
                </a:solidFill>
                <a:latin typeface="Roboto Slab"/>
                <a:ea typeface="Roboto Slab"/>
                <a:cs typeface="Roboto Slab"/>
                <a:sym typeface="Roboto Slab"/>
              </a:rPr>
              <a:t>CONCLUSIONI</a:t>
            </a:r>
            <a:endParaRPr b="1" sz="5000">
              <a:solidFill>
                <a:srgbClr val="B02E51"/>
              </a:solidFill>
              <a:latin typeface="Roboto Slab"/>
              <a:ea typeface="Roboto Slab"/>
              <a:cs typeface="Roboto Slab"/>
              <a:sym typeface="Roboto Slab"/>
            </a:endParaRPr>
          </a:p>
        </p:txBody>
      </p:sp>
      <p:pic>
        <p:nvPicPr>
          <p:cNvPr id="414" name="Google Shape;414;g22f22aca0ec_0_38"/>
          <p:cNvPicPr preferRelativeResize="0"/>
          <p:nvPr/>
        </p:nvPicPr>
        <p:blipFill>
          <a:blip r:embed="rId3">
            <a:alphaModFix/>
          </a:blip>
          <a:stretch>
            <a:fillRect/>
          </a:stretch>
        </p:blipFill>
        <p:spPr>
          <a:xfrm>
            <a:off x="11175050" y="4832175"/>
            <a:ext cx="864149" cy="1325701"/>
          </a:xfrm>
          <a:prstGeom prst="rect">
            <a:avLst/>
          </a:prstGeom>
          <a:noFill/>
          <a:ln>
            <a:noFill/>
          </a:ln>
        </p:spPr>
      </p:pic>
      <p:sp>
        <p:nvSpPr>
          <p:cNvPr id="415" name="Google Shape;415;g22f22aca0ec_0_38"/>
          <p:cNvSpPr txBox="1"/>
          <p:nvPr>
            <p:ph idx="4294967295" type="body"/>
          </p:nvPr>
        </p:nvSpPr>
        <p:spPr>
          <a:xfrm>
            <a:off x="979250" y="2291650"/>
            <a:ext cx="10515600" cy="18198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b="1" lang="it-IT" sz="2900" u="sng">
                <a:latin typeface="Roboto Slab"/>
                <a:ea typeface="Roboto Slab"/>
                <a:cs typeface="Roboto Slab"/>
                <a:sym typeface="Roboto Slab"/>
              </a:rPr>
              <a:t>Mobility On Line</a:t>
            </a:r>
            <a:endParaRPr b="1" sz="2900" u="sng">
              <a:latin typeface="Roboto Slab"/>
              <a:ea typeface="Roboto Slab"/>
              <a:cs typeface="Roboto Slab"/>
              <a:sym typeface="Roboto Slab"/>
            </a:endParaRPr>
          </a:p>
          <a:p>
            <a:pPr indent="0" lvl="0" marL="0" rtl="0" algn="just">
              <a:spcBef>
                <a:spcPts val="1000"/>
              </a:spcBef>
              <a:spcAft>
                <a:spcPts val="0"/>
              </a:spcAft>
              <a:buNone/>
            </a:pPr>
            <a:r>
              <a:t/>
            </a:r>
            <a:endParaRPr sz="2900">
              <a:latin typeface="Roboto Slab"/>
              <a:ea typeface="Roboto Slab"/>
              <a:cs typeface="Roboto Slab"/>
              <a:sym typeface="Roboto Slab"/>
            </a:endParaRPr>
          </a:p>
          <a:p>
            <a:pPr indent="0" lvl="0" marL="0" rtl="0" algn="just">
              <a:spcBef>
                <a:spcPts val="1000"/>
              </a:spcBef>
              <a:spcAft>
                <a:spcPts val="0"/>
              </a:spcAft>
              <a:buNone/>
            </a:pPr>
            <a:r>
              <a:rPr lang="it-IT" sz="2900">
                <a:latin typeface="Roboto Slab"/>
                <a:ea typeface="Roboto Slab"/>
                <a:cs typeface="Roboto Slab"/>
                <a:sym typeface="Roboto Slab"/>
              </a:rPr>
              <a:t>⇒ Un unico repository per la tracciabilità dei visiting e i servizi erogati</a:t>
            </a:r>
            <a:r>
              <a:rPr lang="it-IT" sz="2300">
                <a:latin typeface="Roboto Slab"/>
                <a:ea typeface="Roboto Slab"/>
                <a:cs typeface="Roboto Slab"/>
                <a:sym typeface="Roboto Slab"/>
              </a:rPr>
              <a:t> </a:t>
            </a:r>
            <a:endParaRPr sz="2300">
              <a:latin typeface="Roboto Slab"/>
              <a:ea typeface="Roboto Slab"/>
              <a:cs typeface="Roboto Slab"/>
              <a:sym typeface="Roboto Slab"/>
            </a:endParaRPr>
          </a:p>
          <a:p>
            <a:pPr indent="457200" lvl="0" marL="457200" rtl="0" algn="just">
              <a:spcBef>
                <a:spcPts val="1000"/>
              </a:spcBef>
              <a:spcAft>
                <a:spcPts val="0"/>
              </a:spcAft>
              <a:buNone/>
            </a:pPr>
            <a:r>
              <a:t/>
            </a:r>
            <a:endParaRPr sz="2300">
              <a:latin typeface="Roboto Slab"/>
              <a:ea typeface="Roboto Slab"/>
              <a:cs typeface="Roboto Slab"/>
              <a:sym typeface="Roboto Slab"/>
            </a:endParaRPr>
          </a:p>
          <a:p>
            <a:pPr indent="0" lvl="0" marL="0" rtl="0" algn="just">
              <a:spcBef>
                <a:spcPts val="1000"/>
              </a:spcBef>
              <a:spcAft>
                <a:spcPts val="0"/>
              </a:spcAft>
              <a:buNone/>
            </a:pPr>
            <a:r>
              <a:t/>
            </a:r>
            <a:endParaRPr sz="2300">
              <a:latin typeface="Roboto Slab"/>
              <a:ea typeface="Roboto Slab"/>
              <a:cs typeface="Roboto Slab"/>
              <a:sym typeface="Roboto Slab"/>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9" name="Shape 419"/>
        <p:cNvGrpSpPr/>
        <p:nvPr/>
      </p:nvGrpSpPr>
      <p:grpSpPr>
        <a:xfrm>
          <a:off x="0" y="0"/>
          <a:ext cx="0" cy="0"/>
          <a:chOff x="0" y="0"/>
          <a:chExt cx="0" cy="0"/>
        </a:xfrm>
      </p:grpSpPr>
      <p:sp>
        <p:nvSpPr>
          <p:cNvPr id="420" name="Google Shape;420;g21e00da87c0_0_2"/>
          <p:cNvSpPr txBox="1"/>
          <p:nvPr/>
        </p:nvSpPr>
        <p:spPr>
          <a:xfrm>
            <a:off x="505050" y="5321925"/>
            <a:ext cx="11153700" cy="116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it-IT" sz="4000">
                <a:solidFill>
                  <a:schemeClr val="lt1"/>
                </a:solidFill>
                <a:latin typeface="Roboto Slab"/>
                <a:ea typeface="Roboto Slab"/>
                <a:cs typeface="Roboto Slab"/>
                <a:sym typeface="Roboto Slab"/>
              </a:rPr>
              <a:t>GRAZIE</a:t>
            </a:r>
            <a:endParaRPr b="1" i="0" sz="5200" u="none" cap="none" strike="noStrike">
              <a:solidFill>
                <a:schemeClr val="lt1"/>
              </a:solidFill>
              <a:latin typeface="Roboto Slab"/>
              <a:ea typeface="Roboto Slab"/>
              <a:cs typeface="Roboto Slab"/>
              <a:sym typeface="Roboto Slab"/>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FFFFFF"/>
              </a:solidFill>
              <a:latin typeface="Roboto"/>
              <a:ea typeface="Roboto"/>
              <a:cs typeface="Roboto"/>
              <a:sym typeface="Roboto"/>
            </a:endParaRPr>
          </a:p>
        </p:txBody>
      </p:sp>
      <p:pic>
        <p:nvPicPr>
          <p:cNvPr id="421" name="Google Shape;421;g21e00da87c0_0_2"/>
          <p:cNvPicPr preferRelativeResize="0"/>
          <p:nvPr/>
        </p:nvPicPr>
        <p:blipFill>
          <a:blip r:embed="rId4">
            <a:alphaModFix/>
          </a:blip>
          <a:stretch>
            <a:fillRect/>
          </a:stretch>
        </p:blipFill>
        <p:spPr>
          <a:xfrm>
            <a:off x="3969025" y="390925"/>
            <a:ext cx="4461027" cy="5017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g1d1670f26b9_0_1"/>
          <p:cNvSpPr txBox="1"/>
          <p:nvPr>
            <p:ph type="title"/>
          </p:nvPr>
        </p:nvSpPr>
        <p:spPr>
          <a:xfrm>
            <a:off x="838200" y="162350"/>
            <a:ext cx="10515600" cy="734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Arial"/>
              <a:buNone/>
            </a:pPr>
            <a:r>
              <a:rPr b="1" lang="it-IT" sz="4000">
                <a:solidFill>
                  <a:srgbClr val="B02E51"/>
                </a:solidFill>
                <a:latin typeface="Roboto Slab"/>
                <a:ea typeface="Roboto Slab"/>
                <a:cs typeface="Roboto Slab"/>
                <a:sym typeface="Roboto Slab"/>
              </a:rPr>
              <a:t>ATTIVITA’</a:t>
            </a:r>
            <a:endParaRPr b="1" sz="4000">
              <a:solidFill>
                <a:srgbClr val="B02E51"/>
              </a:solidFill>
              <a:latin typeface="Roboto Slab"/>
              <a:ea typeface="Roboto Slab"/>
              <a:cs typeface="Roboto Slab"/>
              <a:sym typeface="Roboto Slab"/>
            </a:endParaRPr>
          </a:p>
        </p:txBody>
      </p:sp>
      <p:graphicFrame>
        <p:nvGraphicFramePr>
          <p:cNvPr id="121" name="Google Shape;121;g1d1670f26b9_0_1"/>
          <p:cNvGraphicFramePr/>
          <p:nvPr/>
        </p:nvGraphicFramePr>
        <p:xfrm>
          <a:off x="1066800" y="937425"/>
          <a:ext cx="3000000" cy="3000000"/>
        </p:xfrm>
        <a:graphic>
          <a:graphicData uri="http://schemas.openxmlformats.org/drawingml/2006/table">
            <a:tbl>
              <a:tblPr>
                <a:noFill/>
                <a:tableStyleId>{DD15808E-95A5-45A9-82DF-7C71A393B275}</a:tableStyleId>
              </a:tblPr>
              <a:tblGrid>
                <a:gridCol w="6374975"/>
                <a:gridCol w="1437175"/>
                <a:gridCol w="2474850"/>
              </a:tblGrid>
              <a:tr h="381000">
                <a:tc>
                  <a:txBody>
                    <a:bodyPr/>
                    <a:lstStyle/>
                    <a:p>
                      <a:pPr indent="0" lvl="0" marL="0" rtl="0" algn="l">
                        <a:spcBef>
                          <a:spcPts val="0"/>
                        </a:spcBef>
                        <a:spcAft>
                          <a:spcPts val="0"/>
                        </a:spcAft>
                        <a:buNone/>
                      </a:pPr>
                      <a:r>
                        <a:rPr b="1" lang="it-IT" sz="1500">
                          <a:solidFill>
                            <a:srgbClr val="980000"/>
                          </a:solidFill>
                          <a:latin typeface="Roboto Slab"/>
                          <a:ea typeface="Roboto Slab"/>
                          <a:cs typeface="Roboto Slab"/>
                          <a:sym typeface="Roboto Slab"/>
                        </a:rPr>
                        <a:t>Descrizione attività</a:t>
                      </a:r>
                      <a:endParaRPr b="1" sz="1500">
                        <a:solidFill>
                          <a:srgbClr val="980000"/>
                        </a:solidFill>
                        <a:latin typeface="Roboto Slab"/>
                        <a:ea typeface="Roboto Slab"/>
                        <a:cs typeface="Roboto Slab"/>
                        <a:sym typeface="Roboto Slab"/>
                      </a:endParaRPr>
                    </a:p>
                  </a:txBody>
                  <a:tcPr marT="91425" marB="91425" marR="91425" marL="91425"/>
                </a:tc>
                <a:tc>
                  <a:txBody>
                    <a:bodyPr/>
                    <a:lstStyle/>
                    <a:p>
                      <a:pPr indent="0" lvl="0" marL="0" rtl="0" algn="l">
                        <a:spcBef>
                          <a:spcPts val="0"/>
                        </a:spcBef>
                        <a:spcAft>
                          <a:spcPts val="0"/>
                        </a:spcAft>
                        <a:buNone/>
                      </a:pPr>
                      <a:r>
                        <a:rPr b="1" lang="it-IT" sz="1500">
                          <a:solidFill>
                            <a:srgbClr val="980000"/>
                          </a:solidFill>
                          <a:latin typeface="Roboto Slab"/>
                          <a:ea typeface="Roboto Slab"/>
                          <a:cs typeface="Roboto Slab"/>
                          <a:sym typeface="Roboto Slab"/>
                        </a:rPr>
                        <a:t>In capo a</a:t>
                      </a:r>
                      <a:endParaRPr b="1" sz="1500">
                        <a:solidFill>
                          <a:srgbClr val="980000"/>
                        </a:solidFill>
                        <a:latin typeface="Roboto Slab"/>
                        <a:ea typeface="Roboto Slab"/>
                        <a:cs typeface="Roboto Slab"/>
                        <a:sym typeface="Roboto Slab"/>
                      </a:endParaRPr>
                    </a:p>
                  </a:txBody>
                  <a:tcPr marT="91425" marB="91425" marR="91425" marL="91425"/>
                </a:tc>
                <a:tc>
                  <a:txBody>
                    <a:bodyPr/>
                    <a:lstStyle/>
                    <a:p>
                      <a:pPr indent="0" lvl="0" marL="0" rtl="0" algn="l">
                        <a:spcBef>
                          <a:spcPts val="0"/>
                        </a:spcBef>
                        <a:spcAft>
                          <a:spcPts val="0"/>
                        </a:spcAft>
                        <a:buNone/>
                      </a:pPr>
                      <a:r>
                        <a:rPr b="1" lang="it-IT" sz="1500">
                          <a:solidFill>
                            <a:srgbClr val="980000"/>
                          </a:solidFill>
                          <a:latin typeface="Roboto Slab"/>
                          <a:ea typeface="Roboto Slab"/>
                          <a:cs typeface="Roboto Slab"/>
                          <a:sym typeface="Roboto Slab"/>
                        </a:rPr>
                        <a:t>Tempi</a:t>
                      </a:r>
                      <a:endParaRPr b="1" sz="1500">
                        <a:solidFill>
                          <a:srgbClr val="980000"/>
                        </a:solidFill>
                        <a:latin typeface="Roboto Slab"/>
                        <a:ea typeface="Roboto Slab"/>
                        <a:cs typeface="Roboto Slab"/>
                        <a:sym typeface="Roboto Slab"/>
                      </a:endParaRPr>
                    </a:p>
                  </a:txBody>
                  <a:tcPr marT="91425" marB="91425" marR="91425" marL="91425"/>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Tracciamento di tutte le attività amministrative:  dall’ingresso alla liquidazione</a:t>
                      </a:r>
                      <a:endParaRPr sz="1500">
                        <a:latin typeface="Roboto Slab"/>
                        <a:ea typeface="Roboto Slab"/>
                        <a:cs typeface="Roboto Slab"/>
                        <a:sym typeface="Roboto Slab"/>
                      </a:endParaRPr>
                    </a:p>
                  </a:txBody>
                  <a:tcPr marT="91425" marB="91425" marR="91425" marL="91425"/>
                </a:tc>
                <a:tc>
                  <a:txBody>
                    <a:bodyPr/>
                    <a:lstStyle/>
                    <a:p>
                      <a:pPr indent="0" lvl="0" marL="0" rtl="0" algn="l">
                        <a:spcBef>
                          <a:spcPts val="0"/>
                        </a:spcBef>
                        <a:spcAft>
                          <a:spcPts val="0"/>
                        </a:spcAft>
                        <a:buNone/>
                      </a:pPr>
                      <a:r>
                        <a:rPr lang="it-IT" sz="1500">
                          <a:latin typeface="Roboto Slab"/>
                          <a:ea typeface="Roboto Slab"/>
                          <a:cs typeface="Roboto Slab"/>
                          <a:sym typeface="Roboto Slab"/>
                        </a:rPr>
                        <a:t>Laboratorio</a:t>
                      </a:r>
                      <a:endParaRPr sz="1500">
                        <a:latin typeface="Roboto Slab"/>
                        <a:ea typeface="Roboto Slab"/>
                        <a:cs typeface="Roboto Slab"/>
                        <a:sym typeface="Roboto Slab"/>
                      </a:endParaRPr>
                    </a:p>
                  </a:txBody>
                  <a:tcPr marT="91425" marB="91425" marR="91425" marL="91425"/>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fine marzo 2023</a:t>
                      </a:r>
                      <a:endParaRPr sz="1500">
                        <a:latin typeface="Roboto Slab"/>
                        <a:ea typeface="Roboto Slab"/>
                        <a:cs typeface="Roboto Slab"/>
                        <a:sym typeface="Roboto Slab"/>
                      </a:endParaRPr>
                    </a:p>
                  </a:txBody>
                  <a:tcPr marT="91425" marB="91425" marR="91425" marL="91425"/>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Definizione dei criteri per catalogare i visiting </a:t>
                      </a:r>
                      <a:endParaRPr sz="1500">
                        <a:latin typeface="Roboto Slab"/>
                        <a:ea typeface="Roboto Slab"/>
                        <a:cs typeface="Roboto Slab"/>
                        <a:sym typeface="Roboto Slab"/>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Laboratorio</a:t>
                      </a:r>
                      <a:endParaRPr sz="1500">
                        <a:latin typeface="Roboto Slab"/>
                        <a:ea typeface="Roboto Slab"/>
                        <a:cs typeface="Roboto Slab"/>
                        <a:sym typeface="Roboto Slab"/>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fine marzo 2023</a:t>
                      </a:r>
                      <a:endParaRPr sz="1500">
                        <a:latin typeface="Roboto Slab"/>
                        <a:ea typeface="Roboto Slab"/>
                        <a:cs typeface="Roboto Slab"/>
                        <a:sym typeface="Roboto Slab"/>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Analisi di fattibilità di integrazione dei sistemi (Pica - Ugov / MOL - Ugov)</a:t>
                      </a:r>
                      <a:endParaRPr sz="1500">
                        <a:solidFill>
                          <a:schemeClr val="dk1"/>
                        </a:solidFill>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Laboratorio</a:t>
                      </a:r>
                      <a:endParaRPr sz="15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fine marzo 2023</a:t>
                      </a:r>
                      <a:endParaRPr sz="15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Predisposizione documento con definizione di visiting</a:t>
                      </a:r>
                      <a:endParaRPr sz="1500">
                        <a:solidFill>
                          <a:schemeClr val="dk1"/>
                        </a:solidFill>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ARELINT</a:t>
                      </a:r>
                      <a:endParaRPr sz="15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fine maggio 2023</a:t>
                      </a:r>
                      <a:endParaRPr sz="15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Tracciamento dei servizi che dovranno essere rilasciati e predisposizione “Guida ai servizi”</a:t>
                      </a:r>
                      <a:endParaRPr sz="1800">
                        <a:solidFill>
                          <a:schemeClr val="dk1"/>
                        </a:solidFill>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ARELINT</a:t>
                      </a:r>
                      <a:endParaRPr sz="15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it-IT" sz="1500">
                          <a:solidFill>
                            <a:schemeClr val="dk1"/>
                          </a:solidFill>
                          <a:latin typeface="Roboto Slab"/>
                          <a:ea typeface="Roboto Slab"/>
                          <a:cs typeface="Roboto Slab"/>
                          <a:sym typeface="Roboto Slab"/>
                        </a:rPr>
                        <a:t>entro fine maggio 2023</a:t>
                      </a:r>
                      <a:endParaRPr sz="15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Sviluppo modulo di registrazione Visiting su MOBILITY ON LINE (MOL)</a:t>
                      </a:r>
                      <a:endParaRPr sz="1500">
                        <a:solidFill>
                          <a:schemeClr val="dk1"/>
                        </a:solidFill>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SOP - GdL</a:t>
                      </a:r>
                      <a:endParaRPr sz="15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fine giugno 2023</a:t>
                      </a:r>
                      <a:endParaRPr sz="1500">
                        <a:latin typeface="Roboto Slab"/>
                        <a:ea typeface="Roboto Slab"/>
                        <a:cs typeface="Roboto Slab"/>
                        <a:sym typeface="Roboto Slab"/>
                      </a:endParaRPr>
                    </a:p>
                  </a:txBody>
                  <a:tcPr marT="91425" marB="91425" marR="91425" marL="91425"/>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Sviluppo modulo di integrazione Mobility - Ugov / PICA - MOL</a:t>
                      </a:r>
                      <a:endParaRPr sz="1500">
                        <a:solidFill>
                          <a:schemeClr val="dk1"/>
                        </a:solidFill>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SAP</a:t>
                      </a:r>
                      <a:endParaRPr sz="15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fine settembre 2023</a:t>
                      </a:r>
                      <a:endParaRPr sz="1500">
                        <a:latin typeface="Roboto Slab"/>
                        <a:ea typeface="Roboto Slab"/>
                        <a:cs typeface="Roboto Slab"/>
                        <a:sym typeface="Roboto Slab"/>
                      </a:endParaRPr>
                    </a:p>
                  </a:txBody>
                  <a:tcPr marT="91425" marB="91425" marR="91425" marL="91425"/>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Test e sperimentazione su 2 dipartimenti</a:t>
                      </a:r>
                      <a:endParaRPr sz="1500">
                        <a:solidFill>
                          <a:schemeClr val="dk1"/>
                        </a:solidFill>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Laboratorio</a:t>
                      </a:r>
                      <a:endParaRPr sz="15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ottobre 2023</a:t>
                      </a:r>
                      <a:endParaRPr sz="1500">
                        <a:latin typeface="Roboto Slab"/>
                        <a:ea typeface="Roboto Slab"/>
                        <a:cs typeface="Roboto Slab"/>
                        <a:sym typeface="Roboto Slab"/>
                      </a:endParaRPr>
                    </a:p>
                  </a:txBody>
                  <a:tcPr marT="91425" marB="91425" marR="91425" marL="91425"/>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Formazione utenza </a:t>
                      </a:r>
                      <a:endParaRPr sz="1500">
                        <a:solidFill>
                          <a:schemeClr val="dk1"/>
                        </a:solidFill>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Laboratorio</a:t>
                      </a:r>
                      <a:endParaRPr sz="15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entro fine 2023</a:t>
                      </a:r>
                      <a:endParaRPr sz="1500">
                        <a:latin typeface="Roboto Slab"/>
                        <a:ea typeface="Roboto Slab"/>
                        <a:cs typeface="Roboto Slab"/>
                        <a:sym typeface="Roboto Slab"/>
                      </a:endParaRPr>
                    </a:p>
                  </a:txBody>
                  <a:tcPr marT="91425" marB="91425" marR="91425" marL="91425"/>
                </a:tc>
              </a:tr>
              <a:tr h="381000">
                <a:tc>
                  <a:txBody>
                    <a:bodyPr/>
                    <a:lstStyle/>
                    <a:p>
                      <a:pPr indent="0" lvl="0" marL="0" rtl="0" algn="just">
                        <a:spcBef>
                          <a:spcPts val="0"/>
                        </a:spcBef>
                        <a:spcAft>
                          <a:spcPts val="0"/>
                        </a:spcAft>
                        <a:buNone/>
                      </a:pPr>
                      <a:r>
                        <a:rPr lang="it-IT" sz="1500">
                          <a:solidFill>
                            <a:schemeClr val="dk1"/>
                          </a:solidFill>
                          <a:latin typeface="Roboto Slab"/>
                          <a:ea typeface="Roboto Slab"/>
                          <a:cs typeface="Roboto Slab"/>
                          <a:sym typeface="Roboto Slab"/>
                        </a:rPr>
                        <a:t>Avvio nuove modalità (determina)</a:t>
                      </a:r>
                      <a:endParaRPr sz="1500">
                        <a:solidFill>
                          <a:schemeClr val="dk1"/>
                        </a:solidFill>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lang="it-IT" sz="1500">
                          <a:solidFill>
                            <a:schemeClr val="dk1"/>
                          </a:solidFill>
                          <a:latin typeface="Roboto Slab"/>
                          <a:ea typeface="Roboto Slab"/>
                          <a:cs typeface="Roboto Slab"/>
                          <a:sym typeface="Roboto Slab"/>
                        </a:rPr>
                        <a:t>Laboratorio</a:t>
                      </a:r>
                      <a:endParaRPr sz="15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it-IT" sz="1500">
                          <a:latin typeface="Roboto Slab"/>
                          <a:ea typeface="Roboto Slab"/>
                          <a:cs typeface="Roboto Slab"/>
                          <a:sym typeface="Roboto Slab"/>
                        </a:rPr>
                        <a:t>inizi 2024</a:t>
                      </a:r>
                      <a:endParaRPr sz="1500">
                        <a:latin typeface="Roboto Slab"/>
                        <a:ea typeface="Roboto Slab"/>
                        <a:cs typeface="Roboto Slab"/>
                        <a:sym typeface="Roboto Slab"/>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048ca6e99e_0_0"/>
          <p:cNvSpPr txBox="1"/>
          <p:nvPr>
            <p:ph type="ctrTitle"/>
          </p:nvPr>
        </p:nvSpPr>
        <p:spPr>
          <a:xfrm>
            <a:off x="805200" y="542100"/>
            <a:ext cx="10581600" cy="5364300"/>
          </a:xfrm>
          <a:prstGeom prst="rect">
            <a:avLst/>
          </a:prstGeom>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t-IT" sz="4000">
                <a:solidFill>
                  <a:srgbClr val="B02E51"/>
                </a:solidFill>
                <a:highlight>
                  <a:srgbClr val="FFFFFF"/>
                </a:highlight>
                <a:latin typeface="Roboto Slab"/>
                <a:ea typeface="Roboto Slab"/>
                <a:cs typeface="Roboto Slab"/>
                <a:sym typeface="Roboto Slab"/>
              </a:rPr>
              <a:t>DEFINIZIONE DI VISITING</a:t>
            </a:r>
            <a:endParaRPr b="1" sz="4000">
              <a:solidFill>
                <a:srgbClr val="B02E51"/>
              </a:solidFill>
              <a:highlight>
                <a:srgbClr val="FFFFFF"/>
              </a:highlight>
              <a:latin typeface="Roboto Slab"/>
              <a:ea typeface="Roboto Slab"/>
              <a:cs typeface="Roboto Slab"/>
              <a:sym typeface="Roboto Slab"/>
            </a:endParaRPr>
          </a:p>
          <a:p>
            <a:pPr indent="0" lvl="0" marL="0" rtl="0" algn="l">
              <a:lnSpc>
                <a:spcPct val="100000"/>
              </a:lnSpc>
              <a:spcBef>
                <a:spcPts val="0"/>
              </a:spcBef>
              <a:spcAft>
                <a:spcPts val="0"/>
              </a:spcAft>
              <a:buClr>
                <a:schemeClr val="dk1"/>
              </a:buClr>
              <a:buSzPts val="1100"/>
              <a:buFont typeface="Arial"/>
              <a:buNone/>
            </a:pPr>
            <a:r>
              <a:t/>
            </a:r>
            <a:endParaRPr b="1" sz="4000">
              <a:solidFill>
                <a:srgbClr val="222222"/>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Clr>
                <a:schemeClr val="dk1"/>
              </a:buClr>
              <a:buSzPts val="1100"/>
              <a:buFont typeface="Arial"/>
              <a:buNone/>
            </a:pPr>
            <a:r>
              <a:rPr lang="it-IT" sz="3000">
                <a:solidFill>
                  <a:srgbClr val="202124"/>
                </a:solidFill>
                <a:highlight>
                  <a:srgbClr val="FFFFFF"/>
                </a:highlight>
                <a:latin typeface="Roboto Slab"/>
                <a:ea typeface="Roboto Slab"/>
                <a:cs typeface="Roboto Slab"/>
                <a:sym typeface="Roboto Slab"/>
              </a:rPr>
              <a:t>Studiosi, </a:t>
            </a:r>
            <a:r>
              <a:rPr lang="it-IT" sz="3000" u="sng">
                <a:solidFill>
                  <a:srgbClr val="202124"/>
                </a:solidFill>
                <a:highlight>
                  <a:srgbClr val="FFFFFF"/>
                </a:highlight>
                <a:latin typeface="Roboto Slab"/>
                <a:ea typeface="Roboto Slab"/>
                <a:cs typeface="Roboto Slab"/>
                <a:sym typeface="Roboto Slab"/>
              </a:rPr>
              <a:t>stranieri </a:t>
            </a:r>
            <a:r>
              <a:rPr lang="it-IT" sz="3000">
                <a:solidFill>
                  <a:srgbClr val="202124"/>
                </a:solidFill>
                <a:highlight>
                  <a:srgbClr val="FFFFFF"/>
                </a:highlight>
                <a:latin typeface="Roboto Slab"/>
                <a:ea typeface="Roboto Slab"/>
                <a:cs typeface="Roboto Slab"/>
                <a:sym typeface="Roboto Slab"/>
              </a:rPr>
              <a:t>o </a:t>
            </a:r>
            <a:r>
              <a:rPr lang="it-IT" sz="3000" u="sng">
                <a:solidFill>
                  <a:srgbClr val="202124"/>
                </a:solidFill>
                <a:highlight>
                  <a:srgbClr val="FFFFFF"/>
                </a:highlight>
                <a:latin typeface="Roboto Slab"/>
                <a:ea typeface="Roboto Slab"/>
                <a:cs typeface="Roboto Slab"/>
                <a:sym typeface="Roboto Slab"/>
              </a:rPr>
              <a:t>italiani</a:t>
            </a:r>
            <a:r>
              <a:rPr lang="it-IT" sz="3000">
                <a:solidFill>
                  <a:srgbClr val="202124"/>
                </a:solidFill>
                <a:highlight>
                  <a:srgbClr val="FFFFFF"/>
                </a:highlight>
                <a:latin typeface="Roboto Slab"/>
                <a:ea typeface="Roboto Slab"/>
                <a:cs typeface="Roboto Slab"/>
                <a:sym typeface="Roboto Slab"/>
              </a:rPr>
              <a:t>, di adeguata qualificazione scientifica, appartenenti a </a:t>
            </a:r>
            <a:r>
              <a:rPr b="1" lang="it-IT" sz="3000">
                <a:solidFill>
                  <a:srgbClr val="202124"/>
                </a:solidFill>
                <a:highlight>
                  <a:srgbClr val="FFFFFF"/>
                </a:highlight>
                <a:latin typeface="Roboto Slab"/>
                <a:ea typeface="Roboto Slab"/>
                <a:cs typeface="Roboto Slab"/>
                <a:sym typeface="Roboto Slab"/>
              </a:rPr>
              <a:t>università</a:t>
            </a:r>
            <a:r>
              <a:rPr lang="it-IT" sz="3000">
                <a:solidFill>
                  <a:srgbClr val="202124"/>
                </a:solidFill>
                <a:highlight>
                  <a:srgbClr val="FFFFFF"/>
                </a:highlight>
                <a:latin typeface="Roboto Slab"/>
                <a:ea typeface="Roboto Slab"/>
                <a:cs typeface="Roboto Slab"/>
                <a:sym typeface="Roboto Slab"/>
              </a:rPr>
              <a:t>, istituzioni, aziende o enti di ricerca stranieri, che svolgono attività di didattica, ricerca, studio o di collaborazione e scambio scientifico presso strutture dell'Ateneo Pavese.</a:t>
            </a:r>
            <a:endParaRPr sz="3000">
              <a:solidFill>
                <a:srgbClr val="222222"/>
              </a:solidFill>
              <a:highlight>
                <a:srgbClr val="FFFFFF"/>
              </a:highlight>
              <a:latin typeface="Roboto Slab"/>
              <a:ea typeface="Roboto Slab"/>
              <a:cs typeface="Roboto Slab"/>
              <a:sym typeface="Roboto Slab"/>
            </a:endParaRPr>
          </a:p>
          <a:p>
            <a:pPr indent="0" lvl="0" marL="457200" rtl="0" algn="just">
              <a:lnSpc>
                <a:spcPct val="100000"/>
              </a:lnSpc>
              <a:spcBef>
                <a:spcPts val="0"/>
              </a:spcBef>
              <a:spcAft>
                <a:spcPts val="0"/>
              </a:spcAft>
              <a:buNone/>
            </a:pPr>
            <a:r>
              <a:t/>
            </a:r>
            <a:endParaRPr b="1" sz="8400"/>
          </a:p>
        </p:txBody>
      </p:sp>
      <p:pic>
        <p:nvPicPr>
          <p:cNvPr id="127" name="Google Shape;127;g2048ca6e99e_0_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dd42c2d460_0_5"/>
          <p:cNvSpPr txBox="1"/>
          <p:nvPr>
            <p:ph type="ctrTitle"/>
          </p:nvPr>
        </p:nvSpPr>
        <p:spPr>
          <a:xfrm>
            <a:off x="632725" y="1984250"/>
            <a:ext cx="10637400" cy="3849000"/>
          </a:xfrm>
          <a:prstGeom prst="rect">
            <a:avLst/>
          </a:prstGeom>
        </p:spPr>
        <p:txBody>
          <a:bodyPr anchorCtr="0" anchor="b"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it-IT" sz="3000">
                <a:solidFill>
                  <a:srgbClr val="222222"/>
                </a:solidFill>
                <a:highlight>
                  <a:schemeClr val="lt1"/>
                </a:highlight>
                <a:latin typeface="Roboto Slab"/>
                <a:ea typeface="Roboto Slab"/>
                <a:cs typeface="Roboto Slab"/>
                <a:sym typeface="Roboto Slab"/>
              </a:rPr>
              <a:t>Si individua la seguente suddivisione:</a:t>
            </a:r>
            <a:endParaRPr sz="3000">
              <a:solidFill>
                <a:srgbClr val="222222"/>
              </a:solidFill>
              <a:highlight>
                <a:schemeClr val="lt1"/>
              </a:highlight>
              <a:latin typeface="Roboto Slab"/>
              <a:ea typeface="Roboto Slab"/>
              <a:cs typeface="Roboto Slab"/>
              <a:sym typeface="Roboto Slab"/>
            </a:endParaRPr>
          </a:p>
          <a:p>
            <a:pPr indent="0" lvl="0" marL="0" rtl="0" algn="just">
              <a:lnSpc>
                <a:spcPct val="100000"/>
              </a:lnSpc>
              <a:spcBef>
                <a:spcPts val="0"/>
              </a:spcBef>
              <a:spcAft>
                <a:spcPts val="0"/>
              </a:spcAft>
              <a:buClr>
                <a:schemeClr val="dk1"/>
              </a:buClr>
              <a:buSzPts val="1100"/>
              <a:buFont typeface="Arial"/>
              <a:buNone/>
            </a:pPr>
            <a:r>
              <a:t/>
            </a:r>
            <a:endParaRPr sz="3000">
              <a:solidFill>
                <a:srgbClr val="222222"/>
              </a:solidFill>
              <a:highlight>
                <a:schemeClr val="lt1"/>
              </a:highlight>
              <a:latin typeface="Roboto Slab"/>
              <a:ea typeface="Roboto Slab"/>
              <a:cs typeface="Roboto Slab"/>
              <a:sym typeface="Roboto Slab"/>
            </a:endParaRPr>
          </a:p>
          <a:p>
            <a:pPr indent="-419100" lvl="0" marL="457200" rtl="0" algn="just">
              <a:lnSpc>
                <a:spcPct val="100000"/>
              </a:lnSpc>
              <a:spcBef>
                <a:spcPts val="0"/>
              </a:spcBef>
              <a:spcAft>
                <a:spcPts val="0"/>
              </a:spcAft>
              <a:buClr>
                <a:srgbClr val="222222"/>
              </a:buClr>
              <a:buSzPts val="3000"/>
              <a:buFont typeface="Roboto Slab"/>
              <a:buChar char="●"/>
            </a:pPr>
            <a:r>
              <a:rPr b="1" lang="it-IT" sz="3000">
                <a:solidFill>
                  <a:srgbClr val="222222"/>
                </a:solidFill>
                <a:highlight>
                  <a:srgbClr val="FFFFFF"/>
                </a:highlight>
                <a:latin typeface="Roboto Slab"/>
                <a:ea typeface="Roboto Slab"/>
                <a:cs typeface="Roboto Slab"/>
                <a:sym typeface="Roboto Slab"/>
              </a:rPr>
              <a:t>visiting professor </a:t>
            </a:r>
            <a:r>
              <a:rPr lang="it-IT" sz="3000">
                <a:solidFill>
                  <a:srgbClr val="222222"/>
                </a:solidFill>
                <a:highlight>
                  <a:srgbClr val="FFFFFF"/>
                </a:highlight>
                <a:latin typeface="Roboto Slab"/>
                <a:ea typeface="Roboto Slab"/>
                <a:cs typeface="Roboto Slab"/>
                <a:sym typeface="Roboto Slab"/>
              </a:rPr>
              <a:t>⇒ tipo attività: </a:t>
            </a:r>
            <a:r>
              <a:rPr lang="it-IT" sz="3000" u="sng">
                <a:solidFill>
                  <a:srgbClr val="222222"/>
                </a:solidFill>
                <a:highlight>
                  <a:srgbClr val="FFFFFF"/>
                </a:highlight>
                <a:latin typeface="Roboto Slab"/>
                <a:ea typeface="Roboto Slab"/>
                <a:cs typeface="Roboto Slab"/>
                <a:sym typeface="Roboto Slab"/>
              </a:rPr>
              <a:t>didattica</a:t>
            </a:r>
            <a:endParaRPr sz="3000" u="sng">
              <a:solidFill>
                <a:srgbClr val="222222"/>
              </a:solidFill>
              <a:highlight>
                <a:srgbClr val="FFFFFF"/>
              </a:highlight>
              <a:latin typeface="Roboto Slab"/>
              <a:ea typeface="Roboto Slab"/>
              <a:cs typeface="Roboto Slab"/>
              <a:sym typeface="Roboto Slab"/>
            </a:endParaRPr>
          </a:p>
          <a:p>
            <a:pPr indent="-419100" lvl="0" marL="457200" rtl="0" algn="just">
              <a:lnSpc>
                <a:spcPct val="100000"/>
              </a:lnSpc>
              <a:spcBef>
                <a:spcPts val="0"/>
              </a:spcBef>
              <a:spcAft>
                <a:spcPts val="0"/>
              </a:spcAft>
              <a:buClr>
                <a:srgbClr val="222222"/>
              </a:buClr>
              <a:buSzPts val="3000"/>
              <a:buFont typeface="Roboto Slab"/>
              <a:buChar char="●"/>
            </a:pPr>
            <a:r>
              <a:rPr b="1" lang="it-IT" sz="3000">
                <a:solidFill>
                  <a:srgbClr val="222222"/>
                </a:solidFill>
                <a:highlight>
                  <a:srgbClr val="FFFFFF"/>
                </a:highlight>
                <a:latin typeface="Roboto Slab"/>
                <a:ea typeface="Roboto Slab"/>
                <a:cs typeface="Roboto Slab"/>
                <a:sym typeface="Roboto Slab"/>
              </a:rPr>
              <a:t>visiting scholar </a:t>
            </a:r>
            <a:r>
              <a:rPr lang="it-IT" sz="3000">
                <a:solidFill>
                  <a:srgbClr val="222222"/>
                </a:solidFill>
                <a:highlight>
                  <a:srgbClr val="FFFFFF"/>
                </a:highlight>
                <a:latin typeface="Roboto Slab"/>
                <a:ea typeface="Roboto Slab"/>
                <a:cs typeface="Roboto Slab"/>
                <a:sym typeface="Roboto Slab"/>
              </a:rPr>
              <a:t>⇒ tipo attività: </a:t>
            </a:r>
            <a:r>
              <a:rPr lang="it-IT" sz="3000" u="sng">
                <a:solidFill>
                  <a:srgbClr val="222222"/>
                </a:solidFill>
                <a:highlight>
                  <a:srgbClr val="FFFFFF"/>
                </a:highlight>
                <a:latin typeface="Roboto Slab"/>
                <a:ea typeface="Roboto Slab"/>
                <a:cs typeface="Roboto Slab"/>
                <a:sym typeface="Roboto Slab"/>
              </a:rPr>
              <a:t>ricerca</a:t>
            </a:r>
            <a:endParaRPr sz="3000" u="sng">
              <a:solidFill>
                <a:srgbClr val="222222"/>
              </a:solidFill>
              <a:highlight>
                <a:srgbClr val="FFFFFF"/>
              </a:highlight>
              <a:latin typeface="Roboto Slab"/>
              <a:ea typeface="Roboto Slab"/>
              <a:cs typeface="Roboto Slab"/>
              <a:sym typeface="Roboto Slab"/>
            </a:endParaRPr>
          </a:p>
          <a:p>
            <a:pPr indent="-419100" lvl="0" marL="457200" rtl="0" algn="just">
              <a:lnSpc>
                <a:spcPct val="100000"/>
              </a:lnSpc>
              <a:spcBef>
                <a:spcPts val="0"/>
              </a:spcBef>
              <a:spcAft>
                <a:spcPts val="0"/>
              </a:spcAft>
              <a:buClr>
                <a:srgbClr val="222222"/>
              </a:buClr>
              <a:buSzPts val="3000"/>
              <a:buFont typeface="Roboto Slab"/>
              <a:buChar char="●"/>
            </a:pPr>
            <a:r>
              <a:rPr b="1" lang="it-IT" sz="3000">
                <a:solidFill>
                  <a:srgbClr val="222222"/>
                </a:solidFill>
                <a:highlight>
                  <a:srgbClr val="FFFFFF"/>
                </a:highlight>
                <a:latin typeface="Roboto Slab"/>
                <a:ea typeface="Roboto Slab"/>
                <a:cs typeface="Roboto Slab"/>
                <a:sym typeface="Roboto Slab"/>
              </a:rPr>
              <a:t>visiting PHD student </a:t>
            </a:r>
            <a:r>
              <a:rPr lang="it-IT" sz="3000">
                <a:solidFill>
                  <a:srgbClr val="222222"/>
                </a:solidFill>
                <a:highlight>
                  <a:srgbClr val="FFFFFF"/>
                </a:highlight>
                <a:latin typeface="Roboto Slab"/>
                <a:ea typeface="Roboto Slab"/>
                <a:cs typeface="Roboto Slab"/>
                <a:sym typeface="Roboto Slab"/>
              </a:rPr>
              <a:t>⇒ tipo attività: </a:t>
            </a:r>
            <a:r>
              <a:rPr lang="it-IT" sz="3000" u="sng">
                <a:solidFill>
                  <a:srgbClr val="222222"/>
                </a:solidFill>
                <a:highlight>
                  <a:srgbClr val="FFFFFF"/>
                </a:highlight>
                <a:latin typeface="Roboto Slab"/>
                <a:ea typeface="Roboto Slab"/>
                <a:cs typeface="Roboto Slab"/>
                <a:sym typeface="Roboto Slab"/>
              </a:rPr>
              <a:t>studio</a:t>
            </a:r>
            <a:endParaRPr sz="3000" u="sng">
              <a:solidFill>
                <a:srgbClr val="222222"/>
              </a:solidFill>
              <a:highlight>
                <a:srgbClr val="FFFFFF"/>
              </a:highlight>
              <a:latin typeface="Roboto Slab"/>
              <a:ea typeface="Roboto Slab"/>
              <a:cs typeface="Roboto Slab"/>
              <a:sym typeface="Roboto Slab"/>
            </a:endParaRPr>
          </a:p>
          <a:p>
            <a:pPr indent="0" lvl="0" marL="457200" rtl="0" algn="just">
              <a:lnSpc>
                <a:spcPct val="100000"/>
              </a:lnSpc>
              <a:spcBef>
                <a:spcPts val="0"/>
              </a:spcBef>
              <a:spcAft>
                <a:spcPts val="0"/>
              </a:spcAft>
              <a:buNone/>
            </a:pPr>
            <a:r>
              <a:t/>
            </a:r>
            <a:endParaRPr sz="3000" u="sng">
              <a:solidFill>
                <a:srgbClr val="222222"/>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None/>
            </a:pPr>
            <a:r>
              <a:rPr b="1" lang="it-IT" sz="1800">
                <a:solidFill>
                  <a:srgbClr val="B02E51"/>
                </a:solidFill>
                <a:highlight>
                  <a:srgbClr val="FFFFFF"/>
                </a:highlight>
                <a:latin typeface="Roboto Slab"/>
                <a:ea typeface="Roboto Slab"/>
                <a:cs typeface="Roboto Slab"/>
                <a:sym typeface="Roboto Slab"/>
              </a:rPr>
              <a:t>Nota bene</a:t>
            </a:r>
            <a:endParaRPr b="1" sz="1800">
              <a:solidFill>
                <a:srgbClr val="CC0000"/>
              </a:solidFill>
              <a:highlight>
                <a:srgbClr val="FFFFFF"/>
              </a:highlight>
              <a:latin typeface="Roboto Slab"/>
              <a:ea typeface="Roboto Slab"/>
              <a:cs typeface="Roboto Slab"/>
              <a:sym typeface="Roboto Slab"/>
            </a:endParaRPr>
          </a:p>
          <a:p>
            <a:pPr indent="0" lvl="0" marL="0" rtl="0" algn="just">
              <a:lnSpc>
                <a:spcPct val="100000"/>
              </a:lnSpc>
              <a:spcBef>
                <a:spcPts val="0"/>
              </a:spcBef>
              <a:spcAft>
                <a:spcPts val="0"/>
              </a:spcAft>
              <a:buNone/>
            </a:pPr>
            <a:r>
              <a:t/>
            </a:r>
            <a:endParaRPr sz="1400">
              <a:solidFill>
                <a:srgbClr val="222222"/>
              </a:solidFill>
              <a:highlight>
                <a:srgbClr val="FFFFFF"/>
              </a:highlight>
              <a:latin typeface="Roboto Slab"/>
              <a:ea typeface="Roboto Slab"/>
              <a:cs typeface="Roboto Slab"/>
              <a:sym typeface="Roboto Slab"/>
            </a:endParaRPr>
          </a:p>
          <a:p>
            <a:pPr indent="-330200" lvl="0" marL="457200" rtl="0" algn="just">
              <a:lnSpc>
                <a:spcPct val="100000"/>
              </a:lnSpc>
              <a:spcBef>
                <a:spcPts val="0"/>
              </a:spcBef>
              <a:spcAft>
                <a:spcPts val="0"/>
              </a:spcAft>
              <a:buClr>
                <a:srgbClr val="222222"/>
              </a:buClr>
              <a:buSzPts val="1600"/>
              <a:buFont typeface="Roboto Slab"/>
              <a:buAutoNum type="arabicPeriod"/>
            </a:pPr>
            <a:r>
              <a:rPr lang="it-IT" sz="1600">
                <a:solidFill>
                  <a:srgbClr val="222222"/>
                </a:solidFill>
                <a:highlight>
                  <a:srgbClr val="FFFFFF"/>
                </a:highlight>
                <a:latin typeface="Roboto Slab"/>
                <a:ea typeface="Roboto Slab"/>
                <a:cs typeface="Roboto Slab"/>
                <a:sym typeface="Roboto Slab"/>
              </a:rPr>
              <a:t>visiting che effettua sia attività di didattica che di ricerca, indipendemente dal carico ⇒Visiting Professor</a:t>
            </a:r>
            <a:endParaRPr sz="1600">
              <a:solidFill>
                <a:srgbClr val="222222"/>
              </a:solidFill>
              <a:highlight>
                <a:srgbClr val="FFFFFF"/>
              </a:highlight>
              <a:latin typeface="Roboto Slab"/>
              <a:ea typeface="Roboto Slab"/>
              <a:cs typeface="Roboto Slab"/>
              <a:sym typeface="Roboto Slab"/>
            </a:endParaRPr>
          </a:p>
          <a:p>
            <a:pPr indent="-330200" lvl="0" marL="457200" rtl="0" algn="just">
              <a:lnSpc>
                <a:spcPct val="100000"/>
              </a:lnSpc>
              <a:spcBef>
                <a:spcPts val="0"/>
              </a:spcBef>
              <a:spcAft>
                <a:spcPts val="0"/>
              </a:spcAft>
              <a:buClr>
                <a:srgbClr val="222222"/>
              </a:buClr>
              <a:buSzPts val="1600"/>
              <a:buFont typeface="Roboto Slab"/>
              <a:buAutoNum type="arabicPeriod"/>
            </a:pPr>
            <a:r>
              <a:rPr lang="it-IT" sz="1600">
                <a:solidFill>
                  <a:srgbClr val="222222"/>
                </a:solidFill>
                <a:highlight>
                  <a:srgbClr val="FFFFFF"/>
                </a:highlight>
                <a:latin typeface="Roboto Slab"/>
                <a:ea typeface="Roboto Slab"/>
                <a:cs typeface="Roboto Slab"/>
                <a:sym typeface="Roboto Slab"/>
              </a:rPr>
              <a:t>visiting che effettua ricerca e studio ⇒ Visiting Scientist</a:t>
            </a:r>
            <a:endParaRPr b="1" i="1" sz="1600">
              <a:solidFill>
                <a:srgbClr val="980000"/>
              </a:solidFill>
              <a:highlight>
                <a:srgbClr val="FFFFFF"/>
              </a:highlight>
              <a:latin typeface="Roboto Slab"/>
              <a:ea typeface="Roboto Slab"/>
              <a:cs typeface="Roboto Slab"/>
              <a:sym typeface="Roboto Slab"/>
            </a:endParaRPr>
          </a:p>
        </p:txBody>
      </p:sp>
      <p:sp>
        <p:nvSpPr>
          <p:cNvPr id="133" name="Google Shape;133;g1dd42c2d460_0_5"/>
          <p:cNvSpPr txBox="1"/>
          <p:nvPr>
            <p:ph type="ctrTitle"/>
          </p:nvPr>
        </p:nvSpPr>
        <p:spPr>
          <a:xfrm>
            <a:off x="2784450" y="621425"/>
            <a:ext cx="6623100" cy="624300"/>
          </a:xfrm>
          <a:prstGeom prst="rect">
            <a:avLst/>
          </a:prstGeom>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t-IT" sz="4000">
                <a:solidFill>
                  <a:srgbClr val="B02E51"/>
                </a:solidFill>
                <a:highlight>
                  <a:srgbClr val="FFFFFF"/>
                </a:highlight>
                <a:latin typeface="Roboto Slab"/>
                <a:ea typeface="Roboto Slab"/>
                <a:cs typeface="Roboto Slab"/>
                <a:sym typeface="Roboto Slab"/>
              </a:rPr>
              <a:t>SUDDIVISIONE VISITING</a:t>
            </a:r>
            <a:endParaRPr b="1" sz="4000">
              <a:solidFill>
                <a:srgbClr val="B02E51"/>
              </a:solidFill>
              <a:highlight>
                <a:srgbClr val="FFFFFF"/>
              </a:highlight>
              <a:latin typeface="Roboto Slab"/>
              <a:ea typeface="Roboto Slab"/>
              <a:cs typeface="Roboto Slab"/>
              <a:sym typeface="Roboto Slab"/>
            </a:endParaRPr>
          </a:p>
        </p:txBody>
      </p:sp>
      <p:pic>
        <p:nvPicPr>
          <p:cNvPr id="134" name="Google Shape;134;g1dd42c2d460_0_5"/>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51943ec75d_0_0"/>
          <p:cNvSpPr txBox="1"/>
          <p:nvPr>
            <p:ph type="ctrTitle"/>
          </p:nvPr>
        </p:nvSpPr>
        <p:spPr>
          <a:xfrm>
            <a:off x="680225" y="2374350"/>
            <a:ext cx="10637400" cy="2109300"/>
          </a:xfrm>
          <a:prstGeom prst="rect">
            <a:avLst/>
          </a:prstGeom>
        </p:spPr>
        <p:txBody>
          <a:bodyPr anchorCtr="0" anchor="b" bIns="45700" lIns="91425" spcFirstLastPara="1" rIns="91425" wrap="square" tIns="45700">
            <a:noAutofit/>
          </a:bodyPr>
          <a:lstStyle/>
          <a:p>
            <a:pPr indent="0" lvl="0" marL="457200" rtl="0" algn="just">
              <a:lnSpc>
                <a:spcPct val="100000"/>
              </a:lnSpc>
              <a:spcBef>
                <a:spcPts val="0"/>
              </a:spcBef>
              <a:spcAft>
                <a:spcPts val="0"/>
              </a:spcAft>
              <a:buNone/>
            </a:pPr>
            <a:r>
              <a:t/>
            </a:r>
            <a:endParaRPr sz="1600">
              <a:solidFill>
                <a:srgbClr val="222222"/>
              </a:solidFill>
              <a:highlight>
                <a:srgbClr val="FFFFFF"/>
              </a:highlight>
              <a:latin typeface="Roboto Slab"/>
              <a:ea typeface="Roboto Slab"/>
              <a:cs typeface="Roboto Slab"/>
              <a:sym typeface="Roboto Slab"/>
            </a:endParaRPr>
          </a:p>
          <a:p>
            <a:pPr indent="-412750" lvl="0" marL="457200" rtl="0" algn="just">
              <a:lnSpc>
                <a:spcPct val="100000"/>
              </a:lnSpc>
              <a:spcBef>
                <a:spcPts val="0"/>
              </a:spcBef>
              <a:spcAft>
                <a:spcPts val="0"/>
              </a:spcAft>
              <a:buClr>
                <a:srgbClr val="222222"/>
              </a:buClr>
              <a:buSzPts val="2900"/>
              <a:buFont typeface="Roboto Slab"/>
              <a:buAutoNum type="arabicPeriod"/>
            </a:pPr>
            <a:r>
              <a:rPr b="1" lang="it-IT" sz="2900">
                <a:solidFill>
                  <a:srgbClr val="222222"/>
                </a:solidFill>
                <a:highlight>
                  <a:srgbClr val="FFFFFF"/>
                </a:highlight>
                <a:latin typeface="Roboto Slab"/>
                <a:ea typeface="Roboto Slab"/>
                <a:cs typeface="Roboto Slab"/>
                <a:sym typeface="Roboto Slab"/>
              </a:rPr>
              <a:t>⇒ </a:t>
            </a:r>
            <a:r>
              <a:rPr b="1" lang="it-IT" sz="2900" u="sng">
                <a:solidFill>
                  <a:schemeClr val="hlink"/>
                </a:solidFill>
                <a:highlight>
                  <a:srgbClr val="FFFFFF"/>
                </a:highlight>
                <a:latin typeface="Roboto Slab"/>
                <a:ea typeface="Roboto Slab"/>
                <a:cs typeface="Roboto Slab"/>
                <a:sym typeface="Roboto Slab"/>
                <a:hlinkClick r:id="rId3"/>
              </a:rPr>
              <a:t>visiting student</a:t>
            </a:r>
            <a:r>
              <a:rPr b="1" lang="it-IT" sz="2900">
                <a:solidFill>
                  <a:srgbClr val="980000"/>
                </a:solidFill>
                <a:highlight>
                  <a:srgbClr val="FFFFFF"/>
                </a:highlight>
                <a:latin typeface="Roboto Slab"/>
                <a:ea typeface="Roboto Slab"/>
                <a:cs typeface="Roboto Slab"/>
                <a:sym typeface="Roboto Slab"/>
              </a:rPr>
              <a:t>: togliamo </a:t>
            </a:r>
            <a:r>
              <a:rPr b="1" i="1" lang="it-IT" sz="2900">
                <a:solidFill>
                  <a:srgbClr val="980000"/>
                </a:solidFill>
                <a:highlight>
                  <a:srgbClr val="FFFFFF"/>
                </a:highlight>
                <a:latin typeface="Roboto Slab"/>
                <a:ea typeface="Roboto Slab"/>
                <a:cs typeface="Roboto Slab"/>
                <a:sym typeface="Roboto Slab"/>
              </a:rPr>
              <a:t>not PHD</a:t>
            </a:r>
            <a:r>
              <a:rPr b="1" lang="it-IT" sz="2900">
                <a:solidFill>
                  <a:srgbClr val="980000"/>
                </a:solidFill>
                <a:highlight>
                  <a:srgbClr val="FFFFFF"/>
                </a:highlight>
                <a:latin typeface="Roboto Slab"/>
                <a:ea typeface="Roboto Slab"/>
                <a:cs typeface="Roboto Slab"/>
                <a:sym typeface="Roboto Slab"/>
              </a:rPr>
              <a:t> su proposta M.Cobelli</a:t>
            </a:r>
            <a:endParaRPr b="1" sz="2900">
              <a:solidFill>
                <a:srgbClr val="980000"/>
              </a:solidFill>
              <a:highlight>
                <a:srgbClr val="FFFFFF"/>
              </a:highlight>
              <a:latin typeface="Roboto Slab"/>
              <a:ea typeface="Roboto Slab"/>
              <a:cs typeface="Roboto Slab"/>
              <a:sym typeface="Roboto Slab"/>
            </a:endParaRPr>
          </a:p>
          <a:p>
            <a:pPr indent="-412750" lvl="0" marL="457200" rtl="0" algn="just">
              <a:lnSpc>
                <a:spcPct val="100000"/>
              </a:lnSpc>
              <a:spcBef>
                <a:spcPts val="0"/>
              </a:spcBef>
              <a:spcAft>
                <a:spcPts val="0"/>
              </a:spcAft>
              <a:buClr>
                <a:srgbClr val="222222"/>
              </a:buClr>
              <a:buSzPts val="2900"/>
              <a:buFont typeface="Roboto Slab"/>
              <a:buAutoNum type="arabicPeriod"/>
            </a:pPr>
            <a:r>
              <a:rPr b="1" lang="it-IT" sz="2900">
                <a:solidFill>
                  <a:srgbClr val="222222"/>
                </a:solidFill>
                <a:highlight>
                  <a:srgbClr val="FFFFFF"/>
                </a:highlight>
                <a:latin typeface="Roboto Slab"/>
                <a:ea typeface="Roboto Slab"/>
                <a:cs typeface="Roboto Slab"/>
                <a:sym typeface="Roboto Slab"/>
              </a:rPr>
              <a:t>⇒ </a:t>
            </a:r>
            <a:r>
              <a:rPr b="1" lang="it-IT" sz="2900">
                <a:solidFill>
                  <a:srgbClr val="980000"/>
                </a:solidFill>
                <a:highlight>
                  <a:srgbClr val="FFFFFF"/>
                </a:highlight>
                <a:latin typeface="Roboto Slab"/>
                <a:ea typeface="Roboto Slab"/>
                <a:cs typeface="Roboto Slab"/>
                <a:sym typeface="Roboto Slab"/>
              </a:rPr>
              <a:t>scientist diventa </a:t>
            </a:r>
            <a:r>
              <a:rPr b="1" i="1" lang="it-IT" sz="2900">
                <a:solidFill>
                  <a:srgbClr val="980000"/>
                </a:solidFill>
                <a:highlight>
                  <a:schemeClr val="lt1"/>
                </a:highlight>
                <a:latin typeface="Roboto Slab"/>
                <a:ea typeface="Roboto Slab"/>
                <a:cs typeface="Roboto Slab"/>
                <a:sym typeface="Roboto Slab"/>
              </a:rPr>
              <a:t>scholar</a:t>
            </a:r>
            <a:endParaRPr b="1" i="1" sz="2900">
              <a:solidFill>
                <a:srgbClr val="980000"/>
              </a:solidFill>
              <a:highlight>
                <a:srgbClr val="FFFFFF"/>
              </a:highlight>
              <a:latin typeface="Roboto Slab"/>
              <a:ea typeface="Roboto Slab"/>
              <a:cs typeface="Roboto Slab"/>
              <a:sym typeface="Roboto Slab"/>
            </a:endParaRPr>
          </a:p>
        </p:txBody>
      </p:sp>
      <p:sp>
        <p:nvSpPr>
          <p:cNvPr id="140" name="Google Shape;140;g251943ec75d_0_0"/>
          <p:cNvSpPr txBox="1"/>
          <p:nvPr>
            <p:ph type="ctrTitle"/>
          </p:nvPr>
        </p:nvSpPr>
        <p:spPr>
          <a:xfrm>
            <a:off x="2784450" y="621425"/>
            <a:ext cx="6623100" cy="1898700"/>
          </a:xfrm>
          <a:prstGeom prst="rect">
            <a:avLst/>
          </a:prstGeom>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t-IT" sz="4000">
                <a:solidFill>
                  <a:srgbClr val="B02E51"/>
                </a:solidFill>
                <a:highlight>
                  <a:srgbClr val="FFFFFF"/>
                </a:highlight>
                <a:latin typeface="Roboto Slab"/>
                <a:ea typeface="Roboto Slab"/>
                <a:cs typeface="Roboto Slab"/>
                <a:sym typeface="Roboto Slab"/>
              </a:rPr>
              <a:t>NOTE </a:t>
            </a:r>
            <a:endParaRPr b="1" sz="4000">
              <a:solidFill>
                <a:srgbClr val="B02E51"/>
              </a:solidFill>
              <a:highlight>
                <a:srgbClr val="FFFFFF"/>
              </a:highlight>
              <a:latin typeface="Roboto Slab"/>
              <a:ea typeface="Roboto Slab"/>
              <a:cs typeface="Roboto Slab"/>
              <a:sym typeface="Roboto Slab"/>
            </a:endParaRPr>
          </a:p>
          <a:p>
            <a:pPr indent="0" lvl="0" marL="0" rtl="0" algn="ctr">
              <a:lnSpc>
                <a:spcPct val="100000"/>
              </a:lnSpc>
              <a:spcBef>
                <a:spcPts val="0"/>
              </a:spcBef>
              <a:spcAft>
                <a:spcPts val="0"/>
              </a:spcAft>
              <a:buClr>
                <a:schemeClr val="dk1"/>
              </a:buClr>
              <a:buSzPts val="1100"/>
              <a:buFont typeface="Arial"/>
              <a:buNone/>
            </a:pPr>
            <a:r>
              <a:rPr b="1" lang="it-IT" sz="4000">
                <a:solidFill>
                  <a:srgbClr val="B02E51"/>
                </a:solidFill>
                <a:highlight>
                  <a:srgbClr val="FFFFFF"/>
                </a:highlight>
                <a:latin typeface="Roboto Slab"/>
                <a:ea typeface="Roboto Slab"/>
                <a:cs typeface="Roboto Slab"/>
                <a:sym typeface="Roboto Slab"/>
              </a:rPr>
              <a:t>in seguito alla revisione</a:t>
            </a:r>
            <a:endParaRPr b="1" sz="4000">
              <a:solidFill>
                <a:srgbClr val="B02E51"/>
              </a:solidFill>
              <a:highlight>
                <a:srgbClr val="FFFFFF"/>
              </a:highlight>
              <a:latin typeface="Roboto Slab"/>
              <a:ea typeface="Roboto Slab"/>
              <a:cs typeface="Roboto Slab"/>
              <a:sym typeface="Roboto Slab"/>
            </a:endParaRPr>
          </a:p>
        </p:txBody>
      </p:sp>
      <p:pic>
        <p:nvPicPr>
          <p:cNvPr id="141" name="Google Shape;141;g251943ec75d_0_0"/>
          <p:cNvPicPr preferRelativeResize="0"/>
          <p:nvPr/>
        </p:nvPicPr>
        <p:blipFill>
          <a:blip r:embed="rId4">
            <a:alphaModFix/>
          </a:blip>
          <a:stretch>
            <a:fillRect/>
          </a:stretch>
        </p:blipFill>
        <p:spPr>
          <a:xfrm>
            <a:off x="11175050" y="4832175"/>
            <a:ext cx="864149" cy="1325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3eefc49f4d_0_10"/>
          <p:cNvSpPr txBox="1"/>
          <p:nvPr>
            <p:ph type="ctrTitle"/>
          </p:nvPr>
        </p:nvSpPr>
        <p:spPr>
          <a:xfrm>
            <a:off x="2901075" y="1122375"/>
            <a:ext cx="6108000" cy="624300"/>
          </a:xfrm>
          <a:prstGeom prst="rect">
            <a:avLst/>
          </a:prstGeom>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t-IT" sz="4000">
                <a:solidFill>
                  <a:srgbClr val="B02E51"/>
                </a:solidFill>
                <a:highlight>
                  <a:srgbClr val="FFFFFF"/>
                </a:highlight>
                <a:latin typeface="Roboto Slab"/>
                <a:ea typeface="Roboto Slab"/>
                <a:cs typeface="Roboto Slab"/>
                <a:sym typeface="Roboto Slab"/>
              </a:rPr>
              <a:t>DURATA DELLE VISITE</a:t>
            </a:r>
            <a:endParaRPr b="1" sz="4000">
              <a:solidFill>
                <a:srgbClr val="B02E51"/>
              </a:solidFill>
              <a:highlight>
                <a:srgbClr val="FFFFFF"/>
              </a:highlight>
              <a:latin typeface="Roboto Slab"/>
              <a:ea typeface="Roboto Slab"/>
              <a:cs typeface="Roboto Slab"/>
              <a:sym typeface="Roboto Slab"/>
            </a:endParaRPr>
          </a:p>
        </p:txBody>
      </p:sp>
      <p:sp>
        <p:nvSpPr>
          <p:cNvPr id="147" name="Google Shape;147;g13eefc49f4d_0_10"/>
          <p:cNvSpPr txBox="1"/>
          <p:nvPr>
            <p:ph idx="1" type="subTitle"/>
          </p:nvPr>
        </p:nvSpPr>
        <p:spPr>
          <a:xfrm>
            <a:off x="1524000" y="2259675"/>
            <a:ext cx="9596700" cy="3552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sz="26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rPr b="1" lang="it-IT" sz="3000">
                <a:solidFill>
                  <a:srgbClr val="222222"/>
                </a:solidFill>
                <a:highlight>
                  <a:srgbClr val="FFFFFF"/>
                </a:highlight>
                <a:latin typeface="Roboto Slab"/>
                <a:ea typeface="Roboto Slab"/>
                <a:cs typeface="Roboto Slab"/>
                <a:sym typeface="Roboto Slab"/>
              </a:rPr>
              <a:t>A seconda del tempo di permanenza presso l’Ateneo i visiting vengono classificati in:</a:t>
            </a:r>
            <a:endParaRPr b="1" sz="3000">
              <a:solidFill>
                <a:srgbClr val="222222"/>
              </a:solidFill>
              <a:highlight>
                <a:srgbClr val="FFFFFF"/>
              </a:highlight>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30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rPr lang="it-IT" sz="3000">
                <a:solidFill>
                  <a:srgbClr val="222222"/>
                </a:solidFill>
                <a:highlight>
                  <a:srgbClr val="FFFFFF"/>
                </a:highlight>
                <a:latin typeface="Roboto Slab"/>
                <a:ea typeface="Roboto Slab"/>
                <a:cs typeface="Roboto Slab"/>
                <a:sym typeface="Roboto Slab"/>
              </a:rPr>
              <a:t>Visiting breve/media durata (fino a 90 giorni)</a:t>
            </a:r>
            <a:endParaRPr sz="3000">
              <a:solidFill>
                <a:srgbClr val="222222"/>
              </a:solidFill>
              <a:highlight>
                <a:srgbClr val="FFFFFF"/>
              </a:highlight>
              <a:latin typeface="Roboto Slab"/>
              <a:ea typeface="Roboto Slab"/>
              <a:cs typeface="Roboto Slab"/>
              <a:sym typeface="Roboto Slab"/>
            </a:endParaRPr>
          </a:p>
          <a:p>
            <a:pPr indent="0" lvl="0" marL="0" marR="0" rtl="0" algn="just">
              <a:lnSpc>
                <a:spcPct val="100000"/>
              </a:lnSpc>
              <a:spcBef>
                <a:spcPts val="0"/>
              </a:spcBef>
              <a:spcAft>
                <a:spcPts val="0"/>
              </a:spcAft>
              <a:buNone/>
            </a:pPr>
            <a:r>
              <a:rPr lang="it-IT" sz="3000">
                <a:solidFill>
                  <a:srgbClr val="222222"/>
                </a:solidFill>
                <a:highlight>
                  <a:srgbClr val="FFFFFF"/>
                </a:highlight>
                <a:latin typeface="Roboto Slab"/>
                <a:ea typeface="Roboto Slab"/>
                <a:cs typeface="Roboto Slab"/>
                <a:sym typeface="Roboto Slab"/>
              </a:rPr>
              <a:t>Visiting di lunga durata (oltre i 90 giorni)</a:t>
            </a:r>
            <a:endParaRPr sz="3000">
              <a:solidFill>
                <a:srgbClr val="333333"/>
              </a:solidFill>
              <a:highlight>
                <a:srgbClr val="FFFFFF"/>
              </a:highlight>
              <a:latin typeface="Roboto Slab"/>
              <a:ea typeface="Roboto Slab"/>
              <a:cs typeface="Roboto Slab"/>
              <a:sym typeface="Roboto Slab"/>
            </a:endParaRPr>
          </a:p>
          <a:p>
            <a:pPr indent="0" lvl="0" marL="0" rtl="0" algn="l">
              <a:spcBef>
                <a:spcPts val="1000"/>
              </a:spcBef>
              <a:spcAft>
                <a:spcPts val="0"/>
              </a:spcAft>
              <a:buNone/>
            </a:pPr>
            <a:r>
              <a:t/>
            </a:r>
            <a:endParaRPr/>
          </a:p>
        </p:txBody>
      </p:sp>
      <p:pic>
        <p:nvPicPr>
          <p:cNvPr id="148" name="Google Shape;148;g13eefc49f4d_0_10"/>
          <p:cNvPicPr preferRelativeResize="0"/>
          <p:nvPr/>
        </p:nvPicPr>
        <p:blipFill>
          <a:blip r:embed="rId3">
            <a:alphaModFix/>
          </a:blip>
          <a:stretch>
            <a:fillRect/>
          </a:stretch>
        </p:blipFill>
        <p:spPr>
          <a:xfrm>
            <a:off x="11175050" y="4832175"/>
            <a:ext cx="864149" cy="1325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utente</dc:creator>
</cp:coreProperties>
</file>