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26"/>
  </p:notesMasterIdLst>
  <p:sldIdLst>
    <p:sldId id="291" r:id="rId2"/>
    <p:sldId id="292" r:id="rId3"/>
    <p:sldId id="256" r:id="rId4"/>
    <p:sldId id="270" r:id="rId5"/>
    <p:sldId id="271" r:id="rId6"/>
    <p:sldId id="264" r:id="rId7"/>
    <p:sldId id="260" r:id="rId8"/>
    <p:sldId id="263" r:id="rId9"/>
    <p:sldId id="261" r:id="rId10"/>
    <p:sldId id="278" r:id="rId11"/>
    <p:sldId id="269" r:id="rId12"/>
    <p:sldId id="265" r:id="rId13"/>
    <p:sldId id="266" r:id="rId14"/>
    <p:sldId id="275" r:id="rId15"/>
    <p:sldId id="279" r:id="rId16"/>
    <p:sldId id="281" r:id="rId17"/>
    <p:sldId id="283" r:id="rId18"/>
    <p:sldId id="282" r:id="rId19"/>
    <p:sldId id="286" r:id="rId20"/>
    <p:sldId id="285" r:id="rId21"/>
    <p:sldId id="284" r:id="rId22"/>
    <p:sldId id="287" r:id="rId23"/>
    <p:sldId id="288" r:id="rId24"/>
    <p:sldId id="290" r:id="rId2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9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890056-37BB-4BFD-965B-1C2ADAF0AA63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A5680B6-9746-41AD-AFF7-BEBAAEBA6884}">
      <dgm:prSet phldrT="[Testo]"/>
      <dgm:spPr/>
      <dgm:t>
        <a:bodyPr/>
        <a:lstStyle/>
        <a:p>
          <a:r>
            <a:rPr lang="it-IT" dirty="0" smtClean="0"/>
            <a:t>Gennaio 2017</a:t>
          </a:r>
          <a:endParaRPr lang="it-IT" dirty="0"/>
        </a:p>
      </dgm:t>
    </dgm:pt>
    <dgm:pt modelId="{96D53ADC-CE69-45BB-814F-FE031DA5068F}" type="parTrans" cxnId="{766950E5-FD3F-49AC-B5AF-AE07E4D1AFF2}">
      <dgm:prSet/>
      <dgm:spPr/>
      <dgm:t>
        <a:bodyPr/>
        <a:lstStyle/>
        <a:p>
          <a:endParaRPr lang="it-IT"/>
        </a:p>
      </dgm:t>
    </dgm:pt>
    <dgm:pt modelId="{5768747A-250D-4A46-961F-9CEF503CC009}" type="sibTrans" cxnId="{766950E5-FD3F-49AC-B5AF-AE07E4D1AFF2}">
      <dgm:prSet/>
      <dgm:spPr/>
      <dgm:t>
        <a:bodyPr/>
        <a:lstStyle/>
        <a:p>
          <a:endParaRPr lang="it-IT"/>
        </a:p>
      </dgm:t>
    </dgm:pt>
    <dgm:pt modelId="{3A4D23C4-9009-4808-8B4D-BDC901388F7D}">
      <dgm:prSet phldrT="[Testo]" custT="1"/>
      <dgm:spPr/>
      <dgm:t>
        <a:bodyPr/>
        <a:lstStyle/>
        <a:p>
          <a:r>
            <a:rPr lang="it-IT" sz="1200" dirty="0" smtClean="0"/>
            <a:t>Definizione obiettivi 2017 per le aree dirigenziali con indicatori di risultati e piano di lavoro.</a:t>
          </a:r>
          <a:endParaRPr lang="it-IT" sz="1200" dirty="0"/>
        </a:p>
      </dgm:t>
    </dgm:pt>
    <dgm:pt modelId="{4E71A014-AFD0-47C7-9348-D99527ED34E8}" type="parTrans" cxnId="{01689DED-DB49-4AA1-8D82-5171E2E5C54D}">
      <dgm:prSet/>
      <dgm:spPr/>
      <dgm:t>
        <a:bodyPr/>
        <a:lstStyle/>
        <a:p>
          <a:endParaRPr lang="it-IT"/>
        </a:p>
      </dgm:t>
    </dgm:pt>
    <dgm:pt modelId="{918021D1-6F8F-4E66-9A16-6E10DCF49B9A}" type="sibTrans" cxnId="{01689DED-DB49-4AA1-8D82-5171E2E5C54D}">
      <dgm:prSet/>
      <dgm:spPr/>
      <dgm:t>
        <a:bodyPr/>
        <a:lstStyle/>
        <a:p>
          <a:endParaRPr lang="it-IT"/>
        </a:p>
      </dgm:t>
    </dgm:pt>
    <dgm:pt modelId="{047021F6-D2DF-4D4C-A06E-6000525C6013}">
      <dgm:prSet phldrT="[Testo]" custT="1"/>
      <dgm:spPr/>
      <dgm:t>
        <a:bodyPr/>
        <a:lstStyle/>
        <a:p>
          <a:r>
            <a:rPr lang="it-IT" sz="1200" dirty="0" smtClean="0"/>
            <a:t>Approvazione in CDA  documento di programmazione integrata 2017/2019 </a:t>
          </a:r>
          <a:endParaRPr lang="it-IT" sz="1200" dirty="0"/>
        </a:p>
      </dgm:t>
    </dgm:pt>
    <dgm:pt modelId="{AB35159C-9DB6-4460-A76A-4C8536D690E2}" type="parTrans" cxnId="{CDFDD472-B1DF-42CB-A08E-1CA212B31FFA}">
      <dgm:prSet/>
      <dgm:spPr/>
      <dgm:t>
        <a:bodyPr/>
        <a:lstStyle/>
        <a:p>
          <a:endParaRPr lang="it-IT"/>
        </a:p>
      </dgm:t>
    </dgm:pt>
    <dgm:pt modelId="{AF60B75B-D98B-4C15-8456-455FF7455C0F}" type="sibTrans" cxnId="{CDFDD472-B1DF-42CB-A08E-1CA212B31FFA}">
      <dgm:prSet/>
      <dgm:spPr/>
      <dgm:t>
        <a:bodyPr/>
        <a:lstStyle/>
        <a:p>
          <a:endParaRPr lang="it-IT"/>
        </a:p>
      </dgm:t>
    </dgm:pt>
    <dgm:pt modelId="{43DA17AC-8373-4FC3-8B2A-E413EF2CB4EA}">
      <dgm:prSet phldrT="[Testo]"/>
      <dgm:spPr/>
      <dgm:t>
        <a:bodyPr/>
        <a:lstStyle/>
        <a:p>
          <a:r>
            <a:rPr lang="it-IT" dirty="0" smtClean="0"/>
            <a:t>Febbraio 2017</a:t>
          </a:r>
          <a:endParaRPr lang="it-IT" dirty="0"/>
        </a:p>
      </dgm:t>
    </dgm:pt>
    <dgm:pt modelId="{703E4E15-51F8-4ABF-8319-26338D616BBD}" type="parTrans" cxnId="{C749B019-916E-4F99-AC91-E2130C22C229}">
      <dgm:prSet/>
      <dgm:spPr/>
      <dgm:t>
        <a:bodyPr/>
        <a:lstStyle/>
        <a:p>
          <a:endParaRPr lang="it-IT"/>
        </a:p>
      </dgm:t>
    </dgm:pt>
    <dgm:pt modelId="{9F5C01DA-12AC-4D21-85F7-72B8A052D912}" type="sibTrans" cxnId="{C749B019-916E-4F99-AC91-E2130C22C229}">
      <dgm:prSet/>
      <dgm:spPr/>
      <dgm:t>
        <a:bodyPr/>
        <a:lstStyle/>
        <a:p>
          <a:endParaRPr lang="it-IT"/>
        </a:p>
      </dgm:t>
    </dgm:pt>
    <dgm:pt modelId="{50AED1DE-51AA-4C3E-844B-7685FC964EF5}">
      <dgm:prSet phldrT="[Testo]" custT="1"/>
      <dgm:spPr/>
      <dgm:t>
        <a:bodyPr/>
        <a:lstStyle/>
        <a:p>
          <a:r>
            <a:rPr lang="it-IT" sz="1200" dirty="0" smtClean="0"/>
            <a:t>Definizione degli obiettivi di ciascuna struttura con indicatori di risultati e piano di lavoro.</a:t>
          </a:r>
          <a:endParaRPr lang="it-IT" sz="1200" dirty="0"/>
        </a:p>
      </dgm:t>
    </dgm:pt>
    <dgm:pt modelId="{17146E89-98CF-4ED8-B927-C94519E0399C}" type="parTrans" cxnId="{E8AAA418-2918-4B2D-BB69-DE5D9BDB684A}">
      <dgm:prSet/>
      <dgm:spPr/>
      <dgm:t>
        <a:bodyPr/>
        <a:lstStyle/>
        <a:p>
          <a:endParaRPr lang="it-IT"/>
        </a:p>
      </dgm:t>
    </dgm:pt>
    <dgm:pt modelId="{A4C29141-200A-426C-A5B9-814BC42CD16E}" type="sibTrans" cxnId="{E8AAA418-2918-4B2D-BB69-DE5D9BDB684A}">
      <dgm:prSet/>
      <dgm:spPr/>
      <dgm:t>
        <a:bodyPr/>
        <a:lstStyle/>
        <a:p>
          <a:endParaRPr lang="it-IT"/>
        </a:p>
      </dgm:t>
    </dgm:pt>
    <dgm:pt modelId="{1FDD99CD-9EBA-42CE-A6B7-DC243ECC6EE9}">
      <dgm:prSet phldrT="[Testo]"/>
      <dgm:spPr/>
      <dgm:t>
        <a:bodyPr/>
        <a:lstStyle/>
        <a:p>
          <a:r>
            <a:rPr lang="it-IT" dirty="0" smtClean="0"/>
            <a:t>Settembre 2017</a:t>
          </a:r>
          <a:endParaRPr lang="it-IT" dirty="0"/>
        </a:p>
      </dgm:t>
    </dgm:pt>
    <dgm:pt modelId="{BD72F89A-1E9F-42C0-8AC4-94EFAD24D705}" type="parTrans" cxnId="{AB7FDB0B-3DB5-43C2-AF5E-D79BA6606A6E}">
      <dgm:prSet/>
      <dgm:spPr/>
      <dgm:t>
        <a:bodyPr/>
        <a:lstStyle/>
        <a:p>
          <a:endParaRPr lang="it-IT"/>
        </a:p>
      </dgm:t>
    </dgm:pt>
    <dgm:pt modelId="{1FF1F597-A43E-44A8-A96F-71A8E794EB89}" type="sibTrans" cxnId="{AB7FDB0B-3DB5-43C2-AF5E-D79BA6606A6E}">
      <dgm:prSet/>
      <dgm:spPr/>
      <dgm:t>
        <a:bodyPr/>
        <a:lstStyle/>
        <a:p>
          <a:endParaRPr lang="it-IT"/>
        </a:p>
      </dgm:t>
    </dgm:pt>
    <dgm:pt modelId="{53C43960-6440-41C7-80CC-4A1E41E8D44B}">
      <dgm:prSet phldrT="[Testo]" custT="1"/>
      <dgm:spPr/>
      <dgm:t>
        <a:bodyPr/>
        <a:lstStyle/>
        <a:p>
          <a:r>
            <a:rPr lang="it-IT" sz="1200" dirty="0" smtClean="0"/>
            <a:t>Revisione obiettivi 2017 (e proposta per il 2018)</a:t>
          </a:r>
          <a:endParaRPr lang="it-IT" sz="1200" dirty="0"/>
        </a:p>
      </dgm:t>
    </dgm:pt>
    <dgm:pt modelId="{5707F035-0EB4-44CC-B88B-35AB72A618BC}" type="parTrans" cxnId="{A5CCDA71-0CCB-45A3-968D-1EF87BD50E56}">
      <dgm:prSet/>
      <dgm:spPr/>
      <dgm:t>
        <a:bodyPr/>
        <a:lstStyle/>
        <a:p>
          <a:endParaRPr lang="it-IT"/>
        </a:p>
      </dgm:t>
    </dgm:pt>
    <dgm:pt modelId="{FFEBDD46-FAE7-4E2C-B476-2440B6057C4A}" type="sibTrans" cxnId="{A5CCDA71-0CCB-45A3-968D-1EF87BD50E56}">
      <dgm:prSet/>
      <dgm:spPr/>
      <dgm:t>
        <a:bodyPr/>
        <a:lstStyle/>
        <a:p>
          <a:endParaRPr lang="it-IT"/>
        </a:p>
      </dgm:t>
    </dgm:pt>
    <dgm:pt modelId="{9A42BFA7-46D8-4FB1-9ADD-A579665F0EF1}">
      <dgm:prSet phldrT="[Testo]"/>
      <dgm:spPr/>
      <dgm:t>
        <a:bodyPr/>
        <a:lstStyle/>
        <a:p>
          <a:r>
            <a:rPr lang="it-IT" dirty="0" smtClean="0">
              <a:solidFill>
                <a:srgbClr val="FF0000"/>
              </a:solidFill>
            </a:rPr>
            <a:t>Da Gennaio 2018</a:t>
          </a:r>
          <a:endParaRPr lang="it-IT" dirty="0">
            <a:solidFill>
              <a:srgbClr val="FF0000"/>
            </a:solidFill>
          </a:endParaRPr>
        </a:p>
      </dgm:t>
    </dgm:pt>
    <dgm:pt modelId="{D73D3B18-C8D6-4996-9DB7-865072A1F182}" type="parTrans" cxnId="{0632D075-443B-4C31-A72C-905E00849EA8}">
      <dgm:prSet/>
      <dgm:spPr/>
      <dgm:t>
        <a:bodyPr/>
        <a:lstStyle/>
        <a:p>
          <a:endParaRPr lang="it-IT"/>
        </a:p>
      </dgm:t>
    </dgm:pt>
    <dgm:pt modelId="{8E707E89-3C4E-4208-A41F-1024B4C45776}" type="sibTrans" cxnId="{0632D075-443B-4C31-A72C-905E00849EA8}">
      <dgm:prSet/>
      <dgm:spPr/>
      <dgm:t>
        <a:bodyPr/>
        <a:lstStyle/>
        <a:p>
          <a:endParaRPr lang="it-IT"/>
        </a:p>
      </dgm:t>
    </dgm:pt>
    <dgm:pt modelId="{ABB5A269-5BD7-4D31-A173-57230A603BCC}">
      <dgm:prSet phldrT="[Testo]" custT="1"/>
      <dgm:spPr/>
      <dgm:t>
        <a:bodyPr/>
        <a:lstStyle/>
        <a:p>
          <a:r>
            <a:rPr lang="it-IT" sz="1200" dirty="0" smtClean="0">
              <a:solidFill>
                <a:srgbClr val="FF0000"/>
              </a:solidFill>
            </a:rPr>
            <a:t>Valutazione obiettivi </a:t>
          </a:r>
          <a:endParaRPr lang="it-IT" sz="1200" dirty="0">
            <a:solidFill>
              <a:srgbClr val="FF0000"/>
            </a:solidFill>
          </a:endParaRPr>
        </a:p>
      </dgm:t>
    </dgm:pt>
    <dgm:pt modelId="{B30D934F-4E81-4AF6-A414-FE21F67927C2}" type="parTrans" cxnId="{28EB8C0E-526A-4D70-BC65-FC162FFBF7D9}">
      <dgm:prSet/>
      <dgm:spPr/>
      <dgm:t>
        <a:bodyPr/>
        <a:lstStyle/>
        <a:p>
          <a:endParaRPr lang="it-IT"/>
        </a:p>
      </dgm:t>
    </dgm:pt>
    <dgm:pt modelId="{C95B30C9-85F9-4DC3-B273-762644C0B6F3}" type="sibTrans" cxnId="{28EB8C0E-526A-4D70-BC65-FC162FFBF7D9}">
      <dgm:prSet/>
      <dgm:spPr/>
      <dgm:t>
        <a:bodyPr/>
        <a:lstStyle/>
        <a:p>
          <a:endParaRPr lang="it-IT"/>
        </a:p>
      </dgm:t>
    </dgm:pt>
    <dgm:pt modelId="{520F7E96-3C60-408B-AC49-B937A9D4D211}">
      <dgm:prSet phldrT="[Testo]" custT="1"/>
      <dgm:spPr/>
      <dgm:t>
        <a:bodyPr/>
        <a:lstStyle/>
        <a:p>
          <a:endParaRPr lang="it-IT" sz="1200" dirty="0"/>
        </a:p>
      </dgm:t>
    </dgm:pt>
    <dgm:pt modelId="{C09BAF0E-4F1D-4973-8BCF-93B3CBD1CD86}" type="parTrans" cxnId="{D1B1E49D-6B76-48FC-B7AD-82BCE37846BE}">
      <dgm:prSet/>
      <dgm:spPr/>
      <dgm:t>
        <a:bodyPr/>
        <a:lstStyle/>
        <a:p>
          <a:endParaRPr lang="it-IT"/>
        </a:p>
      </dgm:t>
    </dgm:pt>
    <dgm:pt modelId="{30C3F7DB-9068-493A-8F71-2091A5D86A5D}" type="sibTrans" cxnId="{D1B1E49D-6B76-48FC-B7AD-82BCE37846BE}">
      <dgm:prSet/>
      <dgm:spPr/>
      <dgm:t>
        <a:bodyPr/>
        <a:lstStyle/>
        <a:p>
          <a:endParaRPr lang="it-IT"/>
        </a:p>
      </dgm:t>
    </dgm:pt>
    <dgm:pt modelId="{19AA8D2B-3660-4988-8E36-A60117A578C1}">
      <dgm:prSet phldrT="[Testo]"/>
      <dgm:spPr/>
      <dgm:t>
        <a:bodyPr/>
        <a:lstStyle/>
        <a:p>
          <a:r>
            <a:rPr lang="it-IT" dirty="0" smtClean="0">
              <a:solidFill>
                <a:srgbClr val="FF0000"/>
              </a:solidFill>
            </a:rPr>
            <a:t>Ottobre –dicembre 2016</a:t>
          </a:r>
          <a:endParaRPr lang="it-IT" dirty="0">
            <a:solidFill>
              <a:srgbClr val="FF0000"/>
            </a:solidFill>
          </a:endParaRPr>
        </a:p>
      </dgm:t>
    </dgm:pt>
    <dgm:pt modelId="{3C2B8A3E-4EB9-4578-B60A-BFA80569E012}" type="parTrans" cxnId="{7DA084BA-F985-46A1-802A-F441EC93E6F9}">
      <dgm:prSet/>
      <dgm:spPr/>
      <dgm:t>
        <a:bodyPr/>
        <a:lstStyle/>
        <a:p>
          <a:endParaRPr lang="it-IT"/>
        </a:p>
      </dgm:t>
    </dgm:pt>
    <dgm:pt modelId="{0023C8EF-6852-4F47-8D5B-F99C3A3A5FD2}" type="sibTrans" cxnId="{7DA084BA-F985-46A1-802A-F441EC93E6F9}">
      <dgm:prSet/>
      <dgm:spPr/>
      <dgm:t>
        <a:bodyPr/>
        <a:lstStyle/>
        <a:p>
          <a:endParaRPr lang="it-IT"/>
        </a:p>
      </dgm:t>
    </dgm:pt>
    <dgm:pt modelId="{44B8D5B4-3CE1-47A7-A811-0544E34567ED}">
      <dgm:prSet phldrT="[Testo]" custT="1"/>
      <dgm:spPr/>
      <dgm:t>
        <a:bodyPr/>
        <a:lstStyle/>
        <a:p>
          <a:r>
            <a:rPr lang="it-IT" sz="1200" dirty="0" smtClean="0">
              <a:solidFill>
                <a:srgbClr val="FF0000"/>
              </a:solidFill>
            </a:rPr>
            <a:t>Avvio del processo di pianificazione degli obiettivi e di </a:t>
          </a:r>
          <a:r>
            <a:rPr lang="it-IT" sz="1200" dirty="0" err="1" smtClean="0">
              <a:solidFill>
                <a:srgbClr val="FF0000"/>
              </a:solidFill>
            </a:rPr>
            <a:t>budgeting</a:t>
          </a:r>
          <a:r>
            <a:rPr lang="it-IT" sz="1200" dirty="0" smtClean="0">
              <a:solidFill>
                <a:srgbClr val="FF0000"/>
              </a:solidFill>
            </a:rPr>
            <a:t> </a:t>
          </a:r>
          <a:endParaRPr lang="it-IT" sz="1200" dirty="0">
            <a:solidFill>
              <a:srgbClr val="FF0000"/>
            </a:solidFill>
          </a:endParaRPr>
        </a:p>
      </dgm:t>
    </dgm:pt>
    <dgm:pt modelId="{5913CABD-CF73-4FAD-9517-5DFF3B1D7C74}" type="parTrans" cxnId="{99F6C85B-5FC3-4B7E-9957-A9AC099B8D32}">
      <dgm:prSet/>
      <dgm:spPr/>
      <dgm:t>
        <a:bodyPr/>
        <a:lstStyle/>
        <a:p>
          <a:endParaRPr lang="it-IT"/>
        </a:p>
      </dgm:t>
    </dgm:pt>
    <dgm:pt modelId="{2BA966CF-F1F5-4F29-A11B-5CD8BCB03C39}" type="sibTrans" cxnId="{99F6C85B-5FC3-4B7E-9957-A9AC099B8D32}">
      <dgm:prSet/>
      <dgm:spPr/>
      <dgm:t>
        <a:bodyPr/>
        <a:lstStyle/>
        <a:p>
          <a:endParaRPr lang="it-IT"/>
        </a:p>
      </dgm:t>
    </dgm:pt>
    <dgm:pt modelId="{CD22764A-6B17-43EF-BBF4-A0B6D4C869C9}">
      <dgm:prSet phldrT="[Testo]" custT="1"/>
      <dgm:spPr/>
      <dgm:t>
        <a:bodyPr/>
        <a:lstStyle/>
        <a:p>
          <a:r>
            <a:rPr lang="it-IT" sz="1200" dirty="0" smtClean="0">
              <a:solidFill>
                <a:srgbClr val="FF0000"/>
              </a:solidFill>
            </a:rPr>
            <a:t>Relazione Piano della Performance (giugno ) </a:t>
          </a:r>
          <a:endParaRPr lang="it-IT" sz="1200" dirty="0">
            <a:solidFill>
              <a:srgbClr val="FF0000"/>
            </a:solidFill>
          </a:endParaRPr>
        </a:p>
      </dgm:t>
    </dgm:pt>
    <dgm:pt modelId="{994DCDDC-5CB4-4763-9558-4E3313DF97F0}" type="parTrans" cxnId="{44BD90E6-819C-415F-83F5-FA1CFFC43F8E}">
      <dgm:prSet/>
      <dgm:spPr/>
      <dgm:t>
        <a:bodyPr/>
        <a:lstStyle/>
        <a:p>
          <a:endParaRPr lang="it-IT"/>
        </a:p>
      </dgm:t>
    </dgm:pt>
    <dgm:pt modelId="{631D48D5-C61B-4FE8-AE32-C00DA3334C99}" type="sibTrans" cxnId="{44BD90E6-819C-415F-83F5-FA1CFFC43F8E}">
      <dgm:prSet/>
      <dgm:spPr/>
      <dgm:t>
        <a:bodyPr/>
        <a:lstStyle/>
        <a:p>
          <a:endParaRPr lang="it-IT"/>
        </a:p>
      </dgm:t>
    </dgm:pt>
    <dgm:pt modelId="{071658B7-CBD7-4135-BE05-411947D995EE}" type="pres">
      <dgm:prSet presAssocID="{0F890056-37BB-4BFD-965B-1C2ADAF0AA63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31ADC8F3-B87E-44D2-9D87-F7CD26D16718}" type="pres">
      <dgm:prSet presAssocID="{19AA8D2B-3660-4988-8E36-A60117A578C1}" presName="Accent1" presStyleCnt="0"/>
      <dgm:spPr/>
    </dgm:pt>
    <dgm:pt modelId="{88A5738D-9090-4D30-8874-F8BD49751868}" type="pres">
      <dgm:prSet presAssocID="{19AA8D2B-3660-4988-8E36-A60117A578C1}" presName="Accent" presStyleLbl="node1" presStyleIdx="0" presStyleCnt="5"/>
      <dgm:spPr/>
    </dgm:pt>
    <dgm:pt modelId="{FEFA414F-7FD8-42E7-B0D1-975AF278FB62}" type="pres">
      <dgm:prSet presAssocID="{19AA8D2B-3660-4988-8E36-A60117A578C1}" presName="Child1" presStyleLbl="revTx" presStyleIdx="0" presStyleCnt="10" custScaleX="274751" custScaleY="128938" custLinFactX="31633" custLinFactNeighborX="100000" custLinFactNeighborY="-100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A876F28-424E-4C6B-9187-32F313BFBDE8}" type="pres">
      <dgm:prSet presAssocID="{19AA8D2B-3660-4988-8E36-A60117A578C1}" presName="Parent1" presStyleLbl="revTx" presStyleIdx="1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F7775DD-6723-461F-A351-AAC9578C4D65}" type="pres">
      <dgm:prSet presAssocID="{3A5680B6-9746-41AD-AFF7-BEBAAEBA6884}" presName="Accent2" presStyleCnt="0"/>
      <dgm:spPr/>
    </dgm:pt>
    <dgm:pt modelId="{AB383BDB-ADAA-4209-B8FE-B266D5B00822}" type="pres">
      <dgm:prSet presAssocID="{3A5680B6-9746-41AD-AFF7-BEBAAEBA6884}" presName="Accent" presStyleLbl="node1" presStyleIdx="1" presStyleCnt="5"/>
      <dgm:spPr/>
    </dgm:pt>
    <dgm:pt modelId="{E9F2BD46-BEB3-490A-958F-0771C11C27FF}" type="pres">
      <dgm:prSet presAssocID="{3A5680B6-9746-41AD-AFF7-BEBAAEBA6884}" presName="Child2" presStyleLbl="revTx" presStyleIdx="2" presStyleCnt="10" custScaleX="266395" custScaleY="180584" custLinFactX="79164" custLinFactNeighborX="100000" custLinFactNeighborY="-205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39BFB8E-4BF7-42C7-8D4F-CD01A1E2C126}" type="pres">
      <dgm:prSet presAssocID="{3A5680B6-9746-41AD-AFF7-BEBAAEBA6884}" presName="Parent2" presStyleLbl="revTx" presStyleIdx="3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A38A397-05FC-4B7F-831D-A1E4ECBD7DA6}" type="pres">
      <dgm:prSet presAssocID="{43DA17AC-8373-4FC3-8B2A-E413EF2CB4EA}" presName="Accent3" presStyleCnt="0"/>
      <dgm:spPr/>
    </dgm:pt>
    <dgm:pt modelId="{988D73B4-F360-4931-A27F-5E611D7C3281}" type="pres">
      <dgm:prSet presAssocID="{43DA17AC-8373-4FC3-8B2A-E413EF2CB4EA}" presName="Accent" presStyleLbl="node1" presStyleIdx="2" presStyleCnt="5"/>
      <dgm:spPr/>
    </dgm:pt>
    <dgm:pt modelId="{12257EF4-1F95-40AC-B74E-972C6F480C84}" type="pres">
      <dgm:prSet presAssocID="{43DA17AC-8373-4FC3-8B2A-E413EF2CB4EA}" presName="Child3" presStyleLbl="revTx" presStyleIdx="4" presStyleCnt="10" custScaleX="323237" custLinFactX="62524" custLinFactNeighborX="100000" custLinFactNeighborY="-34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5DBCBB3-E362-41AE-A036-83C37DE59D2D}" type="pres">
      <dgm:prSet presAssocID="{43DA17AC-8373-4FC3-8B2A-E413EF2CB4EA}" presName="Parent3" presStyleLbl="revTx" presStyleIdx="5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4E83E5E-6B2C-4198-982E-210281135287}" type="pres">
      <dgm:prSet presAssocID="{1FDD99CD-9EBA-42CE-A6B7-DC243ECC6EE9}" presName="Accent4" presStyleCnt="0"/>
      <dgm:spPr/>
    </dgm:pt>
    <dgm:pt modelId="{ADF91884-9983-4D89-8061-5D7C93363152}" type="pres">
      <dgm:prSet presAssocID="{1FDD99CD-9EBA-42CE-A6B7-DC243ECC6EE9}" presName="Accent" presStyleLbl="node1" presStyleIdx="3" presStyleCnt="5"/>
      <dgm:spPr/>
    </dgm:pt>
    <dgm:pt modelId="{787D2EB8-B63F-469F-9E68-2280510AF9C1}" type="pres">
      <dgm:prSet presAssocID="{1FDD99CD-9EBA-42CE-A6B7-DC243ECC6EE9}" presName="Child4" presStyleLbl="revTx" presStyleIdx="6" presStyleCnt="10" custScaleX="225874" custLinFactX="66047" custLinFactNeighborX="100000" custLinFactNeighborY="20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C0C3F9B-E00D-4E68-B6E2-E7A08A2A316B}" type="pres">
      <dgm:prSet presAssocID="{1FDD99CD-9EBA-42CE-A6B7-DC243ECC6EE9}" presName="Parent4" presStyleLbl="revTx" presStyleIdx="7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CDDF26F-8D6A-48F5-985D-682788993551}" type="pres">
      <dgm:prSet presAssocID="{9A42BFA7-46D8-4FB1-9ADD-A579665F0EF1}" presName="Accent5" presStyleCnt="0"/>
      <dgm:spPr/>
    </dgm:pt>
    <dgm:pt modelId="{4D9D361D-9F6B-499A-A46E-404EBC03FD64}" type="pres">
      <dgm:prSet presAssocID="{9A42BFA7-46D8-4FB1-9ADD-A579665F0EF1}" presName="Accent" presStyleLbl="node1" presStyleIdx="4" presStyleCnt="5"/>
      <dgm:spPr/>
    </dgm:pt>
    <dgm:pt modelId="{8769705D-A308-49CE-BF98-2F2A82F9CF8C}" type="pres">
      <dgm:prSet presAssocID="{9A42BFA7-46D8-4FB1-9ADD-A579665F0EF1}" presName="Child5" presStyleLbl="revTx" presStyleIdx="8" presStyleCnt="10" custScaleX="187940" custScaleY="112616" custLinFactX="8170" custLinFactNeighborX="100000" custLinFactNeighborY="23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07C1436-7AAC-4C5D-9164-4BC503773132}" type="pres">
      <dgm:prSet presAssocID="{9A42BFA7-46D8-4FB1-9ADD-A579665F0EF1}" presName="Parent5" presStyleLbl="revTx" presStyleIdx="9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E966216-8EB2-4696-AD7D-11622777B8BD}" type="presOf" srcId="{9A42BFA7-46D8-4FB1-9ADD-A579665F0EF1}" destId="{407C1436-7AAC-4C5D-9164-4BC503773132}" srcOrd="0" destOrd="0" presId="urn:microsoft.com/office/officeart/2009/layout/CircleArrowProcess"/>
    <dgm:cxn modelId="{A5CCDA71-0CCB-45A3-968D-1EF87BD50E56}" srcId="{1FDD99CD-9EBA-42CE-A6B7-DC243ECC6EE9}" destId="{53C43960-6440-41C7-80CC-4A1E41E8D44B}" srcOrd="0" destOrd="0" parTransId="{5707F035-0EB4-44CC-B88B-35AB72A618BC}" sibTransId="{FFEBDD46-FAE7-4E2C-B476-2440B6057C4A}"/>
    <dgm:cxn modelId="{3A22904C-C6FD-429A-80BD-82B4B829D6BF}" type="presOf" srcId="{44B8D5B4-3CE1-47A7-A811-0544E34567ED}" destId="{FEFA414F-7FD8-42E7-B0D1-975AF278FB62}" srcOrd="0" destOrd="0" presId="urn:microsoft.com/office/officeart/2009/layout/CircleArrowProcess"/>
    <dgm:cxn modelId="{D10789DE-B9FF-4935-A2C4-058C5C5119F9}" type="presOf" srcId="{520F7E96-3C60-408B-AC49-B937A9D4D211}" destId="{E9F2BD46-BEB3-490A-958F-0771C11C27FF}" srcOrd="0" destOrd="1" presId="urn:microsoft.com/office/officeart/2009/layout/CircleArrowProcess"/>
    <dgm:cxn modelId="{CDFDD472-B1DF-42CB-A08E-1CA212B31FFA}" srcId="{3A5680B6-9746-41AD-AFF7-BEBAAEBA6884}" destId="{047021F6-D2DF-4D4C-A06E-6000525C6013}" srcOrd="2" destOrd="0" parTransId="{AB35159C-9DB6-4460-A76A-4C8536D690E2}" sibTransId="{AF60B75B-D98B-4C15-8456-455FF7455C0F}"/>
    <dgm:cxn modelId="{170CDEB1-FF67-45BB-B50E-E8320E6AE9F8}" type="presOf" srcId="{3A4D23C4-9009-4808-8B4D-BDC901388F7D}" destId="{E9F2BD46-BEB3-490A-958F-0771C11C27FF}" srcOrd="0" destOrd="0" presId="urn:microsoft.com/office/officeart/2009/layout/CircleArrowProcess"/>
    <dgm:cxn modelId="{68DBFA74-592D-42CA-AAE5-473BA44A88E8}" type="presOf" srcId="{ABB5A269-5BD7-4D31-A173-57230A603BCC}" destId="{8769705D-A308-49CE-BF98-2F2A82F9CF8C}" srcOrd="0" destOrd="0" presId="urn:microsoft.com/office/officeart/2009/layout/CircleArrowProcess"/>
    <dgm:cxn modelId="{E8AAA418-2918-4B2D-BB69-DE5D9BDB684A}" srcId="{43DA17AC-8373-4FC3-8B2A-E413EF2CB4EA}" destId="{50AED1DE-51AA-4C3E-844B-7685FC964EF5}" srcOrd="0" destOrd="0" parTransId="{17146E89-98CF-4ED8-B927-C94519E0399C}" sibTransId="{A4C29141-200A-426C-A5B9-814BC42CD16E}"/>
    <dgm:cxn modelId="{88903E76-ED91-45F3-81F7-956257B80ACE}" type="presOf" srcId="{43DA17AC-8373-4FC3-8B2A-E413EF2CB4EA}" destId="{B5DBCBB3-E362-41AE-A036-83C37DE59D2D}" srcOrd="0" destOrd="0" presId="urn:microsoft.com/office/officeart/2009/layout/CircleArrowProcess"/>
    <dgm:cxn modelId="{9599F6E6-421E-4EDD-A49D-D9B81EF716E5}" type="presOf" srcId="{047021F6-D2DF-4D4C-A06E-6000525C6013}" destId="{E9F2BD46-BEB3-490A-958F-0771C11C27FF}" srcOrd="0" destOrd="2" presId="urn:microsoft.com/office/officeart/2009/layout/CircleArrowProcess"/>
    <dgm:cxn modelId="{7DA084BA-F985-46A1-802A-F441EC93E6F9}" srcId="{0F890056-37BB-4BFD-965B-1C2ADAF0AA63}" destId="{19AA8D2B-3660-4988-8E36-A60117A578C1}" srcOrd="0" destOrd="0" parTransId="{3C2B8A3E-4EB9-4578-B60A-BFA80569E012}" sibTransId="{0023C8EF-6852-4F47-8D5B-F99C3A3A5FD2}"/>
    <dgm:cxn modelId="{F9BD0811-1D62-4DFE-840B-2DCF7170DD18}" type="presOf" srcId="{3A5680B6-9746-41AD-AFF7-BEBAAEBA6884}" destId="{839BFB8E-4BF7-42C7-8D4F-CD01A1E2C126}" srcOrd="0" destOrd="0" presId="urn:microsoft.com/office/officeart/2009/layout/CircleArrowProcess"/>
    <dgm:cxn modelId="{10D94CE6-FE5A-4337-B850-7E25075BAFFC}" type="presOf" srcId="{1FDD99CD-9EBA-42CE-A6B7-DC243ECC6EE9}" destId="{9C0C3F9B-E00D-4E68-B6E2-E7A08A2A316B}" srcOrd="0" destOrd="0" presId="urn:microsoft.com/office/officeart/2009/layout/CircleArrowProcess"/>
    <dgm:cxn modelId="{D1B1E49D-6B76-48FC-B7AD-82BCE37846BE}" srcId="{3A5680B6-9746-41AD-AFF7-BEBAAEBA6884}" destId="{520F7E96-3C60-408B-AC49-B937A9D4D211}" srcOrd="1" destOrd="0" parTransId="{C09BAF0E-4F1D-4973-8BCF-93B3CBD1CD86}" sibTransId="{30C3F7DB-9068-493A-8F71-2091A5D86A5D}"/>
    <dgm:cxn modelId="{766950E5-FD3F-49AC-B5AF-AE07E4D1AFF2}" srcId="{0F890056-37BB-4BFD-965B-1C2ADAF0AA63}" destId="{3A5680B6-9746-41AD-AFF7-BEBAAEBA6884}" srcOrd="1" destOrd="0" parTransId="{96D53ADC-CE69-45BB-814F-FE031DA5068F}" sibTransId="{5768747A-250D-4A46-961F-9CEF503CC009}"/>
    <dgm:cxn modelId="{D7AC3BD0-8C5C-408B-A084-9AF5C7956E63}" type="presOf" srcId="{0F890056-37BB-4BFD-965B-1C2ADAF0AA63}" destId="{071658B7-CBD7-4135-BE05-411947D995EE}" srcOrd="0" destOrd="0" presId="urn:microsoft.com/office/officeart/2009/layout/CircleArrowProcess"/>
    <dgm:cxn modelId="{C749B019-916E-4F99-AC91-E2130C22C229}" srcId="{0F890056-37BB-4BFD-965B-1C2ADAF0AA63}" destId="{43DA17AC-8373-4FC3-8B2A-E413EF2CB4EA}" srcOrd="2" destOrd="0" parTransId="{703E4E15-51F8-4ABF-8319-26338D616BBD}" sibTransId="{9F5C01DA-12AC-4D21-85F7-72B8A052D912}"/>
    <dgm:cxn modelId="{28EB8C0E-526A-4D70-BC65-FC162FFBF7D9}" srcId="{9A42BFA7-46D8-4FB1-9ADD-A579665F0EF1}" destId="{ABB5A269-5BD7-4D31-A173-57230A603BCC}" srcOrd="0" destOrd="0" parTransId="{B30D934F-4E81-4AF6-A414-FE21F67927C2}" sibTransId="{C95B30C9-85F9-4DC3-B273-762644C0B6F3}"/>
    <dgm:cxn modelId="{0632D075-443B-4C31-A72C-905E00849EA8}" srcId="{0F890056-37BB-4BFD-965B-1C2ADAF0AA63}" destId="{9A42BFA7-46D8-4FB1-9ADD-A579665F0EF1}" srcOrd="4" destOrd="0" parTransId="{D73D3B18-C8D6-4996-9DB7-865072A1F182}" sibTransId="{8E707E89-3C4E-4208-A41F-1024B4C45776}"/>
    <dgm:cxn modelId="{01689DED-DB49-4AA1-8D82-5171E2E5C54D}" srcId="{3A5680B6-9746-41AD-AFF7-BEBAAEBA6884}" destId="{3A4D23C4-9009-4808-8B4D-BDC901388F7D}" srcOrd="0" destOrd="0" parTransId="{4E71A014-AFD0-47C7-9348-D99527ED34E8}" sibTransId="{918021D1-6F8F-4E66-9A16-6E10DCF49B9A}"/>
    <dgm:cxn modelId="{BC87DD6E-F79A-4F48-AFFC-2CB58BA20FCE}" type="presOf" srcId="{CD22764A-6B17-43EF-BBF4-A0B6D4C869C9}" destId="{8769705D-A308-49CE-BF98-2F2A82F9CF8C}" srcOrd="0" destOrd="1" presId="urn:microsoft.com/office/officeart/2009/layout/CircleArrowProcess"/>
    <dgm:cxn modelId="{BDADE5A5-E6FB-4E84-9600-013BC23DB27D}" type="presOf" srcId="{50AED1DE-51AA-4C3E-844B-7685FC964EF5}" destId="{12257EF4-1F95-40AC-B74E-972C6F480C84}" srcOrd="0" destOrd="0" presId="urn:microsoft.com/office/officeart/2009/layout/CircleArrowProcess"/>
    <dgm:cxn modelId="{99F6C85B-5FC3-4B7E-9957-A9AC099B8D32}" srcId="{19AA8D2B-3660-4988-8E36-A60117A578C1}" destId="{44B8D5B4-3CE1-47A7-A811-0544E34567ED}" srcOrd="0" destOrd="0" parTransId="{5913CABD-CF73-4FAD-9517-5DFF3B1D7C74}" sibTransId="{2BA966CF-F1F5-4F29-A11B-5CD8BCB03C39}"/>
    <dgm:cxn modelId="{F11E7157-EE03-4A41-9888-12CCC46285F1}" type="presOf" srcId="{19AA8D2B-3660-4988-8E36-A60117A578C1}" destId="{3A876F28-424E-4C6B-9187-32F313BFBDE8}" srcOrd="0" destOrd="0" presId="urn:microsoft.com/office/officeart/2009/layout/CircleArrowProcess"/>
    <dgm:cxn modelId="{AB7FDB0B-3DB5-43C2-AF5E-D79BA6606A6E}" srcId="{0F890056-37BB-4BFD-965B-1C2ADAF0AA63}" destId="{1FDD99CD-9EBA-42CE-A6B7-DC243ECC6EE9}" srcOrd="3" destOrd="0" parTransId="{BD72F89A-1E9F-42C0-8AC4-94EFAD24D705}" sibTransId="{1FF1F597-A43E-44A8-A96F-71A8E794EB89}"/>
    <dgm:cxn modelId="{78681F7B-0FDE-4561-8685-7CF95EE12C5F}" type="presOf" srcId="{53C43960-6440-41C7-80CC-4A1E41E8D44B}" destId="{787D2EB8-B63F-469F-9E68-2280510AF9C1}" srcOrd="0" destOrd="0" presId="urn:microsoft.com/office/officeart/2009/layout/CircleArrowProcess"/>
    <dgm:cxn modelId="{44BD90E6-819C-415F-83F5-FA1CFFC43F8E}" srcId="{9A42BFA7-46D8-4FB1-9ADD-A579665F0EF1}" destId="{CD22764A-6B17-43EF-BBF4-A0B6D4C869C9}" srcOrd="1" destOrd="0" parTransId="{994DCDDC-5CB4-4763-9558-4E3313DF97F0}" sibTransId="{631D48D5-C61B-4FE8-AE32-C00DA3334C99}"/>
    <dgm:cxn modelId="{BFAEC9BB-A737-403E-A757-7B864F4DDDC1}" type="presParOf" srcId="{071658B7-CBD7-4135-BE05-411947D995EE}" destId="{31ADC8F3-B87E-44D2-9D87-F7CD26D16718}" srcOrd="0" destOrd="0" presId="urn:microsoft.com/office/officeart/2009/layout/CircleArrowProcess"/>
    <dgm:cxn modelId="{25A8DF11-DAE2-471D-9DEF-3A1743D8612F}" type="presParOf" srcId="{31ADC8F3-B87E-44D2-9D87-F7CD26D16718}" destId="{88A5738D-9090-4D30-8874-F8BD49751868}" srcOrd="0" destOrd="0" presId="urn:microsoft.com/office/officeart/2009/layout/CircleArrowProcess"/>
    <dgm:cxn modelId="{3D854D49-0A44-4A04-AEB1-9C601FDA2D9C}" type="presParOf" srcId="{071658B7-CBD7-4135-BE05-411947D995EE}" destId="{FEFA414F-7FD8-42E7-B0D1-975AF278FB62}" srcOrd="1" destOrd="0" presId="urn:microsoft.com/office/officeart/2009/layout/CircleArrowProcess"/>
    <dgm:cxn modelId="{70B19767-6930-4AD9-B9C3-826E05BD68F1}" type="presParOf" srcId="{071658B7-CBD7-4135-BE05-411947D995EE}" destId="{3A876F28-424E-4C6B-9187-32F313BFBDE8}" srcOrd="2" destOrd="0" presId="urn:microsoft.com/office/officeart/2009/layout/CircleArrowProcess"/>
    <dgm:cxn modelId="{E11C03F3-5ADE-4578-9A92-6D32E748FCD1}" type="presParOf" srcId="{071658B7-CBD7-4135-BE05-411947D995EE}" destId="{2F7775DD-6723-461F-A351-AAC9578C4D65}" srcOrd="3" destOrd="0" presId="urn:microsoft.com/office/officeart/2009/layout/CircleArrowProcess"/>
    <dgm:cxn modelId="{8A0A5E09-F35E-4950-8728-D581F47B8319}" type="presParOf" srcId="{2F7775DD-6723-461F-A351-AAC9578C4D65}" destId="{AB383BDB-ADAA-4209-B8FE-B266D5B00822}" srcOrd="0" destOrd="0" presId="urn:microsoft.com/office/officeart/2009/layout/CircleArrowProcess"/>
    <dgm:cxn modelId="{899E8898-4ED3-499D-9A1D-913A8636CF39}" type="presParOf" srcId="{071658B7-CBD7-4135-BE05-411947D995EE}" destId="{E9F2BD46-BEB3-490A-958F-0771C11C27FF}" srcOrd="4" destOrd="0" presId="urn:microsoft.com/office/officeart/2009/layout/CircleArrowProcess"/>
    <dgm:cxn modelId="{86A119F9-71B7-41C9-B852-FF972B43310A}" type="presParOf" srcId="{071658B7-CBD7-4135-BE05-411947D995EE}" destId="{839BFB8E-4BF7-42C7-8D4F-CD01A1E2C126}" srcOrd="5" destOrd="0" presId="urn:microsoft.com/office/officeart/2009/layout/CircleArrowProcess"/>
    <dgm:cxn modelId="{7F9ACEBB-5222-4965-860B-C59AF4CD317D}" type="presParOf" srcId="{071658B7-CBD7-4135-BE05-411947D995EE}" destId="{CA38A397-05FC-4B7F-831D-A1E4ECBD7DA6}" srcOrd="6" destOrd="0" presId="urn:microsoft.com/office/officeart/2009/layout/CircleArrowProcess"/>
    <dgm:cxn modelId="{C9CE58CC-4C07-491C-89DC-303E04EFAA17}" type="presParOf" srcId="{CA38A397-05FC-4B7F-831D-A1E4ECBD7DA6}" destId="{988D73B4-F360-4931-A27F-5E611D7C3281}" srcOrd="0" destOrd="0" presId="urn:microsoft.com/office/officeart/2009/layout/CircleArrowProcess"/>
    <dgm:cxn modelId="{38B3C58D-57BC-4D42-BA60-878664173C83}" type="presParOf" srcId="{071658B7-CBD7-4135-BE05-411947D995EE}" destId="{12257EF4-1F95-40AC-B74E-972C6F480C84}" srcOrd="7" destOrd="0" presId="urn:microsoft.com/office/officeart/2009/layout/CircleArrowProcess"/>
    <dgm:cxn modelId="{F7AB1082-28A0-4864-9FA0-70E9129369D9}" type="presParOf" srcId="{071658B7-CBD7-4135-BE05-411947D995EE}" destId="{B5DBCBB3-E362-41AE-A036-83C37DE59D2D}" srcOrd="8" destOrd="0" presId="urn:microsoft.com/office/officeart/2009/layout/CircleArrowProcess"/>
    <dgm:cxn modelId="{8FE010D3-BB6A-4045-9377-155792D6CD63}" type="presParOf" srcId="{071658B7-CBD7-4135-BE05-411947D995EE}" destId="{B4E83E5E-6B2C-4198-982E-210281135287}" srcOrd="9" destOrd="0" presId="urn:microsoft.com/office/officeart/2009/layout/CircleArrowProcess"/>
    <dgm:cxn modelId="{303F2987-1B73-4948-B488-153A507C78C6}" type="presParOf" srcId="{B4E83E5E-6B2C-4198-982E-210281135287}" destId="{ADF91884-9983-4D89-8061-5D7C93363152}" srcOrd="0" destOrd="0" presId="urn:microsoft.com/office/officeart/2009/layout/CircleArrowProcess"/>
    <dgm:cxn modelId="{9918CBE3-3111-45A4-8287-AFFDB2C0B991}" type="presParOf" srcId="{071658B7-CBD7-4135-BE05-411947D995EE}" destId="{787D2EB8-B63F-469F-9E68-2280510AF9C1}" srcOrd="10" destOrd="0" presId="urn:microsoft.com/office/officeart/2009/layout/CircleArrowProcess"/>
    <dgm:cxn modelId="{534C0306-3DF0-452F-95B3-E56214EE55B5}" type="presParOf" srcId="{071658B7-CBD7-4135-BE05-411947D995EE}" destId="{9C0C3F9B-E00D-4E68-B6E2-E7A08A2A316B}" srcOrd="11" destOrd="0" presId="urn:microsoft.com/office/officeart/2009/layout/CircleArrowProcess"/>
    <dgm:cxn modelId="{16EC4EAD-8C49-4110-BB03-5425BF1A1F89}" type="presParOf" srcId="{071658B7-CBD7-4135-BE05-411947D995EE}" destId="{6CDDF26F-8D6A-48F5-985D-682788993551}" srcOrd="12" destOrd="0" presId="urn:microsoft.com/office/officeart/2009/layout/CircleArrowProcess"/>
    <dgm:cxn modelId="{A4ABFF52-315A-41C3-B2EE-B2CF2150FEA2}" type="presParOf" srcId="{6CDDF26F-8D6A-48F5-985D-682788993551}" destId="{4D9D361D-9F6B-499A-A46E-404EBC03FD64}" srcOrd="0" destOrd="0" presId="urn:microsoft.com/office/officeart/2009/layout/CircleArrowProcess"/>
    <dgm:cxn modelId="{2A23073C-8A1A-4D48-8B49-14A193339864}" type="presParOf" srcId="{071658B7-CBD7-4135-BE05-411947D995EE}" destId="{8769705D-A308-49CE-BF98-2F2A82F9CF8C}" srcOrd="13" destOrd="0" presId="urn:microsoft.com/office/officeart/2009/layout/CircleArrowProcess"/>
    <dgm:cxn modelId="{AD5B0C3C-54F8-4E28-9C94-298E6C28CA16}" type="presParOf" srcId="{071658B7-CBD7-4135-BE05-411947D995EE}" destId="{407C1436-7AAC-4C5D-9164-4BC503773132}" srcOrd="14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B2F1C9-52D0-4E13-B5F0-DDEC89C42E47}" type="doc">
      <dgm:prSet loTypeId="urn:microsoft.com/office/officeart/2005/8/layout/cycle8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E16A494-92E1-40BA-98D9-E9CD9629593A}">
      <dgm:prSet phldrT="[Testo]" custT="1"/>
      <dgm:spPr/>
      <dgm:t>
        <a:bodyPr/>
        <a:lstStyle/>
        <a:p>
          <a:r>
            <a:rPr lang="it-IT" sz="1200" b="1" smtClean="0">
              <a:latin typeface="Calibri" panose="020F0502020204030204" pitchFamily="34" charset="0"/>
            </a:rPr>
            <a:t>Identificazione delle priorità gestionali - DG</a:t>
          </a:r>
          <a:endParaRPr lang="it-IT" sz="1200" b="1" dirty="0">
            <a:latin typeface="Calibri" panose="020F0502020204030204" pitchFamily="34" charset="0"/>
          </a:endParaRPr>
        </a:p>
      </dgm:t>
    </dgm:pt>
    <dgm:pt modelId="{7C5EAB80-6BA0-40AF-8647-8BF3BF17912B}" type="parTrans" cxnId="{052F96E1-92A4-455D-A5C5-26809A7A8865}">
      <dgm:prSet/>
      <dgm:spPr/>
      <dgm:t>
        <a:bodyPr/>
        <a:lstStyle/>
        <a:p>
          <a:endParaRPr lang="it-IT" sz="1400">
            <a:latin typeface="Calibri" panose="020F0502020204030204" pitchFamily="34" charset="0"/>
          </a:endParaRPr>
        </a:p>
      </dgm:t>
    </dgm:pt>
    <dgm:pt modelId="{4A2BB63D-B3BB-4082-9D3C-E38DCB3F1603}" type="sibTrans" cxnId="{052F96E1-92A4-455D-A5C5-26809A7A8865}">
      <dgm:prSet custT="1"/>
      <dgm:spPr/>
      <dgm:t>
        <a:bodyPr/>
        <a:lstStyle/>
        <a:p>
          <a:endParaRPr lang="it-IT" sz="1400">
            <a:latin typeface="Calibri" panose="020F0502020204030204" pitchFamily="34" charset="0"/>
          </a:endParaRPr>
        </a:p>
      </dgm:t>
    </dgm:pt>
    <dgm:pt modelId="{32636320-C8DB-4C77-BC72-CE4C3B172F1B}">
      <dgm:prSet phldrT="[Testo]" custT="1"/>
      <dgm:spPr/>
      <dgm:t>
        <a:bodyPr/>
        <a:lstStyle/>
        <a:p>
          <a:r>
            <a:rPr lang="it-IT" sz="1100" dirty="0" smtClean="0">
              <a:latin typeface="Calibri" panose="020F0502020204030204" pitchFamily="34" charset="0"/>
            </a:rPr>
            <a:t>Condivisione con la squadra dei dirigenti che, sentiti i Delegati, propongono  gli obiettivi del nuovo anno</a:t>
          </a:r>
          <a:endParaRPr lang="it-IT" sz="1100" dirty="0">
            <a:latin typeface="Calibri" panose="020F0502020204030204" pitchFamily="34" charset="0"/>
          </a:endParaRPr>
        </a:p>
      </dgm:t>
    </dgm:pt>
    <dgm:pt modelId="{5647268C-A09A-42EF-87B5-261AAE399B88}" type="parTrans" cxnId="{EB08D948-E91E-47F5-BAED-9332532F9F01}">
      <dgm:prSet/>
      <dgm:spPr/>
      <dgm:t>
        <a:bodyPr/>
        <a:lstStyle/>
        <a:p>
          <a:endParaRPr lang="it-IT" sz="1400">
            <a:latin typeface="Calibri" panose="020F0502020204030204" pitchFamily="34" charset="0"/>
          </a:endParaRPr>
        </a:p>
      </dgm:t>
    </dgm:pt>
    <dgm:pt modelId="{44A64DCE-A678-4326-934B-0A12703975BE}" type="sibTrans" cxnId="{EB08D948-E91E-47F5-BAED-9332532F9F01}">
      <dgm:prSet custT="1"/>
      <dgm:spPr/>
      <dgm:t>
        <a:bodyPr/>
        <a:lstStyle/>
        <a:p>
          <a:endParaRPr lang="it-IT" sz="1400">
            <a:latin typeface="Calibri" panose="020F0502020204030204" pitchFamily="34" charset="0"/>
          </a:endParaRPr>
        </a:p>
      </dgm:t>
    </dgm:pt>
    <dgm:pt modelId="{F383B89D-F1AD-4E7E-9CF0-386EFFD8680D}">
      <dgm:prSet phldrT="[Testo]" custT="1"/>
      <dgm:spPr/>
      <dgm:t>
        <a:bodyPr/>
        <a:lstStyle/>
        <a:p>
          <a:endParaRPr lang="it-IT" sz="1200" smtClean="0">
            <a:latin typeface="Calibri" panose="020F0502020204030204" pitchFamily="34" charset="0"/>
          </a:endParaRPr>
        </a:p>
        <a:p>
          <a:r>
            <a:rPr lang="it-IT" sz="1200" smtClean="0">
              <a:latin typeface="Calibri" panose="020F0502020204030204" pitchFamily="34" charset="0"/>
            </a:rPr>
            <a:t>Negoziazione tra DG e  Dirigenti per definire gli obiettivi e target di risultato</a:t>
          </a:r>
          <a:endParaRPr lang="it-IT" sz="1200" dirty="0">
            <a:latin typeface="Calibri" panose="020F0502020204030204" pitchFamily="34" charset="0"/>
          </a:endParaRPr>
        </a:p>
      </dgm:t>
    </dgm:pt>
    <dgm:pt modelId="{6647F688-DC97-49FA-8B93-D0DF15A821FF}" type="parTrans" cxnId="{D1399977-F4A9-4543-832D-641E81412F92}">
      <dgm:prSet/>
      <dgm:spPr/>
      <dgm:t>
        <a:bodyPr/>
        <a:lstStyle/>
        <a:p>
          <a:endParaRPr lang="it-IT" sz="1400">
            <a:latin typeface="Calibri" panose="020F0502020204030204" pitchFamily="34" charset="0"/>
          </a:endParaRPr>
        </a:p>
      </dgm:t>
    </dgm:pt>
    <dgm:pt modelId="{9042269D-39E9-4900-A44C-EED844FFFCBB}" type="sibTrans" cxnId="{D1399977-F4A9-4543-832D-641E81412F92}">
      <dgm:prSet custT="1"/>
      <dgm:spPr/>
      <dgm:t>
        <a:bodyPr/>
        <a:lstStyle/>
        <a:p>
          <a:endParaRPr lang="it-IT" sz="1400">
            <a:latin typeface="Calibri" panose="020F0502020204030204" pitchFamily="34" charset="0"/>
          </a:endParaRPr>
        </a:p>
      </dgm:t>
    </dgm:pt>
    <dgm:pt modelId="{F5EDB6F6-1FF0-4BC8-8302-324E0FE9CA38}">
      <dgm:prSet phldrT="[Testo]" custT="1"/>
      <dgm:spPr/>
      <dgm:t>
        <a:bodyPr/>
        <a:lstStyle/>
        <a:p>
          <a:r>
            <a:rPr lang="it-IT" sz="1000" dirty="0" smtClean="0">
              <a:latin typeface="Calibri" panose="020F0502020204030204" pitchFamily="34" charset="0"/>
            </a:rPr>
            <a:t>Monitoraggio intermedio e revisione degli obiettivi dell’anno in corso e proposta per il nuovo anno</a:t>
          </a:r>
          <a:endParaRPr lang="it-IT" sz="1000" dirty="0">
            <a:latin typeface="Calibri" panose="020F0502020204030204" pitchFamily="34" charset="0"/>
          </a:endParaRPr>
        </a:p>
      </dgm:t>
    </dgm:pt>
    <dgm:pt modelId="{581AB357-48E3-422E-AEF1-91094512A970}" type="parTrans" cxnId="{0458DA80-FEFF-46B0-9BA9-FE030DF9E7BC}">
      <dgm:prSet/>
      <dgm:spPr/>
      <dgm:t>
        <a:bodyPr/>
        <a:lstStyle/>
        <a:p>
          <a:endParaRPr lang="it-IT" sz="1400">
            <a:latin typeface="Calibri" panose="020F0502020204030204" pitchFamily="34" charset="0"/>
          </a:endParaRPr>
        </a:p>
      </dgm:t>
    </dgm:pt>
    <dgm:pt modelId="{D71C7E66-7D38-4E2C-827B-79AF4A1F6ED9}" type="sibTrans" cxnId="{0458DA80-FEFF-46B0-9BA9-FE030DF9E7BC}">
      <dgm:prSet custT="1"/>
      <dgm:spPr/>
      <dgm:t>
        <a:bodyPr/>
        <a:lstStyle/>
        <a:p>
          <a:endParaRPr lang="it-IT" sz="1400">
            <a:latin typeface="Calibri" panose="020F0502020204030204" pitchFamily="34" charset="0"/>
          </a:endParaRPr>
        </a:p>
      </dgm:t>
    </dgm:pt>
    <dgm:pt modelId="{0ECF1CF2-2D63-4F67-A1FA-F0CE6A7524F0}">
      <dgm:prSet phldrT="[Testo]" custT="1"/>
      <dgm:spPr/>
      <dgm:t>
        <a:bodyPr/>
        <a:lstStyle/>
        <a:p>
          <a:r>
            <a:rPr lang="it-IT" sz="1400" dirty="0" smtClean="0">
              <a:latin typeface="Calibri" panose="020F0502020204030204" pitchFamily="34" charset="0"/>
            </a:rPr>
            <a:t>Valutazione degli obiettivi </a:t>
          </a:r>
          <a:endParaRPr lang="it-IT" sz="1400" dirty="0">
            <a:latin typeface="Calibri" panose="020F0502020204030204" pitchFamily="34" charset="0"/>
          </a:endParaRPr>
        </a:p>
      </dgm:t>
    </dgm:pt>
    <dgm:pt modelId="{4F0DFC9B-4EAD-4616-8399-432BA3E4FC77}" type="parTrans" cxnId="{74802601-2A45-4528-A2C7-1A7DF2D083EF}">
      <dgm:prSet/>
      <dgm:spPr/>
      <dgm:t>
        <a:bodyPr/>
        <a:lstStyle/>
        <a:p>
          <a:endParaRPr lang="it-IT" sz="1400">
            <a:latin typeface="Calibri" panose="020F0502020204030204" pitchFamily="34" charset="0"/>
          </a:endParaRPr>
        </a:p>
      </dgm:t>
    </dgm:pt>
    <dgm:pt modelId="{49B3EF83-3A76-4E00-AD3F-6BA22E550D82}" type="sibTrans" cxnId="{74802601-2A45-4528-A2C7-1A7DF2D083EF}">
      <dgm:prSet custT="1"/>
      <dgm:spPr/>
      <dgm:t>
        <a:bodyPr/>
        <a:lstStyle/>
        <a:p>
          <a:endParaRPr lang="it-IT" sz="1400">
            <a:latin typeface="Calibri" panose="020F0502020204030204" pitchFamily="34" charset="0"/>
          </a:endParaRPr>
        </a:p>
      </dgm:t>
    </dgm:pt>
    <dgm:pt modelId="{F0B4C73F-E7C8-4AB4-B5B2-340E325059FA}">
      <dgm:prSet phldrT="[Testo]" custT="1"/>
      <dgm:spPr/>
      <dgm:t>
        <a:bodyPr/>
        <a:lstStyle/>
        <a:p>
          <a:r>
            <a:rPr lang="it-IT" sz="1000" dirty="0" smtClean="0">
              <a:latin typeface="Calibri" panose="020F0502020204030204" pitchFamily="34" charset="0"/>
            </a:rPr>
            <a:t>Il dirigente a sua volta  assegna gli obiettivi ai Responsabile di Servizio</a:t>
          </a:r>
          <a:endParaRPr lang="it-IT" sz="1000" dirty="0">
            <a:latin typeface="Calibri" panose="020F0502020204030204" pitchFamily="34" charset="0"/>
          </a:endParaRPr>
        </a:p>
      </dgm:t>
    </dgm:pt>
    <dgm:pt modelId="{2439BB3D-7715-41A5-96CF-C4F2EDCC3D05}" type="parTrans" cxnId="{75BA0D7A-18E9-4734-8C3F-74440AF4971D}">
      <dgm:prSet/>
      <dgm:spPr/>
      <dgm:t>
        <a:bodyPr/>
        <a:lstStyle/>
        <a:p>
          <a:endParaRPr lang="it-IT"/>
        </a:p>
      </dgm:t>
    </dgm:pt>
    <dgm:pt modelId="{D8B2F5FD-C2ED-48FB-A6F8-6F7EFBB75202}" type="sibTrans" cxnId="{75BA0D7A-18E9-4734-8C3F-74440AF4971D}">
      <dgm:prSet/>
      <dgm:spPr/>
      <dgm:t>
        <a:bodyPr/>
        <a:lstStyle/>
        <a:p>
          <a:endParaRPr lang="it-IT"/>
        </a:p>
      </dgm:t>
    </dgm:pt>
    <dgm:pt modelId="{02550D7C-5A7D-4E5D-984D-D5DBC7FB8977}">
      <dgm:prSet phldrT="[Testo]" custT="1"/>
      <dgm:spPr/>
      <dgm:t>
        <a:bodyPr/>
        <a:lstStyle/>
        <a:p>
          <a:r>
            <a:rPr lang="it-IT" sz="1000" dirty="0" smtClean="0">
              <a:latin typeface="Calibri" panose="020F0502020204030204" pitchFamily="34" charset="0"/>
            </a:rPr>
            <a:t>                </a:t>
          </a:r>
        </a:p>
        <a:p>
          <a:r>
            <a:rPr lang="it-IT" sz="1000" dirty="0" smtClean="0">
              <a:latin typeface="Calibri" panose="020F0502020204030204" pitchFamily="34" charset="0"/>
            </a:rPr>
            <a:t>                Gli obiettivi trasversali sono condivisi con i dipartimenti che li  negoziano, integrano e condividono con il Direttore  di struttura</a:t>
          </a:r>
          <a:endParaRPr lang="it-IT" sz="1000" dirty="0">
            <a:latin typeface="Calibri" panose="020F0502020204030204" pitchFamily="34" charset="0"/>
          </a:endParaRPr>
        </a:p>
      </dgm:t>
    </dgm:pt>
    <dgm:pt modelId="{D310F3EE-6751-41D3-B580-97BAF8A0A864}" type="parTrans" cxnId="{C936E750-15F4-4FB8-8E13-632CB64300D2}">
      <dgm:prSet/>
      <dgm:spPr/>
      <dgm:t>
        <a:bodyPr/>
        <a:lstStyle/>
        <a:p>
          <a:endParaRPr lang="it-IT"/>
        </a:p>
      </dgm:t>
    </dgm:pt>
    <dgm:pt modelId="{2CBC46A5-2DF8-4B7A-8A90-11569E9C8854}" type="sibTrans" cxnId="{C936E750-15F4-4FB8-8E13-632CB64300D2}">
      <dgm:prSet/>
      <dgm:spPr/>
      <dgm:t>
        <a:bodyPr/>
        <a:lstStyle/>
        <a:p>
          <a:endParaRPr lang="it-IT"/>
        </a:p>
      </dgm:t>
    </dgm:pt>
    <dgm:pt modelId="{D6E241A3-6C86-4FDC-9A38-BDECD82A6CE9}" type="pres">
      <dgm:prSet presAssocID="{0EB2F1C9-52D0-4E13-B5F0-DDEC89C42E4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6E2D6A8-0E22-4DB7-AA82-AA9340545F4F}" type="pres">
      <dgm:prSet presAssocID="{0EB2F1C9-52D0-4E13-B5F0-DDEC89C42E47}" presName="wedge1" presStyleLbl="node1" presStyleIdx="0" presStyleCnt="7" custLinFactNeighborX="4883" custLinFactNeighborY="-7262"/>
      <dgm:spPr/>
      <dgm:t>
        <a:bodyPr/>
        <a:lstStyle/>
        <a:p>
          <a:endParaRPr lang="it-IT"/>
        </a:p>
      </dgm:t>
    </dgm:pt>
    <dgm:pt modelId="{F8EB4427-BACE-443D-A4D1-B3740D4C6FC5}" type="pres">
      <dgm:prSet presAssocID="{0EB2F1C9-52D0-4E13-B5F0-DDEC89C42E47}" presName="dummy1a" presStyleCnt="0"/>
      <dgm:spPr/>
      <dgm:t>
        <a:bodyPr/>
        <a:lstStyle/>
        <a:p>
          <a:endParaRPr lang="it-IT"/>
        </a:p>
      </dgm:t>
    </dgm:pt>
    <dgm:pt modelId="{8A09AC33-B6D7-40AD-A2B3-497502789C58}" type="pres">
      <dgm:prSet presAssocID="{0EB2F1C9-52D0-4E13-B5F0-DDEC89C42E47}" presName="dummy1b" presStyleCnt="0"/>
      <dgm:spPr/>
      <dgm:t>
        <a:bodyPr/>
        <a:lstStyle/>
        <a:p>
          <a:endParaRPr lang="it-IT"/>
        </a:p>
      </dgm:t>
    </dgm:pt>
    <dgm:pt modelId="{B28F93DC-3C25-4F91-909F-70E487392EDB}" type="pres">
      <dgm:prSet presAssocID="{0EB2F1C9-52D0-4E13-B5F0-DDEC89C42E47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589A690-A7DD-4A5F-8387-A425B3F13398}" type="pres">
      <dgm:prSet presAssocID="{0EB2F1C9-52D0-4E13-B5F0-DDEC89C42E47}" presName="wedge2" presStyleLbl="node1" presStyleIdx="1" presStyleCnt="7" custScaleX="97353" custScaleY="101310"/>
      <dgm:spPr/>
      <dgm:t>
        <a:bodyPr/>
        <a:lstStyle/>
        <a:p>
          <a:endParaRPr lang="it-IT"/>
        </a:p>
      </dgm:t>
    </dgm:pt>
    <dgm:pt modelId="{3FEE3C73-BD0D-433F-888F-8CB4344376B2}" type="pres">
      <dgm:prSet presAssocID="{0EB2F1C9-52D0-4E13-B5F0-DDEC89C42E47}" presName="dummy2a" presStyleCnt="0"/>
      <dgm:spPr/>
      <dgm:t>
        <a:bodyPr/>
        <a:lstStyle/>
        <a:p>
          <a:endParaRPr lang="it-IT"/>
        </a:p>
      </dgm:t>
    </dgm:pt>
    <dgm:pt modelId="{8BED4D4C-8C75-4375-B4FD-B2EA1B084812}" type="pres">
      <dgm:prSet presAssocID="{0EB2F1C9-52D0-4E13-B5F0-DDEC89C42E47}" presName="dummy2b" presStyleCnt="0"/>
      <dgm:spPr/>
      <dgm:t>
        <a:bodyPr/>
        <a:lstStyle/>
        <a:p>
          <a:endParaRPr lang="it-IT"/>
        </a:p>
      </dgm:t>
    </dgm:pt>
    <dgm:pt modelId="{F10F8E49-77BD-40CE-B5CE-0B785DC5E505}" type="pres">
      <dgm:prSet presAssocID="{0EB2F1C9-52D0-4E13-B5F0-DDEC89C42E47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3FD8A76-5F1E-4FA5-967C-1761CC2BB38D}" type="pres">
      <dgm:prSet presAssocID="{0EB2F1C9-52D0-4E13-B5F0-DDEC89C42E47}" presName="wedge3" presStyleLbl="node1" presStyleIdx="2" presStyleCnt="7"/>
      <dgm:spPr/>
      <dgm:t>
        <a:bodyPr/>
        <a:lstStyle/>
        <a:p>
          <a:endParaRPr lang="it-IT"/>
        </a:p>
      </dgm:t>
    </dgm:pt>
    <dgm:pt modelId="{0D26E0BF-4BED-4FC0-80CC-595909046F37}" type="pres">
      <dgm:prSet presAssocID="{0EB2F1C9-52D0-4E13-B5F0-DDEC89C42E47}" presName="dummy3a" presStyleCnt="0"/>
      <dgm:spPr/>
      <dgm:t>
        <a:bodyPr/>
        <a:lstStyle/>
        <a:p>
          <a:endParaRPr lang="it-IT"/>
        </a:p>
      </dgm:t>
    </dgm:pt>
    <dgm:pt modelId="{90DC4254-04D6-4E54-89E3-689CA1D2424A}" type="pres">
      <dgm:prSet presAssocID="{0EB2F1C9-52D0-4E13-B5F0-DDEC89C42E47}" presName="dummy3b" presStyleCnt="0"/>
      <dgm:spPr/>
      <dgm:t>
        <a:bodyPr/>
        <a:lstStyle/>
        <a:p>
          <a:endParaRPr lang="it-IT"/>
        </a:p>
      </dgm:t>
    </dgm:pt>
    <dgm:pt modelId="{BD331DF6-4BDA-4B4A-AE8A-34DF1D45D332}" type="pres">
      <dgm:prSet presAssocID="{0EB2F1C9-52D0-4E13-B5F0-DDEC89C42E47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AA74F01-1CE5-412D-903E-815EA029A5B8}" type="pres">
      <dgm:prSet presAssocID="{0EB2F1C9-52D0-4E13-B5F0-DDEC89C42E47}" presName="wedge4" presStyleLbl="node1" presStyleIdx="3" presStyleCnt="7"/>
      <dgm:spPr/>
      <dgm:t>
        <a:bodyPr/>
        <a:lstStyle/>
        <a:p>
          <a:endParaRPr lang="it-IT"/>
        </a:p>
      </dgm:t>
    </dgm:pt>
    <dgm:pt modelId="{5ACCB7F6-54BE-4CD7-9EA4-811B30636B7C}" type="pres">
      <dgm:prSet presAssocID="{0EB2F1C9-52D0-4E13-B5F0-DDEC89C42E47}" presName="dummy4a" presStyleCnt="0"/>
      <dgm:spPr/>
      <dgm:t>
        <a:bodyPr/>
        <a:lstStyle/>
        <a:p>
          <a:endParaRPr lang="it-IT"/>
        </a:p>
      </dgm:t>
    </dgm:pt>
    <dgm:pt modelId="{D81FA294-72FE-4F53-8A2F-1F190DFF6729}" type="pres">
      <dgm:prSet presAssocID="{0EB2F1C9-52D0-4E13-B5F0-DDEC89C42E47}" presName="dummy4b" presStyleCnt="0"/>
      <dgm:spPr/>
      <dgm:t>
        <a:bodyPr/>
        <a:lstStyle/>
        <a:p>
          <a:endParaRPr lang="it-IT"/>
        </a:p>
      </dgm:t>
    </dgm:pt>
    <dgm:pt modelId="{DFFB4911-7ABB-4287-8818-7DE84ABC64D9}" type="pres">
      <dgm:prSet presAssocID="{0EB2F1C9-52D0-4E13-B5F0-DDEC89C42E47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6D5E4A2-B067-4BC8-8287-566C134101A9}" type="pres">
      <dgm:prSet presAssocID="{0EB2F1C9-52D0-4E13-B5F0-DDEC89C42E47}" presName="wedge5" presStyleLbl="node1" presStyleIdx="4" presStyleCnt="7"/>
      <dgm:spPr/>
      <dgm:t>
        <a:bodyPr/>
        <a:lstStyle/>
        <a:p>
          <a:endParaRPr lang="it-IT"/>
        </a:p>
      </dgm:t>
    </dgm:pt>
    <dgm:pt modelId="{2C8540AC-4BA0-4C5E-9AF4-21D5AA379C40}" type="pres">
      <dgm:prSet presAssocID="{0EB2F1C9-52D0-4E13-B5F0-DDEC89C42E47}" presName="dummy5a" presStyleCnt="0"/>
      <dgm:spPr/>
      <dgm:t>
        <a:bodyPr/>
        <a:lstStyle/>
        <a:p>
          <a:endParaRPr lang="it-IT"/>
        </a:p>
      </dgm:t>
    </dgm:pt>
    <dgm:pt modelId="{C04436D2-0010-4349-B0A0-04BD31957FDD}" type="pres">
      <dgm:prSet presAssocID="{0EB2F1C9-52D0-4E13-B5F0-DDEC89C42E47}" presName="dummy5b" presStyleCnt="0"/>
      <dgm:spPr/>
      <dgm:t>
        <a:bodyPr/>
        <a:lstStyle/>
        <a:p>
          <a:endParaRPr lang="it-IT"/>
        </a:p>
      </dgm:t>
    </dgm:pt>
    <dgm:pt modelId="{F6ADA4F3-7DC2-424E-8703-DF02D105E348}" type="pres">
      <dgm:prSet presAssocID="{0EB2F1C9-52D0-4E13-B5F0-DDEC89C42E47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476767D-2BE4-41C0-9FEA-F7E3DC6E64E9}" type="pres">
      <dgm:prSet presAssocID="{0EB2F1C9-52D0-4E13-B5F0-DDEC89C42E47}" presName="wedge6" presStyleLbl="node1" presStyleIdx="5" presStyleCnt="7"/>
      <dgm:spPr/>
      <dgm:t>
        <a:bodyPr/>
        <a:lstStyle/>
        <a:p>
          <a:endParaRPr lang="it-IT"/>
        </a:p>
      </dgm:t>
    </dgm:pt>
    <dgm:pt modelId="{FDC14ECE-AABF-4C07-96FF-C5388717AA89}" type="pres">
      <dgm:prSet presAssocID="{0EB2F1C9-52D0-4E13-B5F0-DDEC89C42E47}" presName="dummy6a" presStyleCnt="0"/>
      <dgm:spPr/>
      <dgm:t>
        <a:bodyPr/>
        <a:lstStyle/>
        <a:p>
          <a:endParaRPr lang="it-IT"/>
        </a:p>
      </dgm:t>
    </dgm:pt>
    <dgm:pt modelId="{94AD96C6-264C-4DC8-AB80-14ED53914274}" type="pres">
      <dgm:prSet presAssocID="{0EB2F1C9-52D0-4E13-B5F0-DDEC89C42E47}" presName="dummy6b" presStyleCnt="0"/>
      <dgm:spPr/>
      <dgm:t>
        <a:bodyPr/>
        <a:lstStyle/>
        <a:p>
          <a:endParaRPr lang="it-IT"/>
        </a:p>
      </dgm:t>
    </dgm:pt>
    <dgm:pt modelId="{ADF6FD2F-5F64-4E0F-A523-7A5AAF2DA5D1}" type="pres">
      <dgm:prSet presAssocID="{0EB2F1C9-52D0-4E13-B5F0-DDEC89C42E47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2ABCF43-E48F-47FF-900D-3EA0BBF444CF}" type="pres">
      <dgm:prSet presAssocID="{0EB2F1C9-52D0-4E13-B5F0-DDEC89C42E47}" presName="wedge7" presStyleLbl="node1" presStyleIdx="6" presStyleCnt="7"/>
      <dgm:spPr/>
      <dgm:t>
        <a:bodyPr/>
        <a:lstStyle/>
        <a:p>
          <a:endParaRPr lang="it-IT"/>
        </a:p>
      </dgm:t>
    </dgm:pt>
    <dgm:pt modelId="{BE547137-B3F1-426A-A01A-CBA8B3670626}" type="pres">
      <dgm:prSet presAssocID="{0EB2F1C9-52D0-4E13-B5F0-DDEC89C42E47}" presName="dummy7a" presStyleCnt="0"/>
      <dgm:spPr/>
      <dgm:t>
        <a:bodyPr/>
        <a:lstStyle/>
        <a:p>
          <a:endParaRPr lang="it-IT"/>
        </a:p>
      </dgm:t>
    </dgm:pt>
    <dgm:pt modelId="{35967587-EC7B-45F8-BF6E-B80EEAB15249}" type="pres">
      <dgm:prSet presAssocID="{0EB2F1C9-52D0-4E13-B5F0-DDEC89C42E47}" presName="dummy7b" presStyleCnt="0"/>
      <dgm:spPr/>
      <dgm:t>
        <a:bodyPr/>
        <a:lstStyle/>
        <a:p>
          <a:endParaRPr lang="it-IT"/>
        </a:p>
      </dgm:t>
    </dgm:pt>
    <dgm:pt modelId="{2B244343-8EC6-4F47-A67A-B0F5EBD76EF5}" type="pres">
      <dgm:prSet presAssocID="{0EB2F1C9-52D0-4E13-B5F0-DDEC89C42E47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8E1C8DB-C672-411F-9D58-56E4922DCFC6}" type="pres">
      <dgm:prSet presAssocID="{4A2BB63D-B3BB-4082-9D3C-E38DCB3F1603}" presName="arrowWedge1" presStyleLbl="fgSibTrans2D1" presStyleIdx="0" presStyleCnt="7"/>
      <dgm:spPr/>
      <dgm:t>
        <a:bodyPr/>
        <a:lstStyle/>
        <a:p>
          <a:endParaRPr lang="it-IT"/>
        </a:p>
      </dgm:t>
    </dgm:pt>
    <dgm:pt modelId="{8FCC5B3A-B893-4A2B-B566-7EE93EE9AED8}" type="pres">
      <dgm:prSet presAssocID="{44A64DCE-A678-4326-934B-0A12703975BE}" presName="arrowWedge2" presStyleLbl="fgSibTrans2D1" presStyleIdx="1" presStyleCnt="7"/>
      <dgm:spPr/>
      <dgm:t>
        <a:bodyPr/>
        <a:lstStyle/>
        <a:p>
          <a:endParaRPr lang="it-IT"/>
        </a:p>
      </dgm:t>
    </dgm:pt>
    <dgm:pt modelId="{D9A29E0A-1AA3-4217-B3FD-77EAFA0C4432}" type="pres">
      <dgm:prSet presAssocID="{9042269D-39E9-4900-A44C-EED844FFFCBB}" presName="arrowWedge3" presStyleLbl="fgSibTrans2D1" presStyleIdx="2" presStyleCnt="7"/>
      <dgm:spPr/>
      <dgm:t>
        <a:bodyPr/>
        <a:lstStyle/>
        <a:p>
          <a:endParaRPr lang="it-IT"/>
        </a:p>
      </dgm:t>
    </dgm:pt>
    <dgm:pt modelId="{62EAC8A7-68A5-4A62-9B0D-C50B6E4DA164}" type="pres">
      <dgm:prSet presAssocID="{D8B2F5FD-C2ED-48FB-A6F8-6F7EFBB75202}" presName="arrowWedge4" presStyleLbl="fgSibTrans2D1" presStyleIdx="3" presStyleCnt="7"/>
      <dgm:spPr/>
      <dgm:t>
        <a:bodyPr/>
        <a:lstStyle/>
        <a:p>
          <a:endParaRPr lang="it-IT"/>
        </a:p>
      </dgm:t>
    </dgm:pt>
    <dgm:pt modelId="{09D8FEC0-FFBB-451C-B16A-A7A4D6290E41}" type="pres">
      <dgm:prSet presAssocID="{2CBC46A5-2DF8-4B7A-8A90-11569E9C8854}" presName="arrowWedge5" presStyleLbl="fgSibTrans2D1" presStyleIdx="4" presStyleCnt="7"/>
      <dgm:spPr/>
      <dgm:t>
        <a:bodyPr/>
        <a:lstStyle/>
        <a:p>
          <a:endParaRPr lang="it-IT"/>
        </a:p>
      </dgm:t>
    </dgm:pt>
    <dgm:pt modelId="{D3CFBE0F-4C2B-4C2D-839E-55E6D605E2A3}" type="pres">
      <dgm:prSet presAssocID="{D71C7E66-7D38-4E2C-827B-79AF4A1F6ED9}" presName="arrowWedge6" presStyleLbl="fgSibTrans2D1" presStyleIdx="5" presStyleCnt="7"/>
      <dgm:spPr/>
      <dgm:t>
        <a:bodyPr/>
        <a:lstStyle/>
        <a:p>
          <a:endParaRPr lang="it-IT"/>
        </a:p>
      </dgm:t>
    </dgm:pt>
    <dgm:pt modelId="{280C9AAA-77D8-4D1D-99A9-B654E9F01CBC}" type="pres">
      <dgm:prSet presAssocID="{49B3EF83-3A76-4E00-AD3F-6BA22E550D82}" presName="arrowWedge7" presStyleLbl="fgSibTrans2D1" presStyleIdx="6" presStyleCnt="7"/>
      <dgm:spPr/>
      <dgm:t>
        <a:bodyPr/>
        <a:lstStyle/>
        <a:p>
          <a:endParaRPr lang="it-IT"/>
        </a:p>
      </dgm:t>
    </dgm:pt>
  </dgm:ptLst>
  <dgm:cxnLst>
    <dgm:cxn modelId="{EB08D948-E91E-47F5-BAED-9332532F9F01}" srcId="{0EB2F1C9-52D0-4E13-B5F0-DDEC89C42E47}" destId="{32636320-C8DB-4C77-BC72-CE4C3B172F1B}" srcOrd="1" destOrd="0" parTransId="{5647268C-A09A-42EF-87B5-261AAE399B88}" sibTransId="{44A64DCE-A678-4326-934B-0A12703975BE}"/>
    <dgm:cxn modelId="{C7EF80C8-8870-4FF9-9793-BFB26F244762}" type="presOf" srcId="{0ECF1CF2-2D63-4F67-A1FA-F0CE6A7524F0}" destId="{22ABCF43-E48F-47FF-900D-3EA0BBF444CF}" srcOrd="0" destOrd="0" presId="urn:microsoft.com/office/officeart/2005/8/layout/cycle8"/>
    <dgm:cxn modelId="{B9CC8229-69B9-4A44-A68C-C91F0234E074}" type="presOf" srcId="{02550D7C-5A7D-4E5D-984D-D5DBC7FB8977}" destId="{F6ADA4F3-7DC2-424E-8703-DF02D105E348}" srcOrd="1" destOrd="0" presId="urn:microsoft.com/office/officeart/2005/8/layout/cycle8"/>
    <dgm:cxn modelId="{9D05DB82-4379-43C2-A068-574E6535168A}" type="presOf" srcId="{F0B4C73F-E7C8-4AB4-B5B2-340E325059FA}" destId="{DFFB4911-7ABB-4287-8818-7DE84ABC64D9}" srcOrd="1" destOrd="0" presId="urn:microsoft.com/office/officeart/2005/8/layout/cycle8"/>
    <dgm:cxn modelId="{BB717E8F-FB82-4356-8981-C7E140ABFC0F}" type="presOf" srcId="{02550D7C-5A7D-4E5D-984D-D5DBC7FB8977}" destId="{F6D5E4A2-B067-4BC8-8287-566C134101A9}" srcOrd="0" destOrd="0" presId="urn:microsoft.com/office/officeart/2005/8/layout/cycle8"/>
    <dgm:cxn modelId="{8579BCE0-4F8D-41C1-8548-DE56A67B3EAC}" type="presOf" srcId="{F5EDB6F6-1FF0-4BC8-8302-324E0FE9CA38}" destId="{ADF6FD2F-5F64-4E0F-A523-7A5AAF2DA5D1}" srcOrd="1" destOrd="0" presId="urn:microsoft.com/office/officeart/2005/8/layout/cycle8"/>
    <dgm:cxn modelId="{60C4F409-E278-444D-B1DF-2F2024898EE5}" type="presOf" srcId="{F383B89D-F1AD-4E7E-9CF0-386EFFD8680D}" destId="{A3FD8A76-5F1E-4FA5-967C-1761CC2BB38D}" srcOrd="0" destOrd="0" presId="urn:microsoft.com/office/officeart/2005/8/layout/cycle8"/>
    <dgm:cxn modelId="{0458DA80-FEFF-46B0-9BA9-FE030DF9E7BC}" srcId="{0EB2F1C9-52D0-4E13-B5F0-DDEC89C42E47}" destId="{F5EDB6F6-1FF0-4BC8-8302-324E0FE9CA38}" srcOrd="5" destOrd="0" parTransId="{581AB357-48E3-422E-AEF1-91094512A970}" sibTransId="{D71C7E66-7D38-4E2C-827B-79AF4A1F6ED9}"/>
    <dgm:cxn modelId="{7841A869-E50E-4092-A495-917185BD4B45}" type="presOf" srcId="{0ECF1CF2-2D63-4F67-A1FA-F0CE6A7524F0}" destId="{2B244343-8EC6-4F47-A67A-B0F5EBD76EF5}" srcOrd="1" destOrd="0" presId="urn:microsoft.com/office/officeart/2005/8/layout/cycle8"/>
    <dgm:cxn modelId="{74802601-2A45-4528-A2C7-1A7DF2D083EF}" srcId="{0EB2F1C9-52D0-4E13-B5F0-DDEC89C42E47}" destId="{0ECF1CF2-2D63-4F67-A1FA-F0CE6A7524F0}" srcOrd="6" destOrd="0" parTransId="{4F0DFC9B-4EAD-4616-8399-432BA3E4FC77}" sibTransId="{49B3EF83-3A76-4E00-AD3F-6BA22E550D82}"/>
    <dgm:cxn modelId="{168B51DB-EF63-4DE6-8F52-1D5DC3CDB091}" type="presOf" srcId="{F0B4C73F-E7C8-4AB4-B5B2-340E325059FA}" destId="{AAA74F01-1CE5-412D-903E-815EA029A5B8}" srcOrd="0" destOrd="0" presId="urn:microsoft.com/office/officeart/2005/8/layout/cycle8"/>
    <dgm:cxn modelId="{DE3A2E99-72CB-40D8-BFDB-7DAE8518638A}" type="presOf" srcId="{5E16A494-92E1-40BA-98D9-E9CD9629593A}" destId="{66E2D6A8-0E22-4DB7-AA82-AA9340545F4F}" srcOrd="0" destOrd="0" presId="urn:microsoft.com/office/officeart/2005/8/layout/cycle8"/>
    <dgm:cxn modelId="{C936E750-15F4-4FB8-8E13-632CB64300D2}" srcId="{0EB2F1C9-52D0-4E13-B5F0-DDEC89C42E47}" destId="{02550D7C-5A7D-4E5D-984D-D5DBC7FB8977}" srcOrd="4" destOrd="0" parTransId="{D310F3EE-6751-41D3-B580-97BAF8A0A864}" sibTransId="{2CBC46A5-2DF8-4B7A-8A90-11569E9C8854}"/>
    <dgm:cxn modelId="{9EB4D199-1703-4281-BB52-AA40C4402E1C}" type="presOf" srcId="{0EB2F1C9-52D0-4E13-B5F0-DDEC89C42E47}" destId="{D6E241A3-6C86-4FDC-9A38-BDECD82A6CE9}" srcOrd="0" destOrd="0" presId="urn:microsoft.com/office/officeart/2005/8/layout/cycle8"/>
    <dgm:cxn modelId="{D1399977-F4A9-4543-832D-641E81412F92}" srcId="{0EB2F1C9-52D0-4E13-B5F0-DDEC89C42E47}" destId="{F383B89D-F1AD-4E7E-9CF0-386EFFD8680D}" srcOrd="2" destOrd="0" parTransId="{6647F688-DC97-49FA-8B93-D0DF15A821FF}" sibTransId="{9042269D-39E9-4900-A44C-EED844FFFCBB}"/>
    <dgm:cxn modelId="{93ADCBC5-241B-4CFD-A2DB-4C0AC94C74C5}" type="presOf" srcId="{32636320-C8DB-4C77-BC72-CE4C3B172F1B}" destId="{F10F8E49-77BD-40CE-B5CE-0B785DC5E505}" srcOrd="1" destOrd="0" presId="urn:microsoft.com/office/officeart/2005/8/layout/cycle8"/>
    <dgm:cxn modelId="{BAE02A06-A2E4-4E53-8E48-E6D80A2D1B80}" type="presOf" srcId="{32636320-C8DB-4C77-BC72-CE4C3B172F1B}" destId="{3589A690-A7DD-4A5F-8387-A425B3F13398}" srcOrd="0" destOrd="0" presId="urn:microsoft.com/office/officeart/2005/8/layout/cycle8"/>
    <dgm:cxn modelId="{052F96E1-92A4-455D-A5C5-26809A7A8865}" srcId="{0EB2F1C9-52D0-4E13-B5F0-DDEC89C42E47}" destId="{5E16A494-92E1-40BA-98D9-E9CD9629593A}" srcOrd="0" destOrd="0" parTransId="{7C5EAB80-6BA0-40AF-8647-8BF3BF17912B}" sibTransId="{4A2BB63D-B3BB-4082-9D3C-E38DCB3F1603}"/>
    <dgm:cxn modelId="{4ECA22C1-C23E-4836-B462-F94AA8F2E810}" type="presOf" srcId="{F383B89D-F1AD-4E7E-9CF0-386EFFD8680D}" destId="{BD331DF6-4BDA-4B4A-AE8A-34DF1D45D332}" srcOrd="1" destOrd="0" presId="urn:microsoft.com/office/officeart/2005/8/layout/cycle8"/>
    <dgm:cxn modelId="{75BA0D7A-18E9-4734-8C3F-74440AF4971D}" srcId="{0EB2F1C9-52D0-4E13-B5F0-DDEC89C42E47}" destId="{F0B4C73F-E7C8-4AB4-B5B2-340E325059FA}" srcOrd="3" destOrd="0" parTransId="{2439BB3D-7715-41A5-96CF-C4F2EDCC3D05}" sibTransId="{D8B2F5FD-C2ED-48FB-A6F8-6F7EFBB75202}"/>
    <dgm:cxn modelId="{F8F817F0-2242-4DD3-B941-67BB264E38EF}" type="presOf" srcId="{F5EDB6F6-1FF0-4BC8-8302-324E0FE9CA38}" destId="{6476767D-2BE4-41C0-9FEA-F7E3DC6E64E9}" srcOrd="0" destOrd="0" presId="urn:microsoft.com/office/officeart/2005/8/layout/cycle8"/>
    <dgm:cxn modelId="{259B484A-9392-4509-9067-11E0F0932542}" type="presOf" srcId="{5E16A494-92E1-40BA-98D9-E9CD9629593A}" destId="{B28F93DC-3C25-4F91-909F-70E487392EDB}" srcOrd="1" destOrd="0" presId="urn:microsoft.com/office/officeart/2005/8/layout/cycle8"/>
    <dgm:cxn modelId="{078CEC3D-4FD3-439E-9727-C4967DD7A3A9}" type="presParOf" srcId="{D6E241A3-6C86-4FDC-9A38-BDECD82A6CE9}" destId="{66E2D6A8-0E22-4DB7-AA82-AA9340545F4F}" srcOrd="0" destOrd="0" presId="urn:microsoft.com/office/officeart/2005/8/layout/cycle8"/>
    <dgm:cxn modelId="{7EB6DD9B-D0BB-4B74-AE22-1DEEA9EA91DE}" type="presParOf" srcId="{D6E241A3-6C86-4FDC-9A38-BDECD82A6CE9}" destId="{F8EB4427-BACE-443D-A4D1-B3740D4C6FC5}" srcOrd="1" destOrd="0" presId="urn:microsoft.com/office/officeart/2005/8/layout/cycle8"/>
    <dgm:cxn modelId="{EFE17893-7129-47DB-8FF2-7C8CB038DB70}" type="presParOf" srcId="{D6E241A3-6C86-4FDC-9A38-BDECD82A6CE9}" destId="{8A09AC33-B6D7-40AD-A2B3-497502789C58}" srcOrd="2" destOrd="0" presId="urn:microsoft.com/office/officeart/2005/8/layout/cycle8"/>
    <dgm:cxn modelId="{5AB6E0B4-E699-4F62-B9AF-8D1157A2A107}" type="presParOf" srcId="{D6E241A3-6C86-4FDC-9A38-BDECD82A6CE9}" destId="{B28F93DC-3C25-4F91-909F-70E487392EDB}" srcOrd="3" destOrd="0" presId="urn:microsoft.com/office/officeart/2005/8/layout/cycle8"/>
    <dgm:cxn modelId="{5F76DB01-4215-4D69-A17E-809BD471EA35}" type="presParOf" srcId="{D6E241A3-6C86-4FDC-9A38-BDECD82A6CE9}" destId="{3589A690-A7DD-4A5F-8387-A425B3F13398}" srcOrd="4" destOrd="0" presId="urn:microsoft.com/office/officeart/2005/8/layout/cycle8"/>
    <dgm:cxn modelId="{BE7F9F95-0A71-4118-95A3-165C226FC2F4}" type="presParOf" srcId="{D6E241A3-6C86-4FDC-9A38-BDECD82A6CE9}" destId="{3FEE3C73-BD0D-433F-888F-8CB4344376B2}" srcOrd="5" destOrd="0" presId="urn:microsoft.com/office/officeart/2005/8/layout/cycle8"/>
    <dgm:cxn modelId="{53EBB975-E291-4E11-9651-49CAF50FBFDC}" type="presParOf" srcId="{D6E241A3-6C86-4FDC-9A38-BDECD82A6CE9}" destId="{8BED4D4C-8C75-4375-B4FD-B2EA1B084812}" srcOrd="6" destOrd="0" presId="urn:microsoft.com/office/officeart/2005/8/layout/cycle8"/>
    <dgm:cxn modelId="{D81ECF93-F240-40EB-AAD4-DCCAA7831765}" type="presParOf" srcId="{D6E241A3-6C86-4FDC-9A38-BDECD82A6CE9}" destId="{F10F8E49-77BD-40CE-B5CE-0B785DC5E505}" srcOrd="7" destOrd="0" presId="urn:microsoft.com/office/officeart/2005/8/layout/cycle8"/>
    <dgm:cxn modelId="{87AD4E01-840F-452F-BD7A-DC3D1A5F4921}" type="presParOf" srcId="{D6E241A3-6C86-4FDC-9A38-BDECD82A6CE9}" destId="{A3FD8A76-5F1E-4FA5-967C-1761CC2BB38D}" srcOrd="8" destOrd="0" presId="urn:microsoft.com/office/officeart/2005/8/layout/cycle8"/>
    <dgm:cxn modelId="{12E2524D-1EAE-413C-ACF0-46B721A2F352}" type="presParOf" srcId="{D6E241A3-6C86-4FDC-9A38-BDECD82A6CE9}" destId="{0D26E0BF-4BED-4FC0-80CC-595909046F37}" srcOrd="9" destOrd="0" presId="urn:microsoft.com/office/officeart/2005/8/layout/cycle8"/>
    <dgm:cxn modelId="{5CF77986-754F-4818-9236-4E23799E59CD}" type="presParOf" srcId="{D6E241A3-6C86-4FDC-9A38-BDECD82A6CE9}" destId="{90DC4254-04D6-4E54-89E3-689CA1D2424A}" srcOrd="10" destOrd="0" presId="urn:microsoft.com/office/officeart/2005/8/layout/cycle8"/>
    <dgm:cxn modelId="{E47F8299-2612-43C5-9087-A02428540E53}" type="presParOf" srcId="{D6E241A3-6C86-4FDC-9A38-BDECD82A6CE9}" destId="{BD331DF6-4BDA-4B4A-AE8A-34DF1D45D332}" srcOrd="11" destOrd="0" presId="urn:microsoft.com/office/officeart/2005/8/layout/cycle8"/>
    <dgm:cxn modelId="{1CE81AAF-C261-4560-8386-E31AAF12CD24}" type="presParOf" srcId="{D6E241A3-6C86-4FDC-9A38-BDECD82A6CE9}" destId="{AAA74F01-1CE5-412D-903E-815EA029A5B8}" srcOrd="12" destOrd="0" presId="urn:microsoft.com/office/officeart/2005/8/layout/cycle8"/>
    <dgm:cxn modelId="{2E54FC12-DED1-4C06-8740-4E32DD6928F2}" type="presParOf" srcId="{D6E241A3-6C86-4FDC-9A38-BDECD82A6CE9}" destId="{5ACCB7F6-54BE-4CD7-9EA4-811B30636B7C}" srcOrd="13" destOrd="0" presId="urn:microsoft.com/office/officeart/2005/8/layout/cycle8"/>
    <dgm:cxn modelId="{2DD56335-657E-4CD7-B06D-3984AF4991BF}" type="presParOf" srcId="{D6E241A3-6C86-4FDC-9A38-BDECD82A6CE9}" destId="{D81FA294-72FE-4F53-8A2F-1F190DFF6729}" srcOrd="14" destOrd="0" presId="urn:microsoft.com/office/officeart/2005/8/layout/cycle8"/>
    <dgm:cxn modelId="{6F1C37F5-53F0-45E4-A88A-554DA4094F42}" type="presParOf" srcId="{D6E241A3-6C86-4FDC-9A38-BDECD82A6CE9}" destId="{DFFB4911-7ABB-4287-8818-7DE84ABC64D9}" srcOrd="15" destOrd="0" presId="urn:microsoft.com/office/officeart/2005/8/layout/cycle8"/>
    <dgm:cxn modelId="{F6CF9996-997D-47CB-B42D-87D302B69CF2}" type="presParOf" srcId="{D6E241A3-6C86-4FDC-9A38-BDECD82A6CE9}" destId="{F6D5E4A2-B067-4BC8-8287-566C134101A9}" srcOrd="16" destOrd="0" presId="urn:microsoft.com/office/officeart/2005/8/layout/cycle8"/>
    <dgm:cxn modelId="{1EAC88E7-2CFC-43BC-9452-8D65A62E0700}" type="presParOf" srcId="{D6E241A3-6C86-4FDC-9A38-BDECD82A6CE9}" destId="{2C8540AC-4BA0-4C5E-9AF4-21D5AA379C40}" srcOrd="17" destOrd="0" presId="urn:microsoft.com/office/officeart/2005/8/layout/cycle8"/>
    <dgm:cxn modelId="{6F98191A-EEAB-4387-87F1-FE2197FBFD58}" type="presParOf" srcId="{D6E241A3-6C86-4FDC-9A38-BDECD82A6CE9}" destId="{C04436D2-0010-4349-B0A0-04BD31957FDD}" srcOrd="18" destOrd="0" presId="urn:microsoft.com/office/officeart/2005/8/layout/cycle8"/>
    <dgm:cxn modelId="{0AB9C0AF-0DD9-4780-BB82-7B6378234669}" type="presParOf" srcId="{D6E241A3-6C86-4FDC-9A38-BDECD82A6CE9}" destId="{F6ADA4F3-7DC2-424E-8703-DF02D105E348}" srcOrd="19" destOrd="0" presId="urn:microsoft.com/office/officeart/2005/8/layout/cycle8"/>
    <dgm:cxn modelId="{323A28F0-552A-4002-9A4C-FC3A6255FB7A}" type="presParOf" srcId="{D6E241A3-6C86-4FDC-9A38-BDECD82A6CE9}" destId="{6476767D-2BE4-41C0-9FEA-F7E3DC6E64E9}" srcOrd="20" destOrd="0" presId="urn:microsoft.com/office/officeart/2005/8/layout/cycle8"/>
    <dgm:cxn modelId="{37659160-1292-4ADE-8DE3-CA0A7882FCFB}" type="presParOf" srcId="{D6E241A3-6C86-4FDC-9A38-BDECD82A6CE9}" destId="{FDC14ECE-AABF-4C07-96FF-C5388717AA89}" srcOrd="21" destOrd="0" presId="urn:microsoft.com/office/officeart/2005/8/layout/cycle8"/>
    <dgm:cxn modelId="{16D2DC96-8954-4832-8C68-73CA2C196C49}" type="presParOf" srcId="{D6E241A3-6C86-4FDC-9A38-BDECD82A6CE9}" destId="{94AD96C6-264C-4DC8-AB80-14ED53914274}" srcOrd="22" destOrd="0" presId="urn:microsoft.com/office/officeart/2005/8/layout/cycle8"/>
    <dgm:cxn modelId="{262AEF4C-5714-4EC8-96D8-9EC27D1F6D53}" type="presParOf" srcId="{D6E241A3-6C86-4FDC-9A38-BDECD82A6CE9}" destId="{ADF6FD2F-5F64-4E0F-A523-7A5AAF2DA5D1}" srcOrd="23" destOrd="0" presId="urn:microsoft.com/office/officeart/2005/8/layout/cycle8"/>
    <dgm:cxn modelId="{DE7852D4-A8C5-4EBB-9CDC-A60A153FFD0A}" type="presParOf" srcId="{D6E241A3-6C86-4FDC-9A38-BDECD82A6CE9}" destId="{22ABCF43-E48F-47FF-900D-3EA0BBF444CF}" srcOrd="24" destOrd="0" presId="urn:microsoft.com/office/officeart/2005/8/layout/cycle8"/>
    <dgm:cxn modelId="{B7D2C1E9-800D-4855-86B9-940A460FE3FB}" type="presParOf" srcId="{D6E241A3-6C86-4FDC-9A38-BDECD82A6CE9}" destId="{BE547137-B3F1-426A-A01A-CBA8B3670626}" srcOrd="25" destOrd="0" presId="urn:microsoft.com/office/officeart/2005/8/layout/cycle8"/>
    <dgm:cxn modelId="{960BFF0B-FD81-4857-AE7B-71D737A43611}" type="presParOf" srcId="{D6E241A3-6C86-4FDC-9A38-BDECD82A6CE9}" destId="{35967587-EC7B-45F8-BF6E-B80EEAB15249}" srcOrd="26" destOrd="0" presId="urn:microsoft.com/office/officeart/2005/8/layout/cycle8"/>
    <dgm:cxn modelId="{B12ED8FD-4BA0-454D-9DEE-86C465AAB2FE}" type="presParOf" srcId="{D6E241A3-6C86-4FDC-9A38-BDECD82A6CE9}" destId="{2B244343-8EC6-4F47-A67A-B0F5EBD76EF5}" srcOrd="27" destOrd="0" presId="urn:microsoft.com/office/officeart/2005/8/layout/cycle8"/>
    <dgm:cxn modelId="{B55B25CC-531D-4B0B-8657-EC7D31C65AA3}" type="presParOf" srcId="{D6E241A3-6C86-4FDC-9A38-BDECD82A6CE9}" destId="{A8E1C8DB-C672-411F-9D58-56E4922DCFC6}" srcOrd="28" destOrd="0" presId="urn:microsoft.com/office/officeart/2005/8/layout/cycle8"/>
    <dgm:cxn modelId="{69736766-EDF5-4BF6-8B31-89860FF9DCE9}" type="presParOf" srcId="{D6E241A3-6C86-4FDC-9A38-BDECD82A6CE9}" destId="{8FCC5B3A-B893-4A2B-B566-7EE93EE9AED8}" srcOrd="29" destOrd="0" presId="urn:microsoft.com/office/officeart/2005/8/layout/cycle8"/>
    <dgm:cxn modelId="{C42EAAB7-4A67-40DB-A746-792016BE4CCA}" type="presParOf" srcId="{D6E241A3-6C86-4FDC-9A38-BDECD82A6CE9}" destId="{D9A29E0A-1AA3-4217-B3FD-77EAFA0C4432}" srcOrd="30" destOrd="0" presId="urn:microsoft.com/office/officeart/2005/8/layout/cycle8"/>
    <dgm:cxn modelId="{0EFACD87-6796-4A72-BE40-335A86D6CB25}" type="presParOf" srcId="{D6E241A3-6C86-4FDC-9A38-BDECD82A6CE9}" destId="{62EAC8A7-68A5-4A62-9B0D-C50B6E4DA164}" srcOrd="31" destOrd="0" presId="urn:microsoft.com/office/officeart/2005/8/layout/cycle8"/>
    <dgm:cxn modelId="{6ADD8D8B-2C79-4BA8-8ECC-B5EF46FA94C8}" type="presParOf" srcId="{D6E241A3-6C86-4FDC-9A38-BDECD82A6CE9}" destId="{09D8FEC0-FFBB-451C-B16A-A7A4D6290E41}" srcOrd="32" destOrd="0" presId="urn:microsoft.com/office/officeart/2005/8/layout/cycle8"/>
    <dgm:cxn modelId="{62D1EF30-F27E-444D-A11B-8C2064AE877C}" type="presParOf" srcId="{D6E241A3-6C86-4FDC-9A38-BDECD82A6CE9}" destId="{D3CFBE0F-4C2B-4C2D-839E-55E6D605E2A3}" srcOrd="33" destOrd="0" presId="urn:microsoft.com/office/officeart/2005/8/layout/cycle8"/>
    <dgm:cxn modelId="{ABEE7CB0-5003-4B8F-A234-1C8385871146}" type="presParOf" srcId="{D6E241A3-6C86-4FDC-9A38-BDECD82A6CE9}" destId="{280C9AAA-77D8-4D1D-99A9-B654E9F01CBC}" srcOrd="3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81F26A-5AA5-4D3D-ABE9-C088332C24C7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0FEA3E0-ACDC-418D-8C21-D41DA500D7FE}">
      <dgm:prSet phldrT="[Testo]"/>
      <dgm:spPr/>
      <dgm:t>
        <a:bodyPr/>
        <a:lstStyle/>
        <a:p>
          <a:r>
            <a:rPr lang="it-IT" dirty="0" smtClean="0"/>
            <a:t>Definizione obiettivo </a:t>
          </a:r>
        </a:p>
        <a:p>
          <a:endParaRPr lang="it-IT" dirty="0" smtClean="0"/>
        </a:p>
      </dgm:t>
    </dgm:pt>
    <dgm:pt modelId="{A25386FF-3F3E-45FB-82DA-448A98FBA8C0}" type="parTrans" cxnId="{9005EC30-DB8C-45A7-A2BA-B7A58C59C774}">
      <dgm:prSet/>
      <dgm:spPr/>
      <dgm:t>
        <a:bodyPr/>
        <a:lstStyle/>
        <a:p>
          <a:endParaRPr lang="it-IT"/>
        </a:p>
      </dgm:t>
    </dgm:pt>
    <dgm:pt modelId="{4C92C3D1-F422-4A36-997F-A6413628A025}" type="sibTrans" cxnId="{9005EC30-DB8C-45A7-A2BA-B7A58C59C774}">
      <dgm:prSet/>
      <dgm:spPr/>
      <dgm:t>
        <a:bodyPr/>
        <a:lstStyle/>
        <a:p>
          <a:endParaRPr lang="it-IT"/>
        </a:p>
      </dgm:t>
    </dgm:pt>
    <dgm:pt modelId="{4115B906-6965-4517-93BA-F144F45157C0}">
      <dgm:prSet phldrT="[Testo]"/>
      <dgm:spPr/>
      <dgm:t>
        <a:bodyPr/>
        <a:lstStyle/>
        <a:p>
          <a:r>
            <a:rPr lang="it-IT" dirty="0" smtClean="0"/>
            <a:t>Caratteristiche Obiettivo </a:t>
          </a:r>
        </a:p>
        <a:p>
          <a:endParaRPr lang="it-IT" dirty="0"/>
        </a:p>
      </dgm:t>
    </dgm:pt>
    <dgm:pt modelId="{FEC18010-753F-4151-BDEE-BEE0DABFC72B}" type="parTrans" cxnId="{E48DD93D-F0FF-48A0-B901-D4DC2E9F7A14}">
      <dgm:prSet/>
      <dgm:spPr/>
      <dgm:t>
        <a:bodyPr/>
        <a:lstStyle/>
        <a:p>
          <a:endParaRPr lang="it-IT"/>
        </a:p>
      </dgm:t>
    </dgm:pt>
    <dgm:pt modelId="{C1A8FE6E-F4A1-432E-AF33-04ED31F04928}" type="sibTrans" cxnId="{E48DD93D-F0FF-48A0-B901-D4DC2E9F7A14}">
      <dgm:prSet/>
      <dgm:spPr/>
      <dgm:t>
        <a:bodyPr/>
        <a:lstStyle/>
        <a:p>
          <a:endParaRPr lang="it-IT"/>
        </a:p>
      </dgm:t>
    </dgm:pt>
    <dgm:pt modelId="{DF1203C6-D187-4BED-B3A3-75A2229E4EA2}">
      <dgm:prSet phldrT="[Testo]"/>
      <dgm:spPr/>
      <dgm:t>
        <a:bodyPr/>
        <a:lstStyle/>
        <a:p>
          <a:r>
            <a:rPr lang="it-IT" dirty="0" smtClean="0"/>
            <a:t>Binario </a:t>
          </a:r>
          <a:endParaRPr lang="it-IT" dirty="0"/>
        </a:p>
      </dgm:t>
    </dgm:pt>
    <dgm:pt modelId="{743BFAEA-436F-43E5-B215-5EA9258A401E}" type="parTrans" cxnId="{159CFAD5-009C-4E97-B8BD-EEF8B8074AC0}">
      <dgm:prSet/>
      <dgm:spPr/>
      <dgm:t>
        <a:bodyPr/>
        <a:lstStyle/>
        <a:p>
          <a:endParaRPr lang="it-IT"/>
        </a:p>
      </dgm:t>
    </dgm:pt>
    <dgm:pt modelId="{E8A61C97-51E8-44D9-8973-9B0C26D6BDF1}" type="sibTrans" cxnId="{159CFAD5-009C-4E97-B8BD-EEF8B8074AC0}">
      <dgm:prSet/>
      <dgm:spPr/>
      <dgm:t>
        <a:bodyPr/>
        <a:lstStyle/>
        <a:p>
          <a:endParaRPr lang="it-IT"/>
        </a:p>
      </dgm:t>
    </dgm:pt>
    <dgm:pt modelId="{FE7C5792-FB94-493D-AB65-055A814F487F}">
      <dgm:prSet phldrT="[Testo]"/>
      <dgm:spPr/>
      <dgm:t>
        <a:bodyPr/>
        <a:lstStyle/>
        <a:p>
          <a:r>
            <a:rPr lang="it-IT" dirty="0" smtClean="0"/>
            <a:t>Non raggiunto </a:t>
          </a:r>
          <a:endParaRPr lang="it-IT" dirty="0"/>
        </a:p>
      </dgm:t>
    </dgm:pt>
    <dgm:pt modelId="{69F7330D-9551-4D33-98AA-0D217F3D6B4C}" type="parTrans" cxnId="{CF60499A-D7FD-4985-B587-F75A9716D88B}">
      <dgm:prSet/>
      <dgm:spPr/>
      <dgm:t>
        <a:bodyPr/>
        <a:lstStyle/>
        <a:p>
          <a:endParaRPr lang="it-IT"/>
        </a:p>
      </dgm:t>
    </dgm:pt>
    <dgm:pt modelId="{821F2655-17CC-4EB5-B75E-7730523C30F6}" type="sibTrans" cxnId="{CF60499A-D7FD-4985-B587-F75A9716D88B}">
      <dgm:prSet/>
      <dgm:spPr/>
      <dgm:t>
        <a:bodyPr/>
        <a:lstStyle/>
        <a:p>
          <a:endParaRPr lang="it-IT"/>
        </a:p>
      </dgm:t>
    </dgm:pt>
    <dgm:pt modelId="{6B06E123-D6D6-4721-BEFC-570E09A78B8D}">
      <dgm:prSet phldrT="[Testo]"/>
      <dgm:spPr/>
      <dgm:t>
        <a:bodyPr/>
        <a:lstStyle/>
        <a:p>
          <a:r>
            <a:rPr lang="it-IT" dirty="0" smtClean="0"/>
            <a:t>Obiettivo gestionale  </a:t>
          </a:r>
          <a:endParaRPr lang="it-IT" dirty="0"/>
        </a:p>
      </dgm:t>
    </dgm:pt>
    <dgm:pt modelId="{98C5D4E4-0459-4AE5-974F-F6FA3F9B0F7E}" type="parTrans" cxnId="{C23D4B53-F14B-4AB8-8795-97404F8C98B0}">
      <dgm:prSet/>
      <dgm:spPr/>
      <dgm:t>
        <a:bodyPr/>
        <a:lstStyle/>
        <a:p>
          <a:endParaRPr lang="it-IT"/>
        </a:p>
      </dgm:t>
    </dgm:pt>
    <dgm:pt modelId="{14EA66EE-F5B2-415A-9C12-7D0B8BB6AF9C}" type="sibTrans" cxnId="{C23D4B53-F14B-4AB8-8795-97404F8C98B0}">
      <dgm:prSet/>
      <dgm:spPr/>
      <dgm:t>
        <a:bodyPr/>
        <a:lstStyle/>
        <a:p>
          <a:endParaRPr lang="it-IT"/>
        </a:p>
      </dgm:t>
    </dgm:pt>
    <dgm:pt modelId="{B9CF1076-D715-41E0-9B6A-64F1953DEBB4}">
      <dgm:prSet phldrT="[Testo]"/>
      <dgm:spPr/>
      <dgm:t>
        <a:bodyPr/>
        <a:lstStyle/>
        <a:p>
          <a:r>
            <a:rPr lang="it-IT" dirty="0" smtClean="0"/>
            <a:t>Indicatore </a:t>
          </a:r>
          <a:endParaRPr lang="it-IT" dirty="0"/>
        </a:p>
      </dgm:t>
    </dgm:pt>
    <dgm:pt modelId="{B59C4683-99CE-45D2-8BCE-24BA495A9930}" type="parTrans" cxnId="{655B41B2-CE23-4055-94BF-C6C4053A93B7}">
      <dgm:prSet/>
      <dgm:spPr/>
      <dgm:t>
        <a:bodyPr/>
        <a:lstStyle/>
        <a:p>
          <a:endParaRPr lang="it-IT"/>
        </a:p>
      </dgm:t>
    </dgm:pt>
    <dgm:pt modelId="{194C2045-579B-4101-AE0E-086EAAFA90BE}" type="sibTrans" cxnId="{655B41B2-CE23-4055-94BF-C6C4053A93B7}">
      <dgm:prSet/>
      <dgm:spPr/>
      <dgm:t>
        <a:bodyPr/>
        <a:lstStyle/>
        <a:p>
          <a:endParaRPr lang="it-IT"/>
        </a:p>
      </dgm:t>
    </dgm:pt>
    <dgm:pt modelId="{31FF420A-9449-47C2-904F-C4F9F314DFF3}">
      <dgm:prSet phldrT="[Testo]"/>
      <dgm:spPr/>
      <dgm:t>
        <a:bodyPr/>
        <a:lstStyle/>
        <a:p>
          <a:r>
            <a:rPr lang="it-IT" dirty="0" smtClean="0"/>
            <a:t>Azioni </a:t>
          </a:r>
          <a:endParaRPr lang="it-IT" dirty="0"/>
        </a:p>
      </dgm:t>
    </dgm:pt>
    <dgm:pt modelId="{06EAD10F-E30C-4EA3-8BC5-76732C8D267A}" type="parTrans" cxnId="{976BE492-F313-4A47-B4C2-B78513907D48}">
      <dgm:prSet/>
      <dgm:spPr/>
      <dgm:t>
        <a:bodyPr/>
        <a:lstStyle/>
        <a:p>
          <a:endParaRPr lang="it-IT"/>
        </a:p>
      </dgm:t>
    </dgm:pt>
    <dgm:pt modelId="{BA980F51-20FA-4178-A4EE-53CB033C0AB5}" type="sibTrans" cxnId="{976BE492-F313-4A47-B4C2-B78513907D48}">
      <dgm:prSet/>
      <dgm:spPr/>
      <dgm:t>
        <a:bodyPr/>
        <a:lstStyle/>
        <a:p>
          <a:endParaRPr lang="it-IT"/>
        </a:p>
      </dgm:t>
    </dgm:pt>
    <dgm:pt modelId="{90226E98-F5C3-46A1-9EF8-5D69F4E26A6C}">
      <dgm:prSet phldrT="[Testo]"/>
      <dgm:spPr/>
      <dgm:t>
        <a:bodyPr/>
        <a:lstStyle/>
        <a:p>
          <a:r>
            <a:rPr lang="it-IT" dirty="0" smtClean="0"/>
            <a:t>Parzialmente raggiunto </a:t>
          </a:r>
          <a:endParaRPr lang="it-IT" dirty="0"/>
        </a:p>
      </dgm:t>
    </dgm:pt>
    <dgm:pt modelId="{FE8BD2BD-8732-4904-9E7F-99E7479E2F35}" type="parTrans" cxnId="{04FABB37-0E07-428D-8E69-AB146063DC2B}">
      <dgm:prSet/>
      <dgm:spPr/>
      <dgm:t>
        <a:bodyPr/>
        <a:lstStyle/>
        <a:p>
          <a:endParaRPr lang="it-IT"/>
        </a:p>
      </dgm:t>
    </dgm:pt>
    <dgm:pt modelId="{F7887EEE-B360-44C2-9C6E-A69EC416487A}" type="sibTrans" cxnId="{04FABB37-0E07-428D-8E69-AB146063DC2B}">
      <dgm:prSet/>
      <dgm:spPr/>
      <dgm:t>
        <a:bodyPr/>
        <a:lstStyle/>
        <a:p>
          <a:endParaRPr lang="it-IT"/>
        </a:p>
      </dgm:t>
    </dgm:pt>
    <dgm:pt modelId="{39BB5F8A-AD31-469D-8D94-D078DCB9B110}">
      <dgm:prSet phldrT="[Testo]"/>
      <dgm:spPr/>
      <dgm:t>
        <a:bodyPr/>
        <a:lstStyle/>
        <a:p>
          <a:r>
            <a:rPr lang="it-IT" dirty="0" smtClean="0"/>
            <a:t>Raggiunto </a:t>
          </a:r>
          <a:endParaRPr lang="it-IT" dirty="0"/>
        </a:p>
      </dgm:t>
    </dgm:pt>
    <dgm:pt modelId="{D37F7C7A-41F0-4669-BEED-CC36E366E051}" type="parTrans" cxnId="{ED62163D-1962-4125-BEA6-387BC5E1ECC3}">
      <dgm:prSet/>
      <dgm:spPr/>
      <dgm:t>
        <a:bodyPr/>
        <a:lstStyle/>
        <a:p>
          <a:endParaRPr lang="it-IT"/>
        </a:p>
      </dgm:t>
    </dgm:pt>
    <dgm:pt modelId="{77CD2F2F-12ED-4D8B-A242-BE7BA36EDE3C}" type="sibTrans" cxnId="{ED62163D-1962-4125-BEA6-387BC5E1ECC3}">
      <dgm:prSet/>
      <dgm:spPr/>
      <dgm:t>
        <a:bodyPr/>
        <a:lstStyle/>
        <a:p>
          <a:endParaRPr lang="it-IT"/>
        </a:p>
      </dgm:t>
    </dgm:pt>
    <dgm:pt modelId="{5E56E8F9-BD7A-47F0-8881-31732C051CA1}">
      <dgm:prSet phldrT="[Testo]"/>
      <dgm:spPr/>
      <dgm:t>
        <a:bodyPr/>
        <a:lstStyle/>
        <a:p>
          <a:r>
            <a:rPr lang="it-IT" dirty="0" smtClean="0"/>
            <a:t>Peso </a:t>
          </a:r>
          <a:endParaRPr lang="it-IT" dirty="0"/>
        </a:p>
      </dgm:t>
    </dgm:pt>
    <dgm:pt modelId="{97248E74-3F32-4306-B56B-2F613D38DFE0}" type="parTrans" cxnId="{72AAA786-7E9B-40E0-98E2-3EF338C5AF72}">
      <dgm:prSet/>
      <dgm:spPr/>
      <dgm:t>
        <a:bodyPr/>
        <a:lstStyle/>
        <a:p>
          <a:endParaRPr lang="it-IT"/>
        </a:p>
      </dgm:t>
    </dgm:pt>
    <dgm:pt modelId="{1C17267A-93D3-4789-A31D-DFED5E2E0E7B}" type="sibTrans" cxnId="{72AAA786-7E9B-40E0-98E2-3EF338C5AF72}">
      <dgm:prSet/>
      <dgm:spPr/>
      <dgm:t>
        <a:bodyPr/>
        <a:lstStyle/>
        <a:p>
          <a:endParaRPr lang="it-IT"/>
        </a:p>
      </dgm:t>
    </dgm:pt>
    <dgm:pt modelId="{D6C1CF6B-EB3E-4F0F-9DBD-C5AF66B357D2}">
      <dgm:prSet phldrT="[Testo]"/>
      <dgm:spPr/>
      <dgm:t>
        <a:bodyPr/>
        <a:lstStyle/>
        <a:p>
          <a:r>
            <a:rPr lang="it-IT" dirty="0" smtClean="0"/>
            <a:t>Budget </a:t>
          </a:r>
          <a:endParaRPr lang="it-IT" dirty="0"/>
        </a:p>
      </dgm:t>
    </dgm:pt>
    <dgm:pt modelId="{F49FD243-F778-4990-B088-6D2B5D5BD44B}" type="parTrans" cxnId="{2A42E425-7B36-4905-B99E-364A686F5A27}">
      <dgm:prSet/>
      <dgm:spPr/>
      <dgm:t>
        <a:bodyPr/>
        <a:lstStyle/>
        <a:p>
          <a:endParaRPr lang="it-IT"/>
        </a:p>
      </dgm:t>
    </dgm:pt>
    <dgm:pt modelId="{E9AC9354-D9FC-426A-9733-3EEDEE550865}" type="sibTrans" cxnId="{2A42E425-7B36-4905-B99E-364A686F5A27}">
      <dgm:prSet/>
      <dgm:spPr/>
      <dgm:t>
        <a:bodyPr/>
        <a:lstStyle/>
        <a:p>
          <a:endParaRPr lang="it-IT"/>
        </a:p>
      </dgm:t>
    </dgm:pt>
    <dgm:pt modelId="{B8B152C3-21AC-45A2-B851-5C6CD60C76E6}" type="pres">
      <dgm:prSet presAssocID="{0C81F26A-5AA5-4D3D-ABE9-C088332C24C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9D63A44-69D0-465B-AACD-D92690FF5527}" type="pres">
      <dgm:prSet presAssocID="{80FEA3E0-ACDC-418D-8C21-D41DA500D7FE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3AF10A9-1703-4D9C-8676-9587F0AB42F9}" type="pres">
      <dgm:prSet presAssocID="{4C92C3D1-F422-4A36-997F-A6413628A025}" presName="sibTrans" presStyleCnt="0"/>
      <dgm:spPr/>
    </dgm:pt>
    <dgm:pt modelId="{FBAE39E6-0CA3-45D3-B645-F4D574CD7C62}" type="pres">
      <dgm:prSet presAssocID="{4115B906-6965-4517-93BA-F144F45157C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C23D4B53-F14B-4AB8-8795-97404F8C98B0}" srcId="{80FEA3E0-ACDC-418D-8C21-D41DA500D7FE}" destId="{6B06E123-D6D6-4721-BEFC-570E09A78B8D}" srcOrd="0" destOrd="0" parTransId="{98C5D4E4-0459-4AE5-974F-F6FA3F9B0F7E}" sibTransId="{14EA66EE-F5B2-415A-9C12-7D0B8BB6AF9C}"/>
    <dgm:cxn modelId="{E48DD93D-F0FF-48A0-B901-D4DC2E9F7A14}" srcId="{0C81F26A-5AA5-4D3D-ABE9-C088332C24C7}" destId="{4115B906-6965-4517-93BA-F144F45157C0}" srcOrd="1" destOrd="0" parTransId="{FEC18010-753F-4151-BDEE-BEE0DABFC72B}" sibTransId="{C1A8FE6E-F4A1-432E-AF33-04ED31F04928}"/>
    <dgm:cxn modelId="{04FABB37-0E07-428D-8E69-AB146063DC2B}" srcId="{4115B906-6965-4517-93BA-F144F45157C0}" destId="{90226E98-F5C3-46A1-9EF8-5D69F4E26A6C}" srcOrd="2" destOrd="0" parTransId="{FE8BD2BD-8732-4904-9E7F-99E7479E2F35}" sibTransId="{F7887EEE-B360-44C2-9C6E-A69EC416487A}"/>
    <dgm:cxn modelId="{5B4732CE-9D22-4476-9E8B-49158EEEA0F5}" type="presOf" srcId="{39BB5F8A-AD31-469D-8D94-D078DCB9B110}" destId="{FBAE39E6-0CA3-45D3-B645-F4D574CD7C62}" srcOrd="0" destOrd="4" presId="urn:microsoft.com/office/officeart/2005/8/layout/hList6"/>
    <dgm:cxn modelId="{4B7E7427-A2B2-4DE4-B4CB-41AE8EE17BE7}" type="presOf" srcId="{B9CF1076-D715-41E0-9B6A-64F1953DEBB4}" destId="{F9D63A44-69D0-465B-AACD-D92690FF5527}" srcOrd="0" destOrd="3" presId="urn:microsoft.com/office/officeart/2005/8/layout/hList6"/>
    <dgm:cxn modelId="{67437F07-AA0E-400F-A394-C65D3CB60C06}" type="presOf" srcId="{0C81F26A-5AA5-4D3D-ABE9-C088332C24C7}" destId="{B8B152C3-21AC-45A2-B851-5C6CD60C76E6}" srcOrd="0" destOrd="0" presId="urn:microsoft.com/office/officeart/2005/8/layout/hList6"/>
    <dgm:cxn modelId="{A9AF6258-A24C-4E4C-BE20-9B69FAD83C01}" type="presOf" srcId="{5E56E8F9-BD7A-47F0-8881-31732C051CA1}" destId="{FBAE39E6-0CA3-45D3-B645-F4D574CD7C62}" srcOrd="0" destOrd="5" presId="urn:microsoft.com/office/officeart/2005/8/layout/hList6"/>
    <dgm:cxn modelId="{FF8D0755-861A-4BE4-9BEB-7BD6507DD191}" type="presOf" srcId="{6B06E123-D6D6-4721-BEFC-570E09A78B8D}" destId="{F9D63A44-69D0-465B-AACD-D92690FF5527}" srcOrd="0" destOrd="1" presId="urn:microsoft.com/office/officeart/2005/8/layout/hList6"/>
    <dgm:cxn modelId="{ED62163D-1962-4125-BEA6-387BC5E1ECC3}" srcId="{4115B906-6965-4517-93BA-F144F45157C0}" destId="{39BB5F8A-AD31-469D-8D94-D078DCB9B110}" srcOrd="3" destOrd="0" parTransId="{D37F7C7A-41F0-4669-BEED-CC36E366E051}" sibTransId="{77CD2F2F-12ED-4D8B-A242-BE7BA36EDE3C}"/>
    <dgm:cxn modelId="{520685E4-5D50-4874-9CB9-015C2702C787}" type="presOf" srcId="{4115B906-6965-4517-93BA-F144F45157C0}" destId="{FBAE39E6-0CA3-45D3-B645-F4D574CD7C62}" srcOrd="0" destOrd="0" presId="urn:microsoft.com/office/officeart/2005/8/layout/hList6"/>
    <dgm:cxn modelId="{76A47E2B-7307-4EB5-81AE-235F35C58F38}" type="presOf" srcId="{DF1203C6-D187-4BED-B3A3-75A2229E4EA2}" destId="{FBAE39E6-0CA3-45D3-B645-F4D574CD7C62}" srcOrd="0" destOrd="1" presId="urn:microsoft.com/office/officeart/2005/8/layout/hList6"/>
    <dgm:cxn modelId="{928F8A4F-8FAE-4CB4-B362-1AD804781BF9}" type="presOf" srcId="{31FF420A-9449-47C2-904F-C4F9F314DFF3}" destId="{F9D63A44-69D0-465B-AACD-D92690FF5527}" srcOrd="0" destOrd="2" presId="urn:microsoft.com/office/officeart/2005/8/layout/hList6"/>
    <dgm:cxn modelId="{2A42E425-7B36-4905-B99E-364A686F5A27}" srcId="{4115B906-6965-4517-93BA-F144F45157C0}" destId="{D6C1CF6B-EB3E-4F0F-9DBD-C5AF66B357D2}" srcOrd="5" destOrd="0" parTransId="{F49FD243-F778-4990-B088-6D2B5D5BD44B}" sibTransId="{E9AC9354-D9FC-426A-9733-3EEDEE550865}"/>
    <dgm:cxn modelId="{CF60499A-D7FD-4985-B587-F75A9716D88B}" srcId="{4115B906-6965-4517-93BA-F144F45157C0}" destId="{FE7C5792-FB94-493D-AB65-055A814F487F}" srcOrd="1" destOrd="0" parTransId="{69F7330D-9551-4D33-98AA-0D217F3D6B4C}" sibTransId="{821F2655-17CC-4EB5-B75E-7730523C30F6}"/>
    <dgm:cxn modelId="{976BE492-F313-4A47-B4C2-B78513907D48}" srcId="{80FEA3E0-ACDC-418D-8C21-D41DA500D7FE}" destId="{31FF420A-9449-47C2-904F-C4F9F314DFF3}" srcOrd="1" destOrd="0" parTransId="{06EAD10F-E30C-4EA3-8BC5-76732C8D267A}" sibTransId="{BA980F51-20FA-4178-A4EE-53CB033C0AB5}"/>
    <dgm:cxn modelId="{437E2A10-9ECA-44A4-BE8D-0E51911711F2}" type="presOf" srcId="{80FEA3E0-ACDC-418D-8C21-D41DA500D7FE}" destId="{F9D63A44-69D0-465B-AACD-D92690FF5527}" srcOrd="0" destOrd="0" presId="urn:microsoft.com/office/officeart/2005/8/layout/hList6"/>
    <dgm:cxn modelId="{60D5BC18-71D0-4758-BE3A-4EB56C7B6461}" type="presOf" srcId="{90226E98-F5C3-46A1-9EF8-5D69F4E26A6C}" destId="{FBAE39E6-0CA3-45D3-B645-F4D574CD7C62}" srcOrd="0" destOrd="3" presId="urn:microsoft.com/office/officeart/2005/8/layout/hList6"/>
    <dgm:cxn modelId="{655B41B2-CE23-4055-94BF-C6C4053A93B7}" srcId="{80FEA3E0-ACDC-418D-8C21-D41DA500D7FE}" destId="{B9CF1076-D715-41E0-9B6A-64F1953DEBB4}" srcOrd="2" destOrd="0" parTransId="{B59C4683-99CE-45D2-8BCE-24BA495A9930}" sibTransId="{194C2045-579B-4101-AE0E-086EAAFA90BE}"/>
    <dgm:cxn modelId="{9005EC30-DB8C-45A7-A2BA-B7A58C59C774}" srcId="{0C81F26A-5AA5-4D3D-ABE9-C088332C24C7}" destId="{80FEA3E0-ACDC-418D-8C21-D41DA500D7FE}" srcOrd="0" destOrd="0" parTransId="{A25386FF-3F3E-45FB-82DA-448A98FBA8C0}" sibTransId="{4C92C3D1-F422-4A36-997F-A6413628A025}"/>
    <dgm:cxn modelId="{9DF652D7-019B-4D40-8E19-9E6C03E98147}" type="presOf" srcId="{D6C1CF6B-EB3E-4F0F-9DBD-C5AF66B357D2}" destId="{FBAE39E6-0CA3-45D3-B645-F4D574CD7C62}" srcOrd="0" destOrd="6" presId="urn:microsoft.com/office/officeart/2005/8/layout/hList6"/>
    <dgm:cxn modelId="{4F8A9F32-7834-461E-BC75-0D6280C56702}" type="presOf" srcId="{FE7C5792-FB94-493D-AB65-055A814F487F}" destId="{FBAE39E6-0CA3-45D3-B645-F4D574CD7C62}" srcOrd="0" destOrd="2" presId="urn:microsoft.com/office/officeart/2005/8/layout/hList6"/>
    <dgm:cxn modelId="{159CFAD5-009C-4E97-B8BD-EEF8B8074AC0}" srcId="{4115B906-6965-4517-93BA-F144F45157C0}" destId="{DF1203C6-D187-4BED-B3A3-75A2229E4EA2}" srcOrd="0" destOrd="0" parTransId="{743BFAEA-436F-43E5-B215-5EA9258A401E}" sibTransId="{E8A61C97-51E8-44D9-8973-9B0C26D6BDF1}"/>
    <dgm:cxn modelId="{72AAA786-7E9B-40E0-98E2-3EF338C5AF72}" srcId="{4115B906-6965-4517-93BA-F144F45157C0}" destId="{5E56E8F9-BD7A-47F0-8881-31732C051CA1}" srcOrd="4" destOrd="0" parTransId="{97248E74-3F32-4306-B56B-2F613D38DFE0}" sibTransId="{1C17267A-93D3-4789-A31D-DFED5E2E0E7B}"/>
    <dgm:cxn modelId="{71CB7339-5AF5-48E8-B41A-0D02933D45CA}" type="presParOf" srcId="{B8B152C3-21AC-45A2-B851-5C6CD60C76E6}" destId="{F9D63A44-69D0-465B-AACD-D92690FF5527}" srcOrd="0" destOrd="0" presId="urn:microsoft.com/office/officeart/2005/8/layout/hList6"/>
    <dgm:cxn modelId="{B62B2368-909D-4D92-A65B-AB3BE94755DC}" type="presParOf" srcId="{B8B152C3-21AC-45A2-B851-5C6CD60C76E6}" destId="{E3AF10A9-1703-4D9C-8676-9587F0AB42F9}" srcOrd="1" destOrd="0" presId="urn:microsoft.com/office/officeart/2005/8/layout/hList6"/>
    <dgm:cxn modelId="{D44C55AA-A9F7-4BD4-B40F-D5125CE7C7FB}" type="presParOf" srcId="{B8B152C3-21AC-45A2-B851-5C6CD60C76E6}" destId="{FBAE39E6-0CA3-45D3-B645-F4D574CD7C62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A8E560-E862-4DD9-A6B7-A1770D9573A3}" type="doc">
      <dgm:prSet loTypeId="urn:microsoft.com/office/officeart/2005/8/layout/hList6" loCatId="list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it-IT"/>
        </a:p>
      </dgm:t>
    </dgm:pt>
    <dgm:pt modelId="{F438879A-FCB1-474D-8114-0B9F2DF0F593}">
      <dgm:prSet phldrT="[Testo]" custT="1"/>
      <dgm:spPr/>
      <dgm:t>
        <a:bodyPr/>
        <a:lstStyle/>
        <a:p>
          <a:r>
            <a:rPr lang="it-IT" sz="1600" dirty="0" smtClean="0"/>
            <a:t>Pluriennale </a:t>
          </a:r>
          <a:endParaRPr lang="it-IT" sz="1600" dirty="0"/>
        </a:p>
      </dgm:t>
    </dgm:pt>
    <dgm:pt modelId="{B119C3E6-6F4E-44DD-A9F0-1A9385718F26}" type="parTrans" cxnId="{1BA19AA3-18DB-4A1A-8A0A-6505EBF6199B}">
      <dgm:prSet/>
      <dgm:spPr/>
      <dgm:t>
        <a:bodyPr/>
        <a:lstStyle/>
        <a:p>
          <a:endParaRPr lang="it-IT"/>
        </a:p>
      </dgm:t>
    </dgm:pt>
    <dgm:pt modelId="{F2BCFEE9-F815-43BA-A825-3853CEE5D675}" type="sibTrans" cxnId="{1BA19AA3-18DB-4A1A-8A0A-6505EBF6199B}">
      <dgm:prSet/>
      <dgm:spPr/>
      <dgm:t>
        <a:bodyPr/>
        <a:lstStyle/>
        <a:p>
          <a:endParaRPr lang="it-IT"/>
        </a:p>
      </dgm:t>
    </dgm:pt>
    <dgm:pt modelId="{030E5B7D-7379-4610-BBCF-3D6D6611C348}">
      <dgm:prSet phldrT="[Testo]" custT="1"/>
      <dgm:spPr/>
      <dgm:t>
        <a:bodyPr/>
        <a:lstStyle/>
        <a:p>
          <a:r>
            <a:rPr lang="it-IT" sz="1600" dirty="0" smtClean="0"/>
            <a:t>Nuovo peso </a:t>
          </a:r>
          <a:endParaRPr lang="it-IT" sz="1600" dirty="0"/>
        </a:p>
      </dgm:t>
    </dgm:pt>
    <dgm:pt modelId="{228EB016-0D88-405F-83A4-4958305CFE6A}" type="parTrans" cxnId="{74308FA3-A3DA-42B8-ABC7-98E4CB85E154}">
      <dgm:prSet/>
      <dgm:spPr/>
      <dgm:t>
        <a:bodyPr/>
        <a:lstStyle/>
        <a:p>
          <a:endParaRPr lang="it-IT"/>
        </a:p>
      </dgm:t>
    </dgm:pt>
    <dgm:pt modelId="{8DF5D256-1F11-44F5-9C0B-508B4AA7F959}" type="sibTrans" cxnId="{74308FA3-A3DA-42B8-ABC7-98E4CB85E154}">
      <dgm:prSet/>
      <dgm:spPr/>
      <dgm:t>
        <a:bodyPr/>
        <a:lstStyle/>
        <a:p>
          <a:endParaRPr lang="it-IT"/>
        </a:p>
      </dgm:t>
    </dgm:pt>
    <dgm:pt modelId="{A03937DD-E61F-46B4-9DCC-64E65CB9FF5F}">
      <dgm:prSet phldrT="[Testo]" custT="1"/>
      <dgm:spPr/>
      <dgm:t>
        <a:bodyPr/>
        <a:lstStyle/>
        <a:p>
          <a:r>
            <a:rPr lang="it-IT" sz="1600" dirty="0" smtClean="0"/>
            <a:t>Validità  (SI/NO)</a:t>
          </a:r>
          <a:endParaRPr lang="it-IT" sz="1600" dirty="0"/>
        </a:p>
      </dgm:t>
    </dgm:pt>
    <dgm:pt modelId="{013BE34D-5851-4FB9-8273-F37481DF1ED1}" type="parTrans" cxnId="{300D31DC-114D-4E0B-99D9-0DF7116AFE45}">
      <dgm:prSet/>
      <dgm:spPr/>
      <dgm:t>
        <a:bodyPr/>
        <a:lstStyle/>
        <a:p>
          <a:endParaRPr lang="it-IT"/>
        </a:p>
      </dgm:t>
    </dgm:pt>
    <dgm:pt modelId="{D55A73A6-E278-463C-B967-28C6E119C31F}" type="sibTrans" cxnId="{300D31DC-114D-4E0B-99D9-0DF7116AFE45}">
      <dgm:prSet/>
      <dgm:spPr/>
      <dgm:t>
        <a:bodyPr/>
        <a:lstStyle/>
        <a:p>
          <a:endParaRPr lang="it-IT"/>
        </a:p>
      </dgm:t>
    </dgm:pt>
    <dgm:pt modelId="{90DDDD8B-463F-41DB-8E20-8BFC3852B3B3}">
      <dgm:prSet phldrT="[Testo]"/>
      <dgm:spPr/>
      <dgm:t>
        <a:bodyPr/>
        <a:lstStyle/>
        <a:p>
          <a:r>
            <a:rPr lang="it-IT" dirty="0" smtClean="0"/>
            <a:t>Note</a:t>
          </a:r>
          <a:endParaRPr lang="it-IT" dirty="0"/>
        </a:p>
      </dgm:t>
    </dgm:pt>
    <dgm:pt modelId="{4FAF78E8-325B-4DBA-A704-48A863B21E49}" type="parTrans" cxnId="{851FEC16-4FE2-47E3-9E2D-A65681478612}">
      <dgm:prSet/>
      <dgm:spPr/>
      <dgm:t>
        <a:bodyPr/>
        <a:lstStyle/>
        <a:p>
          <a:endParaRPr lang="it-IT"/>
        </a:p>
      </dgm:t>
    </dgm:pt>
    <dgm:pt modelId="{EF623726-12D9-4D6D-984B-D321464D54BB}" type="sibTrans" cxnId="{851FEC16-4FE2-47E3-9E2D-A65681478612}">
      <dgm:prSet/>
      <dgm:spPr/>
      <dgm:t>
        <a:bodyPr/>
        <a:lstStyle/>
        <a:p>
          <a:endParaRPr lang="it-IT"/>
        </a:p>
      </dgm:t>
    </dgm:pt>
    <dgm:pt modelId="{BFFF9655-F317-4A7D-BEA8-36351F0E1BA7}" type="pres">
      <dgm:prSet presAssocID="{51A8E560-E862-4DD9-A6B7-A1770D9573A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708276B-0BD7-49B7-9B65-15F9FACC40BF}" type="pres">
      <dgm:prSet presAssocID="{F438879A-FCB1-474D-8114-0B9F2DF0F59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095761B-291F-49C5-9482-F31EBE6DB1CA}" type="pres">
      <dgm:prSet presAssocID="{F2BCFEE9-F815-43BA-A825-3853CEE5D675}" presName="sibTrans" presStyleCnt="0"/>
      <dgm:spPr/>
    </dgm:pt>
    <dgm:pt modelId="{573B7692-14EB-48CA-BBC0-C900CF4D1910}" type="pres">
      <dgm:prSet presAssocID="{030E5B7D-7379-4610-BBCF-3D6D6611C34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AEA570E-F64E-467F-BC6D-3B478E1820D3}" type="pres">
      <dgm:prSet presAssocID="{8DF5D256-1F11-44F5-9C0B-508B4AA7F959}" presName="sibTrans" presStyleCnt="0"/>
      <dgm:spPr/>
    </dgm:pt>
    <dgm:pt modelId="{76C893FF-81CF-4C03-B124-2ABC2540F332}" type="pres">
      <dgm:prSet presAssocID="{A03937DD-E61F-46B4-9DCC-64E65CB9FF5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1EF0347-2B7A-4679-AA55-97B910BC9497}" type="pres">
      <dgm:prSet presAssocID="{D55A73A6-E278-463C-B967-28C6E119C31F}" presName="sibTrans" presStyleCnt="0"/>
      <dgm:spPr/>
    </dgm:pt>
    <dgm:pt modelId="{CB1CB71D-90C4-475B-9EF0-87DADE0F39BE}" type="pres">
      <dgm:prSet presAssocID="{90DDDD8B-463F-41DB-8E20-8BFC3852B3B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4308FA3-A3DA-42B8-ABC7-98E4CB85E154}" srcId="{51A8E560-E862-4DD9-A6B7-A1770D9573A3}" destId="{030E5B7D-7379-4610-BBCF-3D6D6611C348}" srcOrd="1" destOrd="0" parTransId="{228EB016-0D88-405F-83A4-4958305CFE6A}" sibTransId="{8DF5D256-1F11-44F5-9C0B-508B4AA7F959}"/>
    <dgm:cxn modelId="{37707762-AD3D-43DD-BBC7-0A8E88B51DB4}" type="presOf" srcId="{A03937DD-E61F-46B4-9DCC-64E65CB9FF5F}" destId="{76C893FF-81CF-4C03-B124-2ABC2540F332}" srcOrd="0" destOrd="0" presId="urn:microsoft.com/office/officeart/2005/8/layout/hList6"/>
    <dgm:cxn modelId="{7C98D0C1-8BFF-4A6E-B756-C992B289E3E1}" type="presOf" srcId="{90DDDD8B-463F-41DB-8E20-8BFC3852B3B3}" destId="{CB1CB71D-90C4-475B-9EF0-87DADE0F39BE}" srcOrd="0" destOrd="0" presId="urn:microsoft.com/office/officeart/2005/8/layout/hList6"/>
    <dgm:cxn modelId="{300D31DC-114D-4E0B-99D9-0DF7116AFE45}" srcId="{51A8E560-E862-4DD9-A6B7-A1770D9573A3}" destId="{A03937DD-E61F-46B4-9DCC-64E65CB9FF5F}" srcOrd="2" destOrd="0" parTransId="{013BE34D-5851-4FB9-8273-F37481DF1ED1}" sibTransId="{D55A73A6-E278-463C-B967-28C6E119C31F}"/>
    <dgm:cxn modelId="{1BA19AA3-18DB-4A1A-8A0A-6505EBF6199B}" srcId="{51A8E560-E862-4DD9-A6B7-A1770D9573A3}" destId="{F438879A-FCB1-474D-8114-0B9F2DF0F593}" srcOrd="0" destOrd="0" parTransId="{B119C3E6-6F4E-44DD-A9F0-1A9385718F26}" sibTransId="{F2BCFEE9-F815-43BA-A825-3853CEE5D675}"/>
    <dgm:cxn modelId="{851FEC16-4FE2-47E3-9E2D-A65681478612}" srcId="{51A8E560-E862-4DD9-A6B7-A1770D9573A3}" destId="{90DDDD8B-463F-41DB-8E20-8BFC3852B3B3}" srcOrd="3" destOrd="0" parTransId="{4FAF78E8-325B-4DBA-A704-48A863B21E49}" sibTransId="{EF623726-12D9-4D6D-984B-D321464D54BB}"/>
    <dgm:cxn modelId="{78704BEF-FCBD-4E3B-BE2D-420B46DF7F77}" type="presOf" srcId="{51A8E560-E862-4DD9-A6B7-A1770D9573A3}" destId="{BFFF9655-F317-4A7D-BEA8-36351F0E1BA7}" srcOrd="0" destOrd="0" presId="urn:microsoft.com/office/officeart/2005/8/layout/hList6"/>
    <dgm:cxn modelId="{38497973-EA61-4EBD-81C9-ACE780A109CA}" type="presOf" srcId="{030E5B7D-7379-4610-BBCF-3D6D6611C348}" destId="{573B7692-14EB-48CA-BBC0-C900CF4D1910}" srcOrd="0" destOrd="0" presId="urn:microsoft.com/office/officeart/2005/8/layout/hList6"/>
    <dgm:cxn modelId="{20D44ED8-B873-4721-970D-DB09768828E4}" type="presOf" srcId="{F438879A-FCB1-474D-8114-0B9F2DF0F593}" destId="{E708276B-0BD7-49B7-9B65-15F9FACC40BF}" srcOrd="0" destOrd="0" presId="urn:microsoft.com/office/officeart/2005/8/layout/hList6"/>
    <dgm:cxn modelId="{0551049E-E6EC-4BAD-84BF-19B975253C1D}" type="presParOf" srcId="{BFFF9655-F317-4A7D-BEA8-36351F0E1BA7}" destId="{E708276B-0BD7-49B7-9B65-15F9FACC40BF}" srcOrd="0" destOrd="0" presId="urn:microsoft.com/office/officeart/2005/8/layout/hList6"/>
    <dgm:cxn modelId="{2F094024-26A7-4020-982A-17EF78DDE6A4}" type="presParOf" srcId="{BFFF9655-F317-4A7D-BEA8-36351F0E1BA7}" destId="{4095761B-291F-49C5-9482-F31EBE6DB1CA}" srcOrd="1" destOrd="0" presId="urn:microsoft.com/office/officeart/2005/8/layout/hList6"/>
    <dgm:cxn modelId="{E348327A-909B-44BE-BF2B-120EF99F732D}" type="presParOf" srcId="{BFFF9655-F317-4A7D-BEA8-36351F0E1BA7}" destId="{573B7692-14EB-48CA-BBC0-C900CF4D1910}" srcOrd="2" destOrd="0" presId="urn:microsoft.com/office/officeart/2005/8/layout/hList6"/>
    <dgm:cxn modelId="{CAAC93A0-8365-465A-82A8-BAC69758E867}" type="presParOf" srcId="{BFFF9655-F317-4A7D-BEA8-36351F0E1BA7}" destId="{6AEA570E-F64E-467F-BC6D-3B478E1820D3}" srcOrd="3" destOrd="0" presId="urn:microsoft.com/office/officeart/2005/8/layout/hList6"/>
    <dgm:cxn modelId="{7481618F-4BCC-4320-83F6-08CCC118B7F4}" type="presParOf" srcId="{BFFF9655-F317-4A7D-BEA8-36351F0E1BA7}" destId="{76C893FF-81CF-4C03-B124-2ABC2540F332}" srcOrd="4" destOrd="0" presId="urn:microsoft.com/office/officeart/2005/8/layout/hList6"/>
    <dgm:cxn modelId="{E15B8C57-AC41-447D-81C9-BD6A29B9986B}" type="presParOf" srcId="{BFFF9655-F317-4A7D-BEA8-36351F0E1BA7}" destId="{A1EF0347-2B7A-4679-AA55-97B910BC9497}" srcOrd="5" destOrd="0" presId="urn:microsoft.com/office/officeart/2005/8/layout/hList6"/>
    <dgm:cxn modelId="{F25C6505-0FD8-4B42-BA4B-8C9EF0C3F250}" type="presParOf" srcId="{BFFF9655-F317-4A7D-BEA8-36351F0E1BA7}" destId="{CB1CB71D-90C4-475B-9EF0-87DADE0F39BE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87F3DF9-E3AD-4344-AE26-BCD1BE5FF6D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5F98EEC-9121-4DAC-9B51-8DD792AF5114}">
      <dgm:prSet phldrT="[Testo]"/>
      <dgm:spPr/>
      <dgm:t>
        <a:bodyPr/>
        <a:lstStyle/>
        <a:p>
          <a:r>
            <a:rPr lang="it-IT" dirty="0" smtClean="0"/>
            <a:t>Performance organizzativa</a:t>
          </a:r>
          <a:endParaRPr lang="it-IT" dirty="0"/>
        </a:p>
      </dgm:t>
    </dgm:pt>
    <dgm:pt modelId="{5E512328-BCA1-4E32-A448-A72056377286}" type="parTrans" cxnId="{E8A07369-1F40-4AB3-985D-24BCDFE5F02A}">
      <dgm:prSet/>
      <dgm:spPr/>
      <dgm:t>
        <a:bodyPr/>
        <a:lstStyle/>
        <a:p>
          <a:endParaRPr lang="it-IT"/>
        </a:p>
      </dgm:t>
    </dgm:pt>
    <dgm:pt modelId="{B1E518CB-07F2-4B91-9E08-C49EC76C2AD2}" type="sibTrans" cxnId="{E8A07369-1F40-4AB3-985D-24BCDFE5F02A}">
      <dgm:prSet/>
      <dgm:spPr/>
      <dgm:t>
        <a:bodyPr/>
        <a:lstStyle/>
        <a:p>
          <a:endParaRPr lang="it-IT"/>
        </a:p>
      </dgm:t>
    </dgm:pt>
    <dgm:pt modelId="{C6FC6E07-9B0D-4C93-B8B4-268E5EA9B197}">
      <dgm:prSet phldrT="[Testo]"/>
      <dgm:spPr/>
      <dgm:t>
        <a:bodyPr/>
        <a:lstStyle/>
        <a:p>
          <a:r>
            <a:rPr lang="it-IT" dirty="0" smtClean="0"/>
            <a:t>Obiettivi individuali</a:t>
          </a:r>
          <a:endParaRPr lang="it-IT" dirty="0"/>
        </a:p>
      </dgm:t>
    </dgm:pt>
    <dgm:pt modelId="{2B6C4F82-2EB7-4C0B-8329-C6DE0CF02FBA}" type="parTrans" cxnId="{687C4012-2741-4996-B83A-3E895173FD82}">
      <dgm:prSet/>
      <dgm:spPr/>
      <dgm:t>
        <a:bodyPr/>
        <a:lstStyle/>
        <a:p>
          <a:endParaRPr lang="it-IT"/>
        </a:p>
      </dgm:t>
    </dgm:pt>
    <dgm:pt modelId="{2CC29CE3-848B-4305-B66A-33D73F9A5E97}" type="sibTrans" cxnId="{687C4012-2741-4996-B83A-3E895173FD82}">
      <dgm:prSet/>
      <dgm:spPr/>
      <dgm:t>
        <a:bodyPr/>
        <a:lstStyle/>
        <a:p>
          <a:endParaRPr lang="it-IT"/>
        </a:p>
      </dgm:t>
    </dgm:pt>
    <dgm:pt modelId="{A50D690A-C08B-4E93-AF0A-C3B1D246876C}">
      <dgm:prSet/>
      <dgm:spPr/>
      <dgm:t>
        <a:bodyPr/>
        <a:lstStyle/>
        <a:p>
          <a:r>
            <a:rPr lang="it-IT" dirty="0" smtClean="0"/>
            <a:t>Obiettivi specifici e comuni di derivazione dal piano strategico</a:t>
          </a:r>
          <a:endParaRPr lang="it-IT" dirty="0"/>
        </a:p>
      </dgm:t>
    </dgm:pt>
    <dgm:pt modelId="{8C92FFE3-B1C8-4D8A-AC29-F222F351FE81}" type="parTrans" cxnId="{D27B22D9-99CB-41E6-8066-4D388BA05CB1}">
      <dgm:prSet/>
      <dgm:spPr/>
      <dgm:t>
        <a:bodyPr/>
        <a:lstStyle/>
        <a:p>
          <a:endParaRPr lang="it-IT"/>
        </a:p>
      </dgm:t>
    </dgm:pt>
    <dgm:pt modelId="{3CDF02E8-5C76-4665-A21C-354A34D65CB9}" type="sibTrans" cxnId="{D27B22D9-99CB-41E6-8066-4D388BA05CB1}">
      <dgm:prSet/>
      <dgm:spPr/>
      <dgm:t>
        <a:bodyPr/>
        <a:lstStyle/>
        <a:p>
          <a:endParaRPr lang="it-IT"/>
        </a:p>
      </dgm:t>
    </dgm:pt>
    <dgm:pt modelId="{2C441D3D-F561-46A7-A96B-FE3080FA99FB}">
      <dgm:prSet/>
      <dgm:spPr/>
      <dgm:t>
        <a:bodyPr/>
        <a:lstStyle/>
        <a:p>
          <a:r>
            <a:rPr lang="it-IT" dirty="0" smtClean="0"/>
            <a:t>Obiettivi specifici e comuni gestionali</a:t>
          </a:r>
          <a:endParaRPr lang="it-IT" dirty="0"/>
        </a:p>
      </dgm:t>
    </dgm:pt>
    <dgm:pt modelId="{231B2C3C-C65E-40A9-A20D-3C0AA5B30926}" type="parTrans" cxnId="{9B473EA0-4BB1-4C59-BB8C-0B898B4D7CD1}">
      <dgm:prSet/>
      <dgm:spPr/>
      <dgm:t>
        <a:bodyPr/>
        <a:lstStyle/>
        <a:p>
          <a:endParaRPr lang="it-IT"/>
        </a:p>
      </dgm:t>
    </dgm:pt>
    <dgm:pt modelId="{BA875C6F-DA8E-4895-A25F-0FE1C80E231B}" type="sibTrans" cxnId="{9B473EA0-4BB1-4C59-BB8C-0B898B4D7CD1}">
      <dgm:prSet/>
      <dgm:spPr/>
      <dgm:t>
        <a:bodyPr/>
        <a:lstStyle/>
        <a:p>
          <a:endParaRPr lang="it-IT"/>
        </a:p>
      </dgm:t>
    </dgm:pt>
    <dgm:pt modelId="{77A36905-A88B-480B-AED7-5E9D15C616EA}" type="pres">
      <dgm:prSet presAssocID="{087F3DF9-E3AD-4344-AE26-BCD1BE5FF6D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DE6F9D0-060D-4C5F-9D4F-1F8F5108EF28}" type="pres">
      <dgm:prSet presAssocID="{25F98EEC-9121-4DAC-9B51-8DD792AF5114}" presName="parentLin" presStyleCnt="0"/>
      <dgm:spPr/>
    </dgm:pt>
    <dgm:pt modelId="{B1B1EEF4-7F8A-49C2-8896-1DFE911B27E2}" type="pres">
      <dgm:prSet presAssocID="{25F98EEC-9121-4DAC-9B51-8DD792AF5114}" presName="parentLeftMargin" presStyleLbl="node1" presStyleIdx="0" presStyleCnt="2"/>
      <dgm:spPr/>
      <dgm:t>
        <a:bodyPr/>
        <a:lstStyle/>
        <a:p>
          <a:endParaRPr lang="it-IT"/>
        </a:p>
      </dgm:t>
    </dgm:pt>
    <dgm:pt modelId="{AC0A4A90-6936-47ED-BC94-62BDE7F7F156}" type="pres">
      <dgm:prSet presAssocID="{25F98EEC-9121-4DAC-9B51-8DD792AF511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8D8E9EC-D2C5-4884-BF81-9274FB40B18E}" type="pres">
      <dgm:prSet presAssocID="{25F98EEC-9121-4DAC-9B51-8DD792AF5114}" presName="negativeSpace" presStyleCnt="0"/>
      <dgm:spPr/>
    </dgm:pt>
    <dgm:pt modelId="{2CB9D8A6-F784-488B-9259-0DFB4E66DB3C}" type="pres">
      <dgm:prSet presAssocID="{25F98EEC-9121-4DAC-9B51-8DD792AF5114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3989715-D3F0-48AB-9E66-33CD541C4AF0}" type="pres">
      <dgm:prSet presAssocID="{B1E518CB-07F2-4B91-9E08-C49EC76C2AD2}" presName="spaceBetweenRectangles" presStyleCnt="0"/>
      <dgm:spPr/>
    </dgm:pt>
    <dgm:pt modelId="{285C50CD-6A2F-46F0-B928-B831E6442ED7}" type="pres">
      <dgm:prSet presAssocID="{C6FC6E07-9B0D-4C93-B8B4-268E5EA9B197}" presName="parentLin" presStyleCnt="0"/>
      <dgm:spPr/>
    </dgm:pt>
    <dgm:pt modelId="{A98BC103-13DD-4905-8B89-8E7F3C2724FE}" type="pres">
      <dgm:prSet presAssocID="{C6FC6E07-9B0D-4C93-B8B4-268E5EA9B197}" presName="parentLeftMargin" presStyleLbl="node1" presStyleIdx="0" presStyleCnt="2"/>
      <dgm:spPr/>
      <dgm:t>
        <a:bodyPr/>
        <a:lstStyle/>
        <a:p>
          <a:endParaRPr lang="it-IT"/>
        </a:p>
      </dgm:t>
    </dgm:pt>
    <dgm:pt modelId="{6C73A53A-823C-40E9-ADE7-F7772BD7668C}" type="pres">
      <dgm:prSet presAssocID="{C6FC6E07-9B0D-4C93-B8B4-268E5EA9B19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02E8940-DC4E-4EC1-9A9C-F44236BC58E6}" type="pres">
      <dgm:prSet presAssocID="{C6FC6E07-9B0D-4C93-B8B4-268E5EA9B197}" presName="negativeSpace" presStyleCnt="0"/>
      <dgm:spPr/>
    </dgm:pt>
    <dgm:pt modelId="{B69F2A49-EAE8-45A0-B16F-B24A9D6BF08C}" type="pres">
      <dgm:prSet presAssocID="{C6FC6E07-9B0D-4C93-B8B4-268E5EA9B197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6FB27C2-F576-4E88-8366-86D40EBBE70E}" type="presOf" srcId="{25F98EEC-9121-4DAC-9B51-8DD792AF5114}" destId="{B1B1EEF4-7F8A-49C2-8896-1DFE911B27E2}" srcOrd="0" destOrd="0" presId="urn:microsoft.com/office/officeart/2005/8/layout/list1"/>
    <dgm:cxn modelId="{FE0B8113-18B7-475E-9E40-6E0AE4E077D9}" type="presOf" srcId="{2C441D3D-F561-46A7-A96B-FE3080FA99FB}" destId="{B69F2A49-EAE8-45A0-B16F-B24A9D6BF08C}" srcOrd="0" destOrd="0" presId="urn:microsoft.com/office/officeart/2005/8/layout/list1"/>
    <dgm:cxn modelId="{9B473EA0-4BB1-4C59-BB8C-0B898B4D7CD1}" srcId="{C6FC6E07-9B0D-4C93-B8B4-268E5EA9B197}" destId="{2C441D3D-F561-46A7-A96B-FE3080FA99FB}" srcOrd="0" destOrd="0" parTransId="{231B2C3C-C65E-40A9-A20D-3C0AA5B30926}" sibTransId="{BA875C6F-DA8E-4895-A25F-0FE1C80E231B}"/>
    <dgm:cxn modelId="{687C4012-2741-4996-B83A-3E895173FD82}" srcId="{087F3DF9-E3AD-4344-AE26-BCD1BE5FF6DC}" destId="{C6FC6E07-9B0D-4C93-B8B4-268E5EA9B197}" srcOrd="1" destOrd="0" parTransId="{2B6C4F82-2EB7-4C0B-8329-C6DE0CF02FBA}" sibTransId="{2CC29CE3-848B-4305-B66A-33D73F9A5E97}"/>
    <dgm:cxn modelId="{5868413B-6BEA-4BC2-A2A5-2D378899B265}" type="presOf" srcId="{C6FC6E07-9B0D-4C93-B8B4-268E5EA9B197}" destId="{A98BC103-13DD-4905-8B89-8E7F3C2724FE}" srcOrd="0" destOrd="0" presId="urn:microsoft.com/office/officeart/2005/8/layout/list1"/>
    <dgm:cxn modelId="{44213EE0-4289-4E1D-884A-472360AAEB04}" type="presOf" srcId="{087F3DF9-E3AD-4344-AE26-BCD1BE5FF6DC}" destId="{77A36905-A88B-480B-AED7-5E9D15C616EA}" srcOrd="0" destOrd="0" presId="urn:microsoft.com/office/officeart/2005/8/layout/list1"/>
    <dgm:cxn modelId="{E8A07369-1F40-4AB3-985D-24BCDFE5F02A}" srcId="{087F3DF9-E3AD-4344-AE26-BCD1BE5FF6DC}" destId="{25F98EEC-9121-4DAC-9B51-8DD792AF5114}" srcOrd="0" destOrd="0" parTransId="{5E512328-BCA1-4E32-A448-A72056377286}" sibTransId="{B1E518CB-07F2-4B91-9E08-C49EC76C2AD2}"/>
    <dgm:cxn modelId="{D27B22D9-99CB-41E6-8066-4D388BA05CB1}" srcId="{25F98EEC-9121-4DAC-9B51-8DD792AF5114}" destId="{A50D690A-C08B-4E93-AF0A-C3B1D246876C}" srcOrd="0" destOrd="0" parTransId="{8C92FFE3-B1C8-4D8A-AC29-F222F351FE81}" sibTransId="{3CDF02E8-5C76-4665-A21C-354A34D65CB9}"/>
    <dgm:cxn modelId="{4BDD8D25-C168-4F8F-90C5-E10D3FC5C42C}" type="presOf" srcId="{C6FC6E07-9B0D-4C93-B8B4-268E5EA9B197}" destId="{6C73A53A-823C-40E9-ADE7-F7772BD7668C}" srcOrd="1" destOrd="0" presId="urn:microsoft.com/office/officeart/2005/8/layout/list1"/>
    <dgm:cxn modelId="{3C5BD23D-C7FE-4128-A3E2-418C2ABDEDD2}" type="presOf" srcId="{A50D690A-C08B-4E93-AF0A-C3B1D246876C}" destId="{2CB9D8A6-F784-488B-9259-0DFB4E66DB3C}" srcOrd="0" destOrd="0" presId="urn:microsoft.com/office/officeart/2005/8/layout/list1"/>
    <dgm:cxn modelId="{9D432AFE-35C9-472B-9475-6DFA3B22C7E7}" type="presOf" srcId="{25F98EEC-9121-4DAC-9B51-8DD792AF5114}" destId="{AC0A4A90-6936-47ED-BC94-62BDE7F7F156}" srcOrd="1" destOrd="0" presId="urn:microsoft.com/office/officeart/2005/8/layout/list1"/>
    <dgm:cxn modelId="{4A70CA13-3D46-46BD-8DE6-3336F2B45A45}" type="presParOf" srcId="{77A36905-A88B-480B-AED7-5E9D15C616EA}" destId="{2DE6F9D0-060D-4C5F-9D4F-1F8F5108EF28}" srcOrd="0" destOrd="0" presId="urn:microsoft.com/office/officeart/2005/8/layout/list1"/>
    <dgm:cxn modelId="{F0B8980A-262E-4681-ACBD-AAC9BAEE000D}" type="presParOf" srcId="{2DE6F9D0-060D-4C5F-9D4F-1F8F5108EF28}" destId="{B1B1EEF4-7F8A-49C2-8896-1DFE911B27E2}" srcOrd="0" destOrd="0" presId="urn:microsoft.com/office/officeart/2005/8/layout/list1"/>
    <dgm:cxn modelId="{CACD7407-84DA-4C56-84B7-83FAC6B9D6C4}" type="presParOf" srcId="{2DE6F9D0-060D-4C5F-9D4F-1F8F5108EF28}" destId="{AC0A4A90-6936-47ED-BC94-62BDE7F7F156}" srcOrd="1" destOrd="0" presId="urn:microsoft.com/office/officeart/2005/8/layout/list1"/>
    <dgm:cxn modelId="{0C8DC27A-206A-46C5-9612-200EB0F39051}" type="presParOf" srcId="{77A36905-A88B-480B-AED7-5E9D15C616EA}" destId="{48D8E9EC-D2C5-4884-BF81-9274FB40B18E}" srcOrd="1" destOrd="0" presId="urn:microsoft.com/office/officeart/2005/8/layout/list1"/>
    <dgm:cxn modelId="{383176FC-F2B4-4284-9C8E-34E23955864F}" type="presParOf" srcId="{77A36905-A88B-480B-AED7-5E9D15C616EA}" destId="{2CB9D8A6-F784-488B-9259-0DFB4E66DB3C}" srcOrd="2" destOrd="0" presId="urn:microsoft.com/office/officeart/2005/8/layout/list1"/>
    <dgm:cxn modelId="{7797D3A2-0D58-4D8B-9B5B-846C0E4D7977}" type="presParOf" srcId="{77A36905-A88B-480B-AED7-5E9D15C616EA}" destId="{53989715-D3F0-48AB-9E66-33CD541C4AF0}" srcOrd="3" destOrd="0" presId="urn:microsoft.com/office/officeart/2005/8/layout/list1"/>
    <dgm:cxn modelId="{FA0EEAA5-93EA-4233-B2FF-80C6B178C912}" type="presParOf" srcId="{77A36905-A88B-480B-AED7-5E9D15C616EA}" destId="{285C50CD-6A2F-46F0-B928-B831E6442ED7}" srcOrd="4" destOrd="0" presId="urn:microsoft.com/office/officeart/2005/8/layout/list1"/>
    <dgm:cxn modelId="{62584875-0E5C-423E-99CD-0D54EB3A87D3}" type="presParOf" srcId="{285C50CD-6A2F-46F0-B928-B831E6442ED7}" destId="{A98BC103-13DD-4905-8B89-8E7F3C2724FE}" srcOrd="0" destOrd="0" presId="urn:microsoft.com/office/officeart/2005/8/layout/list1"/>
    <dgm:cxn modelId="{8A366E90-F5D3-4EA2-8193-7684BA05738C}" type="presParOf" srcId="{285C50CD-6A2F-46F0-B928-B831E6442ED7}" destId="{6C73A53A-823C-40E9-ADE7-F7772BD7668C}" srcOrd="1" destOrd="0" presId="urn:microsoft.com/office/officeart/2005/8/layout/list1"/>
    <dgm:cxn modelId="{E96C7EF0-0151-4983-9C94-2C45B0C38B68}" type="presParOf" srcId="{77A36905-A88B-480B-AED7-5E9D15C616EA}" destId="{D02E8940-DC4E-4EC1-9A9C-F44236BC58E6}" srcOrd="5" destOrd="0" presId="urn:microsoft.com/office/officeart/2005/8/layout/list1"/>
    <dgm:cxn modelId="{CF9E4CA9-0A9E-43D5-BFEF-F24A57E84DEE}" type="presParOf" srcId="{77A36905-A88B-480B-AED7-5E9D15C616EA}" destId="{B69F2A49-EAE8-45A0-B16F-B24A9D6BF08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A5738D-9090-4D30-8874-F8BD49751868}">
      <dsp:nvSpPr>
        <dsp:cNvPr id="0" name=""/>
        <dsp:cNvSpPr/>
      </dsp:nvSpPr>
      <dsp:spPr>
        <a:xfrm>
          <a:off x="2540968" y="0"/>
          <a:ext cx="1806863" cy="180695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FA414F-7FD8-42E7-B0D1-975AF278FB62}">
      <dsp:nvSpPr>
        <dsp:cNvPr id="0" name=""/>
        <dsp:cNvSpPr/>
      </dsp:nvSpPr>
      <dsp:spPr>
        <a:xfrm>
          <a:off x="4824534" y="360039"/>
          <a:ext cx="2976203" cy="926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kern="1200" dirty="0" smtClean="0">
              <a:solidFill>
                <a:srgbClr val="FF0000"/>
              </a:solidFill>
            </a:rPr>
            <a:t>Avvio del processo di pianificazione degli obiettivi e di </a:t>
          </a:r>
          <a:r>
            <a:rPr lang="it-IT" sz="1200" kern="1200" dirty="0" err="1" smtClean="0">
              <a:solidFill>
                <a:srgbClr val="FF0000"/>
              </a:solidFill>
            </a:rPr>
            <a:t>budgeting</a:t>
          </a:r>
          <a:r>
            <a:rPr lang="it-IT" sz="1200" kern="1200" dirty="0" smtClean="0">
              <a:solidFill>
                <a:srgbClr val="FF0000"/>
              </a:solidFill>
            </a:rPr>
            <a:t> </a:t>
          </a:r>
          <a:endParaRPr lang="it-IT" sz="1200" kern="1200" dirty="0">
            <a:solidFill>
              <a:srgbClr val="FF0000"/>
            </a:solidFill>
          </a:endParaRPr>
        </a:p>
      </dsp:txBody>
      <dsp:txXfrm>
        <a:off x="4824534" y="360039"/>
        <a:ext cx="2976203" cy="926525"/>
      </dsp:txXfrm>
    </dsp:sp>
    <dsp:sp modelId="{3A876F28-424E-4C6B-9187-32F313BFBDE8}">
      <dsp:nvSpPr>
        <dsp:cNvPr id="0" name=""/>
        <dsp:cNvSpPr/>
      </dsp:nvSpPr>
      <dsp:spPr>
        <a:xfrm>
          <a:off x="2939895" y="654423"/>
          <a:ext cx="1008332" cy="503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>
              <a:solidFill>
                <a:srgbClr val="FF0000"/>
              </a:solidFill>
            </a:rPr>
            <a:t>Ottobre –dicembre 2016</a:t>
          </a:r>
          <a:endParaRPr lang="it-IT" sz="1200" kern="1200" dirty="0">
            <a:solidFill>
              <a:srgbClr val="FF0000"/>
            </a:solidFill>
          </a:endParaRPr>
        </a:p>
      </dsp:txBody>
      <dsp:txXfrm>
        <a:off x="2939895" y="654423"/>
        <a:ext cx="1008332" cy="503940"/>
      </dsp:txXfrm>
    </dsp:sp>
    <dsp:sp modelId="{AB383BDB-ADAA-4209-B8FE-B266D5B00822}">
      <dsp:nvSpPr>
        <dsp:cNvPr id="0" name=""/>
        <dsp:cNvSpPr/>
      </dsp:nvSpPr>
      <dsp:spPr>
        <a:xfrm>
          <a:off x="2039005" y="1038211"/>
          <a:ext cx="1806863" cy="180695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F2BD46-BEB3-490A-958F-0771C11C27FF}">
      <dsp:nvSpPr>
        <dsp:cNvPr id="0" name=""/>
        <dsp:cNvSpPr/>
      </dsp:nvSpPr>
      <dsp:spPr>
        <a:xfrm>
          <a:off x="4891175" y="1150626"/>
          <a:ext cx="2885688" cy="1297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kern="1200" dirty="0" smtClean="0"/>
            <a:t>Definizione obiettivi 2017 per le aree dirigenziali con indicatori di risultati e piano di lavoro.</a:t>
          </a:r>
          <a:endParaRPr lang="it-IT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kern="1200" dirty="0" smtClean="0"/>
            <a:t>Approvazione in CDA  documento di programmazione integrata 2017/2019 </a:t>
          </a:r>
          <a:endParaRPr lang="it-IT" sz="1200" kern="1200" dirty="0"/>
        </a:p>
      </dsp:txBody>
      <dsp:txXfrm>
        <a:off x="4891175" y="1150626"/>
        <a:ext cx="2885688" cy="1297644"/>
      </dsp:txXfrm>
    </dsp:sp>
    <dsp:sp modelId="{839BFB8E-4BF7-42C7-8D4F-CD01A1E2C126}">
      <dsp:nvSpPr>
        <dsp:cNvPr id="0" name=""/>
        <dsp:cNvSpPr/>
      </dsp:nvSpPr>
      <dsp:spPr>
        <a:xfrm>
          <a:off x="2435898" y="1694967"/>
          <a:ext cx="1008332" cy="503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Gennaio 2017</a:t>
          </a:r>
          <a:endParaRPr lang="it-IT" sz="1200" kern="1200" dirty="0"/>
        </a:p>
      </dsp:txBody>
      <dsp:txXfrm>
        <a:off x="2435898" y="1694967"/>
        <a:ext cx="1008332" cy="503940"/>
      </dsp:txXfrm>
    </dsp:sp>
    <dsp:sp modelId="{988D73B4-F360-4931-A27F-5E611D7C3281}">
      <dsp:nvSpPr>
        <dsp:cNvPr id="0" name=""/>
        <dsp:cNvSpPr/>
      </dsp:nvSpPr>
      <dsp:spPr>
        <a:xfrm>
          <a:off x="2540968" y="2081088"/>
          <a:ext cx="1806863" cy="1806954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257EF4-1F95-40AC-B74E-972C6F480C84}">
      <dsp:nvSpPr>
        <dsp:cNvPr id="0" name=""/>
        <dsp:cNvSpPr/>
      </dsp:nvSpPr>
      <dsp:spPr>
        <a:xfrm>
          <a:off x="4896547" y="2592289"/>
          <a:ext cx="3501422" cy="718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kern="1200" dirty="0" smtClean="0"/>
            <a:t>Definizione degli obiettivi di ciascuna struttura con indicatori di risultati e piano di lavoro.</a:t>
          </a:r>
          <a:endParaRPr lang="it-IT" sz="1200" kern="1200" dirty="0"/>
        </a:p>
      </dsp:txBody>
      <dsp:txXfrm>
        <a:off x="4896547" y="2592289"/>
        <a:ext cx="3501422" cy="718582"/>
      </dsp:txXfrm>
    </dsp:sp>
    <dsp:sp modelId="{B5DBCBB3-E362-41AE-A036-83C37DE59D2D}">
      <dsp:nvSpPr>
        <dsp:cNvPr id="0" name=""/>
        <dsp:cNvSpPr/>
      </dsp:nvSpPr>
      <dsp:spPr>
        <a:xfrm>
          <a:off x="2939895" y="2734928"/>
          <a:ext cx="1008332" cy="503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Febbraio 2017</a:t>
          </a:r>
          <a:endParaRPr lang="it-IT" sz="1200" kern="1200" dirty="0"/>
        </a:p>
      </dsp:txBody>
      <dsp:txXfrm>
        <a:off x="2939895" y="2734928"/>
        <a:ext cx="1008332" cy="503940"/>
      </dsp:txXfrm>
    </dsp:sp>
    <dsp:sp modelId="{ADF91884-9983-4D89-8061-5D7C93363152}">
      <dsp:nvSpPr>
        <dsp:cNvPr id="0" name=""/>
        <dsp:cNvSpPr/>
      </dsp:nvSpPr>
      <dsp:spPr>
        <a:xfrm>
          <a:off x="2039005" y="3121049"/>
          <a:ext cx="1806863" cy="180695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7D2EB8-B63F-469F-9E68-2280510AF9C1}">
      <dsp:nvSpPr>
        <dsp:cNvPr id="0" name=""/>
        <dsp:cNvSpPr/>
      </dsp:nvSpPr>
      <dsp:spPr>
        <a:xfrm>
          <a:off x="4968556" y="3672406"/>
          <a:ext cx="2446750" cy="718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kern="1200" dirty="0" smtClean="0"/>
            <a:t>Revisione obiettivi 2017 (e proposta per il 2018)</a:t>
          </a:r>
          <a:endParaRPr lang="it-IT" sz="1200" kern="1200" dirty="0"/>
        </a:p>
      </dsp:txBody>
      <dsp:txXfrm>
        <a:off x="4968556" y="3672406"/>
        <a:ext cx="2446750" cy="718582"/>
      </dsp:txXfrm>
    </dsp:sp>
    <dsp:sp modelId="{9C0C3F9B-E00D-4E68-B6E2-E7A08A2A316B}">
      <dsp:nvSpPr>
        <dsp:cNvPr id="0" name=""/>
        <dsp:cNvSpPr/>
      </dsp:nvSpPr>
      <dsp:spPr>
        <a:xfrm>
          <a:off x="2435898" y="3775473"/>
          <a:ext cx="1008332" cy="503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Settembre 2017</a:t>
          </a:r>
          <a:endParaRPr lang="it-IT" sz="1200" kern="1200" dirty="0"/>
        </a:p>
      </dsp:txBody>
      <dsp:txXfrm>
        <a:off x="2435898" y="3775473"/>
        <a:ext cx="1008332" cy="503940"/>
      </dsp:txXfrm>
    </dsp:sp>
    <dsp:sp modelId="{4D9D361D-9F6B-499A-A46E-404EBC03FD64}">
      <dsp:nvSpPr>
        <dsp:cNvPr id="0" name=""/>
        <dsp:cNvSpPr/>
      </dsp:nvSpPr>
      <dsp:spPr>
        <a:xfrm>
          <a:off x="2669425" y="4279413"/>
          <a:ext cx="1552323" cy="1553234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69705D-A308-49CE-BF98-2F2A82F9CF8C}">
      <dsp:nvSpPr>
        <dsp:cNvPr id="0" name=""/>
        <dsp:cNvSpPr/>
      </dsp:nvSpPr>
      <dsp:spPr>
        <a:xfrm>
          <a:off x="5040558" y="4680521"/>
          <a:ext cx="2035835" cy="809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kern="1200" dirty="0" smtClean="0">
              <a:solidFill>
                <a:srgbClr val="FF0000"/>
              </a:solidFill>
            </a:rPr>
            <a:t>Valutazione obiettivi </a:t>
          </a:r>
          <a:endParaRPr lang="it-IT" sz="1200" kern="1200" dirty="0">
            <a:solidFill>
              <a:srgbClr val="FF000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kern="1200" dirty="0" smtClean="0">
              <a:solidFill>
                <a:srgbClr val="FF0000"/>
              </a:solidFill>
            </a:rPr>
            <a:t>Relazione Piano della Performance (giugno ) </a:t>
          </a:r>
          <a:endParaRPr lang="it-IT" sz="1200" kern="1200" dirty="0">
            <a:solidFill>
              <a:srgbClr val="FF0000"/>
            </a:solidFill>
          </a:endParaRPr>
        </a:p>
      </dsp:txBody>
      <dsp:txXfrm>
        <a:off x="5040558" y="4680521"/>
        <a:ext cx="2035835" cy="809238"/>
      </dsp:txXfrm>
    </dsp:sp>
    <dsp:sp modelId="{407C1436-7AAC-4C5D-9164-4BC503773132}">
      <dsp:nvSpPr>
        <dsp:cNvPr id="0" name=""/>
        <dsp:cNvSpPr/>
      </dsp:nvSpPr>
      <dsp:spPr>
        <a:xfrm>
          <a:off x="2939895" y="4816017"/>
          <a:ext cx="1008332" cy="503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>
              <a:solidFill>
                <a:srgbClr val="FF0000"/>
              </a:solidFill>
            </a:rPr>
            <a:t>Da Gennaio 2018</a:t>
          </a:r>
          <a:endParaRPr lang="it-IT" sz="1200" kern="1200" dirty="0">
            <a:solidFill>
              <a:srgbClr val="FF0000"/>
            </a:solidFill>
          </a:endParaRPr>
        </a:p>
      </dsp:txBody>
      <dsp:txXfrm>
        <a:off x="2939895" y="4816017"/>
        <a:ext cx="1008332" cy="5039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E2D6A8-0E22-4DB7-AA82-AA9340545F4F}">
      <dsp:nvSpPr>
        <dsp:cNvPr id="0" name=""/>
        <dsp:cNvSpPr/>
      </dsp:nvSpPr>
      <dsp:spPr>
        <a:xfrm>
          <a:off x="2455938" y="-4"/>
          <a:ext cx="4694961" cy="4694961"/>
        </a:xfrm>
        <a:prstGeom prst="pie">
          <a:avLst>
            <a:gd name="adj1" fmla="val 16200000"/>
            <a:gd name="adj2" fmla="val 1928571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smtClean="0">
              <a:latin typeface="Calibri" panose="020F0502020204030204" pitchFamily="34" charset="0"/>
            </a:rPr>
            <a:t>Identificazione delle priorità gestionali - DG</a:t>
          </a:r>
          <a:endParaRPr lang="it-IT" sz="1200" b="1" kern="1200" dirty="0">
            <a:latin typeface="Calibri" panose="020F0502020204030204" pitchFamily="34" charset="0"/>
          </a:endParaRPr>
        </a:p>
      </dsp:txBody>
      <dsp:txXfrm>
        <a:off x="4922470" y="435956"/>
        <a:ext cx="1117848" cy="894278"/>
      </dsp:txXfrm>
    </dsp:sp>
    <dsp:sp modelId="{3589A690-A7DD-4A5F-8387-A425B3F13398}">
      <dsp:nvSpPr>
        <dsp:cNvPr id="0" name=""/>
        <dsp:cNvSpPr/>
      </dsp:nvSpPr>
      <dsp:spPr>
        <a:xfrm>
          <a:off x="2349185" y="385646"/>
          <a:ext cx="4570685" cy="4756465"/>
        </a:xfrm>
        <a:prstGeom prst="pie">
          <a:avLst>
            <a:gd name="adj1" fmla="val 19285716"/>
            <a:gd name="adj2" fmla="val 77142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smtClean="0">
              <a:latin typeface="Calibri" panose="020F0502020204030204" pitchFamily="34" charset="0"/>
            </a:rPr>
            <a:t>Condivisione con la squadra dei dirigenti che, sentiti i Delegati, propongono  gli obiettivi del nuovo anno</a:t>
          </a:r>
          <a:endParaRPr lang="it-IT" sz="1100" kern="1200" dirty="0">
            <a:latin typeface="Calibri" panose="020F0502020204030204" pitchFamily="34" charset="0"/>
          </a:endParaRPr>
        </a:p>
      </dsp:txBody>
      <dsp:txXfrm>
        <a:off x="5453442" y="2109865"/>
        <a:ext cx="1251497" cy="792744"/>
      </dsp:txXfrm>
    </dsp:sp>
    <dsp:sp modelId="{A3FD8A76-5F1E-4FA5-967C-1761CC2BB38D}">
      <dsp:nvSpPr>
        <dsp:cNvPr id="0" name=""/>
        <dsp:cNvSpPr/>
      </dsp:nvSpPr>
      <dsp:spPr>
        <a:xfrm>
          <a:off x="2265249" y="511415"/>
          <a:ext cx="4694961" cy="4694961"/>
        </a:xfrm>
        <a:prstGeom prst="pie">
          <a:avLst>
            <a:gd name="adj1" fmla="val 771428"/>
            <a:gd name="adj2" fmla="val 385714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200" kern="1200" smtClean="0"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smtClean="0">
              <a:latin typeface="Calibri" panose="020F0502020204030204" pitchFamily="34" charset="0"/>
            </a:rPr>
            <a:t>Negoziazione tra DG e  Dirigenti per definire gli obiettivi e target di risultato</a:t>
          </a:r>
          <a:endParaRPr lang="it-IT" sz="1200" kern="1200" dirty="0">
            <a:latin typeface="Calibri" panose="020F0502020204030204" pitchFamily="34" charset="0"/>
          </a:endParaRPr>
        </a:p>
      </dsp:txBody>
      <dsp:txXfrm>
        <a:off x="5280085" y="3292062"/>
        <a:ext cx="1117848" cy="866332"/>
      </dsp:txXfrm>
    </dsp:sp>
    <dsp:sp modelId="{AAA74F01-1CE5-412D-903E-815EA029A5B8}">
      <dsp:nvSpPr>
        <dsp:cNvPr id="0" name=""/>
        <dsp:cNvSpPr/>
      </dsp:nvSpPr>
      <dsp:spPr>
        <a:xfrm>
          <a:off x="2178057" y="553334"/>
          <a:ext cx="4694961" cy="4694961"/>
        </a:xfrm>
        <a:prstGeom prst="pie">
          <a:avLst>
            <a:gd name="adj1" fmla="val 3857226"/>
            <a:gd name="adj2" fmla="val 69428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>
              <a:latin typeface="Calibri" panose="020F0502020204030204" pitchFamily="34" charset="0"/>
            </a:rPr>
            <a:t>Il dirigente a sua volta  assegna gli obiettivi ai Responsabile di Servizio</a:t>
          </a:r>
          <a:endParaRPr lang="it-IT" sz="1000" kern="1200" dirty="0">
            <a:latin typeface="Calibri" panose="020F0502020204030204" pitchFamily="34" charset="0"/>
          </a:endParaRPr>
        </a:p>
      </dsp:txBody>
      <dsp:txXfrm>
        <a:off x="3980587" y="4242233"/>
        <a:ext cx="1089901" cy="782493"/>
      </dsp:txXfrm>
    </dsp:sp>
    <dsp:sp modelId="{F6D5E4A2-B067-4BC8-8287-566C134101A9}">
      <dsp:nvSpPr>
        <dsp:cNvPr id="0" name=""/>
        <dsp:cNvSpPr/>
      </dsp:nvSpPr>
      <dsp:spPr>
        <a:xfrm>
          <a:off x="2090865" y="511415"/>
          <a:ext cx="4694961" cy="4694961"/>
        </a:xfrm>
        <a:prstGeom prst="pie">
          <a:avLst>
            <a:gd name="adj1" fmla="val 6942858"/>
            <a:gd name="adj2" fmla="val 1002857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>
              <a:latin typeface="Calibri" panose="020F0502020204030204" pitchFamily="34" charset="0"/>
            </a:rPr>
            <a:t>               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>
              <a:latin typeface="Calibri" panose="020F0502020204030204" pitchFamily="34" charset="0"/>
            </a:rPr>
            <a:t>                Gli obiettivi trasversali sono condivisi con i dipartimenti che li  negoziano, integrano e condividono con il Direttore  di struttura</a:t>
          </a:r>
          <a:endParaRPr lang="it-IT" sz="1000" kern="1200" dirty="0">
            <a:latin typeface="Calibri" panose="020F0502020204030204" pitchFamily="34" charset="0"/>
          </a:endParaRPr>
        </a:p>
      </dsp:txBody>
      <dsp:txXfrm>
        <a:off x="2653142" y="3292062"/>
        <a:ext cx="1117848" cy="866332"/>
      </dsp:txXfrm>
    </dsp:sp>
    <dsp:sp modelId="{6476767D-2BE4-41C0-9FEA-F7E3DC6E64E9}">
      <dsp:nvSpPr>
        <dsp:cNvPr id="0" name=""/>
        <dsp:cNvSpPr/>
      </dsp:nvSpPr>
      <dsp:spPr>
        <a:xfrm>
          <a:off x="2069067" y="416398"/>
          <a:ext cx="4694961" cy="4694961"/>
        </a:xfrm>
        <a:prstGeom prst="pie">
          <a:avLst>
            <a:gd name="adj1" fmla="val 10028574"/>
            <a:gd name="adj2" fmla="val 1311428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>
              <a:latin typeface="Calibri" panose="020F0502020204030204" pitchFamily="34" charset="0"/>
            </a:rPr>
            <a:t>Monitoraggio intermedio e revisione degli obiettivi dell’anno in corso e proposta per il nuovo anno</a:t>
          </a:r>
          <a:endParaRPr lang="it-IT" sz="1000" kern="1200" dirty="0">
            <a:latin typeface="Calibri" panose="020F0502020204030204" pitchFamily="34" charset="0"/>
          </a:endParaRPr>
        </a:p>
      </dsp:txBody>
      <dsp:txXfrm>
        <a:off x="2289842" y="2118321"/>
        <a:ext cx="1285525" cy="782493"/>
      </dsp:txXfrm>
    </dsp:sp>
    <dsp:sp modelId="{22ABCF43-E48F-47FF-900D-3EA0BBF444CF}">
      <dsp:nvSpPr>
        <dsp:cNvPr id="0" name=""/>
        <dsp:cNvSpPr/>
      </dsp:nvSpPr>
      <dsp:spPr>
        <a:xfrm>
          <a:off x="2129430" y="340943"/>
          <a:ext cx="4694961" cy="4694961"/>
        </a:xfrm>
        <a:prstGeom prst="pie">
          <a:avLst>
            <a:gd name="adj1" fmla="val 13114284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>
              <a:latin typeface="Calibri" panose="020F0502020204030204" pitchFamily="34" charset="0"/>
            </a:rPr>
            <a:t>Valutazione degli obiettivi </a:t>
          </a:r>
          <a:endParaRPr lang="it-IT" sz="1400" kern="1200" dirty="0">
            <a:latin typeface="Calibri" panose="020F0502020204030204" pitchFamily="34" charset="0"/>
          </a:endParaRPr>
        </a:p>
      </dsp:txBody>
      <dsp:txXfrm>
        <a:off x="3240012" y="776904"/>
        <a:ext cx="1117848" cy="894278"/>
      </dsp:txXfrm>
    </dsp:sp>
    <dsp:sp modelId="{A8E1C8DB-C672-411F-9D58-56E4922DCFC6}">
      <dsp:nvSpPr>
        <dsp:cNvPr id="0" name=""/>
        <dsp:cNvSpPr/>
      </dsp:nvSpPr>
      <dsp:spPr>
        <a:xfrm>
          <a:off x="2165064" y="-290644"/>
          <a:ext cx="5276242" cy="5276242"/>
        </a:xfrm>
        <a:prstGeom prst="circularArrow">
          <a:avLst>
            <a:gd name="adj1" fmla="val 5085"/>
            <a:gd name="adj2" fmla="val 327528"/>
            <a:gd name="adj3" fmla="val 18957827"/>
            <a:gd name="adj4" fmla="val 16200343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FCC5B3A-B893-4A2B-B566-7EE93EE9AED8}">
      <dsp:nvSpPr>
        <dsp:cNvPr id="0" name=""/>
        <dsp:cNvSpPr/>
      </dsp:nvSpPr>
      <dsp:spPr>
        <a:xfrm>
          <a:off x="1997016" y="125853"/>
          <a:ext cx="5276242" cy="5276242"/>
        </a:xfrm>
        <a:prstGeom prst="circularArrow">
          <a:avLst>
            <a:gd name="adj1" fmla="val 5085"/>
            <a:gd name="adj2" fmla="val 327528"/>
            <a:gd name="adj3" fmla="val 443744"/>
            <a:gd name="adj4" fmla="val 19285776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A29E0A-1AA3-4217-B3FD-77EAFA0C4432}">
      <dsp:nvSpPr>
        <dsp:cNvPr id="0" name=""/>
        <dsp:cNvSpPr/>
      </dsp:nvSpPr>
      <dsp:spPr>
        <a:xfrm>
          <a:off x="1974677" y="220888"/>
          <a:ext cx="5276242" cy="5276242"/>
        </a:xfrm>
        <a:prstGeom prst="circularArrow">
          <a:avLst>
            <a:gd name="adj1" fmla="val 5085"/>
            <a:gd name="adj2" fmla="val 327528"/>
            <a:gd name="adj3" fmla="val 3529100"/>
            <a:gd name="adj4" fmla="val 770764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2EAC8A7-68A5-4A62-9B0D-C50B6E4DA164}">
      <dsp:nvSpPr>
        <dsp:cNvPr id="0" name=""/>
        <dsp:cNvSpPr/>
      </dsp:nvSpPr>
      <dsp:spPr>
        <a:xfrm>
          <a:off x="1887416" y="262571"/>
          <a:ext cx="5276242" cy="5276242"/>
        </a:xfrm>
        <a:prstGeom prst="circularArrow">
          <a:avLst>
            <a:gd name="adj1" fmla="val 5085"/>
            <a:gd name="adj2" fmla="val 327528"/>
            <a:gd name="adj3" fmla="val 6615046"/>
            <a:gd name="adj4" fmla="val 3857426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9D8FEC0-FFBB-451C-B16A-A7A4D6290E41}">
      <dsp:nvSpPr>
        <dsp:cNvPr id="0" name=""/>
        <dsp:cNvSpPr/>
      </dsp:nvSpPr>
      <dsp:spPr>
        <a:xfrm>
          <a:off x="1800156" y="220888"/>
          <a:ext cx="5276242" cy="5276242"/>
        </a:xfrm>
        <a:prstGeom prst="circularArrow">
          <a:avLst>
            <a:gd name="adj1" fmla="val 5085"/>
            <a:gd name="adj2" fmla="val 327528"/>
            <a:gd name="adj3" fmla="val 9701707"/>
            <a:gd name="adj4" fmla="val 694337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3CFBE0F-4C2B-4C2D-839E-55E6D605E2A3}">
      <dsp:nvSpPr>
        <dsp:cNvPr id="0" name=""/>
        <dsp:cNvSpPr/>
      </dsp:nvSpPr>
      <dsp:spPr>
        <a:xfrm>
          <a:off x="1778281" y="126091"/>
          <a:ext cx="5276242" cy="5276242"/>
        </a:xfrm>
        <a:prstGeom prst="circularArrow">
          <a:avLst>
            <a:gd name="adj1" fmla="val 5085"/>
            <a:gd name="adj2" fmla="val 327528"/>
            <a:gd name="adj3" fmla="val 12786695"/>
            <a:gd name="adj4" fmla="val 10028727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80C9AAA-77D8-4D1D-99A9-B654E9F01CBC}">
      <dsp:nvSpPr>
        <dsp:cNvPr id="0" name=""/>
        <dsp:cNvSpPr/>
      </dsp:nvSpPr>
      <dsp:spPr>
        <a:xfrm>
          <a:off x="1839024" y="50303"/>
          <a:ext cx="5276242" cy="5276242"/>
        </a:xfrm>
        <a:prstGeom prst="circularArrow">
          <a:avLst>
            <a:gd name="adj1" fmla="val 5085"/>
            <a:gd name="adj2" fmla="val 327528"/>
            <a:gd name="adj3" fmla="val 15872129"/>
            <a:gd name="adj4" fmla="val 13114645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D63A44-69D0-465B-AACD-D92690FF5527}">
      <dsp:nvSpPr>
        <dsp:cNvPr id="0" name=""/>
        <dsp:cNvSpPr/>
      </dsp:nvSpPr>
      <dsp:spPr>
        <a:xfrm rot="16200000">
          <a:off x="-1412433" y="1414264"/>
          <a:ext cx="4589463" cy="1760934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1605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 smtClean="0"/>
            <a:t>Definizione obiettivo 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900" kern="1200" dirty="0" smtClean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500" kern="1200" dirty="0" smtClean="0"/>
            <a:t>Obiettivo gestionale  </a:t>
          </a:r>
          <a:endParaRPr lang="it-IT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500" kern="1200" dirty="0" smtClean="0"/>
            <a:t>Azioni </a:t>
          </a:r>
          <a:endParaRPr lang="it-IT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500" kern="1200" dirty="0" smtClean="0"/>
            <a:t>Indicatore </a:t>
          </a:r>
          <a:endParaRPr lang="it-IT" sz="1500" kern="1200" dirty="0"/>
        </a:p>
      </dsp:txBody>
      <dsp:txXfrm rot="5400000">
        <a:off x="1831" y="917893"/>
        <a:ext cx="1760934" cy="2753677"/>
      </dsp:txXfrm>
    </dsp:sp>
    <dsp:sp modelId="{FBAE39E6-0CA3-45D3-B645-F4D574CD7C62}">
      <dsp:nvSpPr>
        <dsp:cNvPr id="0" name=""/>
        <dsp:cNvSpPr/>
      </dsp:nvSpPr>
      <dsp:spPr>
        <a:xfrm rot="16200000">
          <a:off x="480570" y="1414264"/>
          <a:ext cx="4589463" cy="1760934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1605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 smtClean="0"/>
            <a:t>Caratteristiche Obiettivo 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500" kern="1200" dirty="0" smtClean="0"/>
            <a:t>Binario </a:t>
          </a:r>
          <a:endParaRPr lang="it-IT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500" kern="1200" dirty="0" smtClean="0"/>
            <a:t>Non raggiunto </a:t>
          </a:r>
          <a:endParaRPr lang="it-IT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500" kern="1200" dirty="0" smtClean="0"/>
            <a:t>Parzialmente raggiunto </a:t>
          </a:r>
          <a:endParaRPr lang="it-IT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500" kern="1200" dirty="0" smtClean="0"/>
            <a:t>Raggiunto </a:t>
          </a:r>
          <a:endParaRPr lang="it-IT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500" kern="1200" dirty="0" smtClean="0"/>
            <a:t>Peso </a:t>
          </a:r>
          <a:endParaRPr lang="it-IT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500" kern="1200" dirty="0" smtClean="0"/>
            <a:t>Budget </a:t>
          </a:r>
          <a:endParaRPr lang="it-IT" sz="1500" kern="1200" dirty="0"/>
        </a:p>
      </dsp:txBody>
      <dsp:txXfrm rot="5400000">
        <a:off x="1894834" y="917893"/>
        <a:ext cx="1760934" cy="27536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08276B-0BD7-49B7-9B65-15F9FACC40BF}">
      <dsp:nvSpPr>
        <dsp:cNvPr id="0" name=""/>
        <dsp:cNvSpPr/>
      </dsp:nvSpPr>
      <dsp:spPr>
        <a:xfrm rot="16200000">
          <a:off x="-1861206" y="1862088"/>
          <a:ext cx="4589463" cy="865286"/>
        </a:xfrm>
        <a:prstGeom prst="flowChartManualOperati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Pluriennale </a:t>
          </a:r>
          <a:endParaRPr lang="it-IT" sz="1600" kern="1200" dirty="0"/>
        </a:p>
      </dsp:txBody>
      <dsp:txXfrm rot="5400000">
        <a:off x="882" y="917893"/>
        <a:ext cx="865286" cy="2753677"/>
      </dsp:txXfrm>
    </dsp:sp>
    <dsp:sp modelId="{573B7692-14EB-48CA-BBC0-C900CF4D1910}">
      <dsp:nvSpPr>
        <dsp:cNvPr id="0" name=""/>
        <dsp:cNvSpPr/>
      </dsp:nvSpPr>
      <dsp:spPr>
        <a:xfrm rot="16200000">
          <a:off x="-931023" y="1862088"/>
          <a:ext cx="4589463" cy="865286"/>
        </a:xfrm>
        <a:prstGeom prst="flowChartManualOperati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Nuovo peso </a:t>
          </a:r>
          <a:endParaRPr lang="it-IT" sz="1600" kern="1200" dirty="0"/>
        </a:p>
      </dsp:txBody>
      <dsp:txXfrm rot="5400000">
        <a:off x="931065" y="917893"/>
        <a:ext cx="865286" cy="2753677"/>
      </dsp:txXfrm>
    </dsp:sp>
    <dsp:sp modelId="{76C893FF-81CF-4C03-B124-2ABC2540F332}">
      <dsp:nvSpPr>
        <dsp:cNvPr id="0" name=""/>
        <dsp:cNvSpPr/>
      </dsp:nvSpPr>
      <dsp:spPr>
        <a:xfrm rot="16200000">
          <a:off x="-839" y="1862088"/>
          <a:ext cx="4589463" cy="865286"/>
        </a:xfrm>
        <a:prstGeom prst="flowChartManualOperati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Validità  (SI/NO)</a:t>
          </a:r>
          <a:endParaRPr lang="it-IT" sz="1600" kern="1200" dirty="0"/>
        </a:p>
      </dsp:txBody>
      <dsp:txXfrm rot="5400000">
        <a:off x="1861249" y="917893"/>
        <a:ext cx="865286" cy="2753677"/>
      </dsp:txXfrm>
    </dsp:sp>
    <dsp:sp modelId="{CB1CB71D-90C4-475B-9EF0-87DADE0F39BE}">
      <dsp:nvSpPr>
        <dsp:cNvPr id="0" name=""/>
        <dsp:cNvSpPr/>
      </dsp:nvSpPr>
      <dsp:spPr>
        <a:xfrm rot="16200000">
          <a:off x="929343" y="1862088"/>
          <a:ext cx="4589463" cy="865286"/>
        </a:xfrm>
        <a:prstGeom prst="flowChartManualOperati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8906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kern="1200" dirty="0" smtClean="0"/>
            <a:t>Note</a:t>
          </a:r>
          <a:endParaRPr lang="it-IT" sz="2200" kern="1200" dirty="0"/>
        </a:p>
      </dsp:txBody>
      <dsp:txXfrm rot="5400000">
        <a:off x="2791431" y="917893"/>
        <a:ext cx="865286" cy="27536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B9D8A6-F784-488B-9259-0DFB4E66DB3C}">
      <dsp:nvSpPr>
        <dsp:cNvPr id="0" name=""/>
        <dsp:cNvSpPr/>
      </dsp:nvSpPr>
      <dsp:spPr>
        <a:xfrm>
          <a:off x="0" y="726299"/>
          <a:ext cx="7620000" cy="181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1397" tIns="666496" rIns="591397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3200" kern="1200" dirty="0" smtClean="0"/>
            <a:t>Obiettivi specifici e comuni di derivazione dal piano strategico</a:t>
          </a:r>
          <a:endParaRPr lang="it-IT" sz="3200" kern="1200" dirty="0"/>
        </a:p>
      </dsp:txBody>
      <dsp:txXfrm>
        <a:off x="0" y="726299"/>
        <a:ext cx="7620000" cy="1814400"/>
      </dsp:txXfrm>
    </dsp:sp>
    <dsp:sp modelId="{AC0A4A90-6936-47ED-BC94-62BDE7F7F156}">
      <dsp:nvSpPr>
        <dsp:cNvPr id="0" name=""/>
        <dsp:cNvSpPr/>
      </dsp:nvSpPr>
      <dsp:spPr>
        <a:xfrm>
          <a:off x="381000" y="253979"/>
          <a:ext cx="5334000" cy="944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 smtClean="0"/>
            <a:t>Performance organizzativa</a:t>
          </a:r>
          <a:endParaRPr lang="it-IT" sz="3200" kern="1200" dirty="0"/>
        </a:p>
      </dsp:txBody>
      <dsp:txXfrm>
        <a:off x="427114" y="300093"/>
        <a:ext cx="5241772" cy="852412"/>
      </dsp:txXfrm>
    </dsp:sp>
    <dsp:sp modelId="{B69F2A49-EAE8-45A0-B16F-B24A9D6BF08C}">
      <dsp:nvSpPr>
        <dsp:cNvPr id="0" name=""/>
        <dsp:cNvSpPr/>
      </dsp:nvSpPr>
      <dsp:spPr>
        <a:xfrm>
          <a:off x="0" y="3185819"/>
          <a:ext cx="7620000" cy="136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1397" tIns="666496" rIns="591397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3200" kern="1200" dirty="0" smtClean="0"/>
            <a:t>Obiettivi specifici e comuni gestionali</a:t>
          </a:r>
          <a:endParaRPr lang="it-IT" sz="3200" kern="1200" dirty="0"/>
        </a:p>
      </dsp:txBody>
      <dsp:txXfrm>
        <a:off x="0" y="3185819"/>
        <a:ext cx="7620000" cy="1360800"/>
      </dsp:txXfrm>
    </dsp:sp>
    <dsp:sp modelId="{6C73A53A-823C-40E9-ADE7-F7772BD7668C}">
      <dsp:nvSpPr>
        <dsp:cNvPr id="0" name=""/>
        <dsp:cNvSpPr/>
      </dsp:nvSpPr>
      <dsp:spPr>
        <a:xfrm>
          <a:off x="381000" y="2713499"/>
          <a:ext cx="5334000" cy="944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 smtClean="0"/>
            <a:t>Obiettivi individuali</a:t>
          </a:r>
          <a:endParaRPr lang="it-IT" sz="3200" kern="1200" dirty="0"/>
        </a:p>
      </dsp:txBody>
      <dsp:txXfrm>
        <a:off x="427114" y="2759613"/>
        <a:ext cx="5241772" cy="8524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6C150-2450-4B6C-9FFA-8BC2F634CDBB}" type="datetimeFigureOut">
              <a:rPr lang="it-IT" smtClean="0"/>
              <a:t>08/09/2017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4CE074-D3AE-4CF2-AA91-0CBEF6B024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0663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CE074-D3AE-4CF2-AA91-0CBEF6B0249A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9950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EFE1-E2E1-4544-99E8-5CE5EA29B3F7}" type="datetimeFigureOut">
              <a:rPr lang="it-IT" smtClean="0"/>
              <a:t>08/09/2017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BE91-120E-4209-839C-4BC1A212756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EFE1-E2E1-4544-99E8-5CE5EA29B3F7}" type="datetimeFigureOut">
              <a:rPr lang="it-IT" smtClean="0"/>
              <a:t>08/09/2017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BE91-120E-4209-839C-4BC1A212756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EFE1-E2E1-4544-99E8-5CE5EA29B3F7}" type="datetimeFigureOut">
              <a:rPr lang="it-IT" smtClean="0"/>
              <a:t>08/09/2017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BE91-120E-4209-839C-4BC1A212756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7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-13816" y="1"/>
            <a:ext cx="9166042" cy="627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"/>
          <p:cNvSpPr>
            <a:spLocks/>
          </p:cNvSpPr>
          <p:nvPr userDrawn="1"/>
        </p:nvSpPr>
        <p:spPr bwMode="auto">
          <a:xfrm>
            <a:off x="0" y="6273801"/>
            <a:ext cx="9144000" cy="596900"/>
          </a:xfrm>
          <a:prstGeom prst="rect">
            <a:avLst/>
          </a:prstGeom>
          <a:solidFill>
            <a:srgbClr val="003F6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it-IT" altLang="it-IT"/>
          </a:p>
        </p:txBody>
      </p:sp>
      <p:sp>
        <p:nvSpPr>
          <p:cNvPr id="18" name="Text Box 2"/>
          <p:cNvSpPr txBox="1">
            <a:spLocks noChangeArrowheads="1"/>
          </p:cNvSpPr>
          <p:nvPr userDrawn="1"/>
        </p:nvSpPr>
        <p:spPr bwMode="auto">
          <a:xfrm>
            <a:off x="8391527" y="6372225"/>
            <a:ext cx="3349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pitchFamily="1" charset="-128"/>
                <a:sym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pitchFamily="1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pitchFamily="1" charset="-128"/>
                <a:sym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pitchFamily="1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pitchFamily="1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pitchFamily="1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pitchFamily="1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pitchFamily="1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pitchFamily="1" charset="-128"/>
                <a:sym typeface="Arial" pitchFamily="34" charset="0"/>
              </a:defRPr>
            </a:lvl9pPr>
          </a:lstStyle>
          <a:p>
            <a:pPr algn="ctr" eaLnBrk="1" hangingPunct="1">
              <a:defRPr/>
            </a:pPr>
            <a:fld id="{CF927FFD-8F22-4672-B200-C27CC4BBF769}" type="slidenum">
              <a:rPr lang="en-US" sz="1400" smtClean="0">
                <a:solidFill>
                  <a:srgbClr val="FFFFFF"/>
                </a:solidFill>
                <a:ea typeface="MS PGothic" pitchFamily="34" charset="-128"/>
              </a:rPr>
              <a:pPr algn="ctr" eaLnBrk="1" hangingPunct="1">
                <a:defRPr/>
              </a:pPr>
              <a:t>‹N›</a:t>
            </a:fld>
            <a:endParaRPr lang="en-US" sz="1400" smtClean="0">
              <a:solidFill>
                <a:srgbClr val="FFFFFF"/>
              </a:solidFill>
              <a:ea typeface="MS PGothic" pitchFamily="34" charset="-128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613" y="3175"/>
            <a:ext cx="895350" cy="163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" name="Rectangle 4"/>
          <p:cNvSpPr>
            <a:spLocks/>
          </p:cNvSpPr>
          <p:nvPr userDrawn="1"/>
        </p:nvSpPr>
        <p:spPr bwMode="auto">
          <a:xfrm>
            <a:off x="406401" y="6375401"/>
            <a:ext cx="991809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r>
              <a:rPr lang="en-US" altLang="it-IT" sz="2000">
                <a:solidFill>
                  <a:srgbClr val="FFFFFF"/>
                </a:solidFill>
                <a:latin typeface="Futura Book 2" charset="0"/>
                <a:ea typeface="MS PGothic" pitchFamily="34" charset="-128"/>
                <a:sym typeface="Futura Book 2" charset="0"/>
              </a:rPr>
              <a:t>unipv.eu</a:t>
            </a:r>
          </a:p>
        </p:txBody>
      </p:sp>
    </p:spTree>
    <p:extLst>
      <p:ext uri="{BB962C8B-B14F-4D97-AF65-F5344CB8AC3E}">
        <p14:creationId xmlns:p14="http://schemas.microsoft.com/office/powerpoint/2010/main" val="124962544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EFE1-E2E1-4544-99E8-5CE5EA29B3F7}" type="datetimeFigureOut">
              <a:rPr lang="it-IT" smtClean="0"/>
              <a:t>08/09/2017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BE91-120E-4209-839C-4BC1A212756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EFE1-E2E1-4544-99E8-5CE5EA29B3F7}" type="datetimeFigureOut">
              <a:rPr lang="it-IT" smtClean="0"/>
              <a:t>08/09/2017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BE91-120E-4209-839C-4BC1A212756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EFE1-E2E1-4544-99E8-5CE5EA29B3F7}" type="datetimeFigureOut">
              <a:rPr lang="it-IT" smtClean="0"/>
              <a:t>08/09/2017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BE91-120E-4209-839C-4BC1A212756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EFE1-E2E1-4544-99E8-5CE5EA29B3F7}" type="datetimeFigureOut">
              <a:rPr lang="it-IT" smtClean="0"/>
              <a:t>08/09/2017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BE91-120E-4209-839C-4BC1A212756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EFE1-E2E1-4544-99E8-5CE5EA29B3F7}" type="datetimeFigureOut">
              <a:rPr lang="it-IT" smtClean="0"/>
              <a:t>08/09/2017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BE91-120E-4209-839C-4BC1A212756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EFE1-E2E1-4544-99E8-5CE5EA29B3F7}" type="datetimeFigureOut">
              <a:rPr lang="it-IT" smtClean="0"/>
              <a:t>08/09/2017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BE91-120E-4209-839C-4BC1A212756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EFE1-E2E1-4544-99E8-5CE5EA29B3F7}" type="datetimeFigureOut">
              <a:rPr lang="it-IT" smtClean="0"/>
              <a:t>08/09/2017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BE91-120E-4209-839C-4BC1A212756D}" type="slidenum">
              <a:rPr lang="it-IT" smtClean="0"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EFE1-E2E1-4544-99E8-5CE5EA29B3F7}" type="datetimeFigureOut">
              <a:rPr lang="it-IT" smtClean="0"/>
              <a:t>08/09/2017</a:t>
            </a:fld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9ABE91-120E-4209-839C-4BC1A212756D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09ABE91-120E-4209-839C-4BC1A212756D}" type="slidenum">
              <a:rPr lang="it-IT" smtClean="0"/>
              <a:t>‹N›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64CEFE1-E2E1-4544-99E8-5CE5EA29B3F7}" type="datetimeFigureOut">
              <a:rPr lang="it-IT" smtClean="0"/>
              <a:t>08/09/2017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drcollevecchio.wordpress.com/2014/01/01/raggiungi-i-tuoi-obiettivi-in-7-step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bd01.leggiditalia.it/cgi-bin/FulShow?TIPO=5&amp;NOTXT=1&amp;KEY=01LX0000145985ART0" TargetMode="External"/><Relationship Id="rId2" Type="http://schemas.openxmlformats.org/officeDocument/2006/relationships/hyperlink" Target="http://bd01.leggiditalia.it/cgi-bin/FulShow?TIPO=5&amp;NOTXT=1&amp;KEY=01LX0000145985ART2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d01.leggiditalia.it/cgi-bin/FulShow?TIPO=5&amp;NOTXT=1&amp;KEY=01LX0000651379ART3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62038" y="1604798"/>
            <a:ext cx="800244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it-IT" sz="3200" i="1" dirty="0" smtClean="0">
              <a:solidFill>
                <a:srgbClr val="003F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 algn="r"/>
            <a:r>
              <a:rPr lang="it-IT" sz="3200" i="1" dirty="0" smtClean="0">
                <a:solidFill>
                  <a:srgbClr val="003F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Riunione responsabili di struttura</a:t>
            </a:r>
            <a:endParaRPr lang="it-IT" sz="3200" i="1" dirty="0" smtClean="0">
              <a:solidFill>
                <a:srgbClr val="003F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 algn="r"/>
            <a:endParaRPr lang="it-IT" sz="3200" i="1" dirty="0">
              <a:solidFill>
                <a:srgbClr val="003F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 algn="r"/>
            <a:r>
              <a:rPr lang="it-IT" sz="3200" i="1" dirty="0" smtClean="0">
                <a:solidFill>
                  <a:srgbClr val="003F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8 settembre </a:t>
            </a:r>
            <a:r>
              <a:rPr lang="it-IT" sz="3200" i="1" dirty="0" smtClean="0">
                <a:solidFill>
                  <a:srgbClr val="003F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2017</a:t>
            </a:r>
            <a:endParaRPr lang="it-IT" sz="3200" i="1" dirty="0">
              <a:solidFill>
                <a:srgbClr val="003F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 algn="r"/>
            <a:endParaRPr lang="en-US" sz="2000" dirty="0">
              <a:solidFill>
                <a:srgbClr val="003F6F"/>
              </a:solidFill>
              <a:latin typeface="Arial Rounded MT Bold" pitchFamily="34" charset="0"/>
            </a:endParaRPr>
          </a:p>
          <a:p>
            <a:pPr algn="r"/>
            <a:endParaRPr lang="en-US" sz="2000" i="1" dirty="0" smtClean="0">
              <a:solidFill>
                <a:srgbClr val="003F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 algn="r"/>
            <a:endParaRPr lang="en-US" sz="2000" i="1" dirty="0">
              <a:solidFill>
                <a:srgbClr val="003F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 algn="r"/>
            <a:endParaRPr lang="en-US" sz="2000" i="1" dirty="0" smtClean="0">
              <a:solidFill>
                <a:srgbClr val="003F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 algn="r"/>
            <a:endParaRPr lang="en-US" sz="2000" i="1" dirty="0">
              <a:solidFill>
                <a:srgbClr val="003F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 algn="r"/>
            <a:endParaRPr lang="en-US" sz="2000" i="1" dirty="0" smtClean="0">
              <a:solidFill>
                <a:srgbClr val="003F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 algn="r"/>
            <a:endParaRPr lang="en-US" sz="2000" i="1" dirty="0">
              <a:solidFill>
                <a:srgbClr val="003F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 algn="r"/>
            <a:endParaRPr lang="en-US" sz="2000" i="1" dirty="0" smtClean="0">
              <a:solidFill>
                <a:srgbClr val="003F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 algn="r"/>
            <a:endParaRPr lang="en-US" sz="2000" i="1" dirty="0">
              <a:solidFill>
                <a:srgbClr val="003F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5222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/>
          <p:nvPr/>
        </p:nvPicPr>
        <p:blipFill rotWithShape="1">
          <a:blip r:embed="rId3"/>
          <a:srcRect l="11687" t="22394" r="12548" b="12751"/>
          <a:stretch/>
        </p:blipFill>
        <p:spPr bwMode="auto">
          <a:xfrm>
            <a:off x="395536" y="980728"/>
            <a:ext cx="7992888" cy="48245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5735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18678" y="8806"/>
            <a:ext cx="8441754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 smtClean="0">
                <a:latin typeface="+mn-lt"/>
              </a:rPr>
              <a:t>3- Il sito </a:t>
            </a:r>
            <a:r>
              <a:rPr lang="it-IT" sz="2400" dirty="0" err="1" smtClean="0">
                <a:latin typeface="+mn-lt"/>
              </a:rPr>
              <a:t>unipv</a:t>
            </a:r>
            <a:endParaRPr lang="it-IT" sz="2400" dirty="0">
              <a:latin typeface="+mn-lt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907704" y="1211938"/>
            <a:ext cx="45469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https://sites.google.com/a/unipv.it/obiettivi/</a:t>
            </a:r>
          </a:p>
        </p:txBody>
      </p:sp>
      <p:pic>
        <p:nvPicPr>
          <p:cNvPr id="8" name="Immagine 7"/>
          <p:cNvPicPr/>
          <p:nvPr/>
        </p:nvPicPr>
        <p:blipFill rotWithShape="1">
          <a:blip r:embed="rId2"/>
          <a:srcRect l="1854" t="13939" r="1782" b="1548"/>
          <a:stretch/>
        </p:blipFill>
        <p:spPr bwMode="auto">
          <a:xfrm>
            <a:off x="138386" y="1772816"/>
            <a:ext cx="8352928" cy="43204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3467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6120680" cy="648072"/>
          </a:xfrm>
        </p:spPr>
        <p:txBody>
          <a:bodyPr/>
          <a:lstStyle/>
          <a:p>
            <a:r>
              <a:rPr lang="it-IT" sz="2400" dirty="0" smtClean="0">
                <a:latin typeface="+mn-lt"/>
              </a:rPr>
              <a:t>4 - Revisioni Obiettivi </a:t>
            </a:r>
            <a:endParaRPr lang="it-IT" sz="2400" dirty="0">
              <a:latin typeface="+mn-lt"/>
            </a:endParaRPr>
          </a:p>
        </p:txBody>
      </p:sp>
      <p:graphicFrame>
        <p:nvGraphicFramePr>
          <p:cNvPr id="9" name="Segnaposto contenuto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34610123"/>
              </p:ext>
            </p:extLst>
          </p:nvPr>
        </p:nvGraphicFramePr>
        <p:xfrm>
          <a:off x="457200" y="1536700"/>
          <a:ext cx="3657600" cy="4589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Segnaposto contenuto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38571664"/>
              </p:ext>
            </p:extLst>
          </p:nvPr>
        </p:nvGraphicFramePr>
        <p:xfrm>
          <a:off x="4419600" y="1536700"/>
          <a:ext cx="3657600" cy="4589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Rettangolo 11"/>
          <p:cNvSpPr/>
          <p:nvPr/>
        </p:nvSpPr>
        <p:spPr>
          <a:xfrm>
            <a:off x="885156" y="1066979"/>
            <a:ext cx="230425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Fase programmatoria 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5118137" y="1066979"/>
            <a:ext cx="1800200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Fase revisionale 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56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620000" cy="1143000"/>
          </a:xfrm>
        </p:spPr>
        <p:txBody>
          <a:bodyPr>
            <a:normAutofit/>
          </a:bodyPr>
          <a:lstStyle/>
          <a:p>
            <a:r>
              <a:rPr lang="it-IT" sz="2400" dirty="0">
                <a:latin typeface="+mn-lt"/>
              </a:rPr>
              <a:t>5 </a:t>
            </a:r>
            <a:r>
              <a:rPr lang="it-IT" sz="2400" dirty="0" smtClean="0">
                <a:latin typeface="+mn-lt"/>
              </a:rPr>
              <a:t>- I </a:t>
            </a:r>
            <a:r>
              <a:rPr lang="it-IT" sz="2400" dirty="0">
                <a:latin typeface="+mn-lt"/>
              </a:rPr>
              <a:t>gruppi di lavoro sul tema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355976" y="1556792"/>
            <a:ext cx="3916363" cy="4608512"/>
          </a:xfrm>
        </p:spPr>
        <p:txBody>
          <a:bodyPr>
            <a:normAutofit/>
          </a:bodyPr>
          <a:lstStyle/>
          <a:p>
            <a:r>
              <a:rPr lang="it-IT" dirty="0" smtClean="0"/>
              <a:t>Partecipazione al gruppo di lavoro </a:t>
            </a:r>
            <a:r>
              <a:rPr lang="it-IT" dirty="0" err="1" smtClean="0"/>
              <a:t>Good</a:t>
            </a:r>
            <a:r>
              <a:rPr lang="it-IT" dirty="0" smtClean="0"/>
              <a:t> </a:t>
            </a:r>
            <a:r>
              <a:rPr lang="it-IT" dirty="0" err="1" smtClean="0"/>
              <a:t>Practice</a:t>
            </a:r>
            <a:r>
              <a:rPr lang="it-IT" dirty="0" smtClean="0"/>
              <a:t> sul Piano della Performance coordinato da Politecnico di Milano – Confronto con gli Atenei Italiani per:</a:t>
            </a:r>
          </a:p>
          <a:p>
            <a:endParaRPr lang="it-IT" dirty="0" smtClean="0"/>
          </a:p>
          <a:p>
            <a:pPr marL="114300" lvl="0" indent="0">
              <a:buNone/>
            </a:pPr>
            <a:r>
              <a:rPr lang="it-IT" dirty="0"/>
              <a:t> </a:t>
            </a:r>
            <a:r>
              <a:rPr lang="it-IT" dirty="0" smtClean="0"/>
              <a:t>    </a:t>
            </a:r>
            <a:r>
              <a:rPr lang="it-IT" sz="1700" dirty="0" smtClean="0"/>
              <a:t>- Fornire </a:t>
            </a:r>
            <a:r>
              <a:rPr lang="it-IT" sz="1700" dirty="0"/>
              <a:t>una guida operativa alla  </a:t>
            </a:r>
            <a:r>
              <a:rPr lang="it-IT" sz="1700" dirty="0" smtClean="0"/>
              <a:t>     </a:t>
            </a:r>
          </a:p>
          <a:p>
            <a:pPr marL="114300" lvl="0" indent="0">
              <a:buNone/>
            </a:pPr>
            <a:r>
              <a:rPr lang="it-IT" sz="1700" dirty="0"/>
              <a:t> </a:t>
            </a:r>
            <a:r>
              <a:rPr lang="it-IT" sz="1700" dirty="0" smtClean="0"/>
              <a:t>      redazione </a:t>
            </a:r>
            <a:r>
              <a:rPr lang="it-IT" sz="1700" dirty="0"/>
              <a:t>del </a:t>
            </a:r>
            <a:r>
              <a:rPr lang="it-IT" sz="1700" dirty="0" smtClean="0"/>
              <a:t>Piano;</a:t>
            </a:r>
            <a:endParaRPr lang="it-IT" sz="1700" dirty="0"/>
          </a:p>
          <a:p>
            <a:pPr marL="114300" lvl="0" indent="0">
              <a:buNone/>
            </a:pPr>
            <a:r>
              <a:rPr lang="it-IT" sz="1700" dirty="0" smtClean="0"/>
              <a:t>       - Condividere </a:t>
            </a:r>
            <a:r>
              <a:rPr lang="it-IT" sz="1700" dirty="0"/>
              <a:t>alcune pratiche degli </a:t>
            </a:r>
            <a:endParaRPr lang="it-IT" sz="1700" dirty="0" smtClean="0"/>
          </a:p>
          <a:p>
            <a:pPr marL="114300" lvl="0" indent="0">
              <a:buNone/>
            </a:pPr>
            <a:r>
              <a:rPr lang="it-IT" sz="1700" dirty="0"/>
              <a:t> </a:t>
            </a:r>
            <a:r>
              <a:rPr lang="it-IT" sz="1700" dirty="0" smtClean="0"/>
              <a:t>      atenei </a:t>
            </a:r>
            <a:r>
              <a:rPr lang="it-IT" sz="1700" dirty="0"/>
              <a:t>al fine di migliorare il processo </a:t>
            </a:r>
            <a:r>
              <a:rPr lang="it-IT" sz="1700" dirty="0" smtClean="0"/>
              <a:t> </a:t>
            </a:r>
          </a:p>
          <a:p>
            <a:pPr marL="114300" lvl="0" indent="0">
              <a:buNone/>
            </a:pPr>
            <a:r>
              <a:rPr lang="it-IT" sz="1700" dirty="0"/>
              <a:t> </a:t>
            </a:r>
            <a:r>
              <a:rPr lang="it-IT" sz="1700" dirty="0" smtClean="0"/>
              <a:t>      di </a:t>
            </a:r>
            <a:r>
              <a:rPr lang="it-IT" sz="1700" dirty="0"/>
              <a:t>redazione e l’output finale (Piano</a:t>
            </a:r>
            <a:r>
              <a:rPr lang="it-IT" sz="1700" dirty="0" smtClean="0"/>
              <a:t>).</a:t>
            </a:r>
            <a:endParaRPr lang="it-IT" sz="1700" dirty="0"/>
          </a:p>
          <a:p>
            <a:endParaRPr lang="it-IT" dirty="0"/>
          </a:p>
        </p:txBody>
      </p:sp>
      <p:pic>
        <p:nvPicPr>
          <p:cNvPr id="4" name="Immagine 3"/>
          <p:cNvPicPr/>
          <p:nvPr/>
        </p:nvPicPr>
        <p:blipFill rotWithShape="1">
          <a:blip r:embed="rId2"/>
          <a:srcRect l="40833" t="31847" r="24421" b="23142"/>
          <a:stretch/>
        </p:blipFill>
        <p:spPr bwMode="auto">
          <a:xfrm>
            <a:off x="467544" y="3597052"/>
            <a:ext cx="3168351" cy="27122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egnaposto contenuto 2"/>
          <p:cNvSpPr txBox="1">
            <a:spLocks/>
          </p:cNvSpPr>
          <p:nvPr/>
        </p:nvSpPr>
        <p:spPr>
          <a:xfrm>
            <a:off x="8298" y="1628800"/>
            <a:ext cx="3816424" cy="19682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Partecipazione al gruppo di lavoro coordinato da </a:t>
            </a:r>
            <a:r>
              <a:rPr lang="it-IT" dirty="0" err="1" smtClean="0"/>
              <a:t>Cineca</a:t>
            </a:r>
            <a:r>
              <a:rPr lang="it-IT" dirty="0" smtClean="0"/>
              <a:t> per definizione di un sistema </a:t>
            </a:r>
            <a:r>
              <a:rPr lang="it-IT" dirty="0" smtClean="0"/>
              <a:t>dedicato.</a:t>
            </a:r>
          </a:p>
          <a:p>
            <a:r>
              <a:rPr lang="it-IT" dirty="0" err="1" smtClean="0"/>
              <a:t>UniPv</a:t>
            </a:r>
            <a:r>
              <a:rPr lang="it-IT" dirty="0" smtClean="0"/>
              <a:t>,</a:t>
            </a:r>
            <a:r>
              <a:rPr lang="it-IT" dirty="0" smtClean="0"/>
              <a:t> </a:t>
            </a:r>
            <a:r>
              <a:rPr lang="it-IT" dirty="0" err="1" smtClean="0"/>
              <a:t>UniTo</a:t>
            </a:r>
            <a:r>
              <a:rPr lang="it-IT" dirty="0" smtClean="0"/>
              <a:t>, </a:t>
            </a:r>
            <a:r>
              <a:rPr lang="it-IT" dirty="0" err="1" smtClean="0"/>
              <a:t>UniRO</a:t>
            </a:r>
            <a:r>
              <a:rPr lang="it-IT" dirty="0" smtClean="0"/>
              <a:t>, </a:t>
            </a:r>
            <a:r>
              <a:rPr lang="it-IT" dirty="0" err="1" smtClean="0"/>
              <a:t>PoliBa</a:t>
            </a:r>
            <a:r>
              <a:rPr lang="it-IT" dirty="0" smtClean="0"/>
              <a:t>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0887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it-IT" sz="4400" dirty="0" smtClean="0"/>
              <a:t>OBIETTIVI</a:t>
            </a:r>
            <a:r>
              <a:rPr lang="it-IT" dirty="0" smtClean="0"/>
              <a:t> </a:t>
            </a:r>
            <a:r>
              <a:rPr lang="it-IT" sz="4400" dirty="0" smtClean="0"/>
              <a:t>2017</a:t>
            </a:r>
            <a:r>
              <a:rPr lang="it-IT" dirty="0" smtClean="0"/>
              <a:t> </a:t>
            </a:r>
            <a:r>
              <a:rPr lang="it-IT" dirty="0" smtClean="0"/>
              <a:t>– </a:t>
            </a:r>
            <a:r>
              <a:rPr lang="it-IT" sz="4400" dirty="0" smtClean="0"/>
              <a:t>REVISIONE</a:t>
            </a:r>
            <a:r>
              <a:rPr lang="it-IT" dirty="0"/>
              <a:t> </a:t>
            </a:r>
            <a:endParaRPr lang="it-IT" dirty="0" smtClean="0"/>
          </a:p>
          <a:p>
            <a:pPr marL="114300" indent="0">
              <a:buNone/>
            </a:pPr>
            <a:endParaRPr lang="it-IT" sz="2800" b="1" i="1" dirty="0" smtClean="0"/>
          </a:p>
          <a:p>
            <a:pPr marL="114300" indent="0">
              <a:buNone/>
            </a:pPr>
            <a:endParaRPr lang="it-IT" sz="2800" b="1" i="1" dirty="0"/>
          </a:p>
          <a:p>
            <a:pPr marL="114300" indent="0" algn="ctr">
              <a:buNone/>
            </a:pPr>
            <a:r>
              <a:rPr lang="it-IT" sz="2800" b="1" i="1" dirty="0" smtClean="0"/>
              <a:t>ANALISI PER AREA DIRIGENZIALE</a:t>
            </a:r>
            <a:endParaRPr lang="it-IT" sz="2800" b="1" i="1" dirty="0"/>
          </a:p>
        </p:txBody>
      </p:sp>
    </p:spTree>
    <p:extLst>
      <p:ext uri="{BB962C8B-B14F-4D97-AF65-F5344CB8AC3E}">
        <p14:creationId xmlns:p14="http://schemas.microsoft.com/office/powerpoint/2010/main" val="40682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51164"/>
            <a:ext cx="7620000" cy="1143000"/>
          </a:xfrm>
        </p:spPr>
        <p:txBody>
          <a:bodyPr/>
          <a:lstStyle/>
          <a:p>
            <a:r>
              <a:rPr lang="it-IT" sz="2400" dirty="0" smtClean="0">
                <a:latin typeface="+mn-lt"/>
              </a:rPr>
              <a:t>Obiettivi 2017 – REVISIONE ABC</a:t>
            </a:r>
            <a:endParaRPr lang="it-IT" sz="2400" dirty="0">
              <a:latin typeface="+mn-lt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251520" y="1196752"/>
            <a:ext cx="8352928" cy="5544616"/>
          </a:xfrm>
        </p:spPr>
        <p:txBody>
          <a:bodyPr/>
          <a:lstStyle/>
          <a:p>
            <a:pPr marL="114300" indent="0">
              <a:buNone/>
            </a:pPr>
            <a:r>
              <a:rPr lang="it-IT" dirty="0" smtClean="0"/>
              <a:t>Protocollo unico: avviata la sperimentazione dei primi 4 dipartimenti, seconda fase in autunno; mancano 3 candidature.</a:t>
            </a:r>
          </a:p>
          <a:p>
            <a:pPr marL="114300" indent="0">
              <a:buNone/>
            </a:pPr>
            <a:endParaRPr lang="it-IT" dirty="0" smtClean="0"/>
          </a:p>
          <a:p>
            <a:pPr marL="114300" indent="0">
              <a:buNone/>
            </a:pPr>
            <a:r>
              <a:rPr lang="it-IT" dirty="0" smtClean="0"/>
              <a:t>Valorizzazione del sistema museale: obiettivo pluriennale</a:t>
            </a:r>
            <a:endParaRPr lang="it-IT" u="sng" dirty="0" smtClean="0"/>
          </a:p>
          <a:p>
            <a:pPr marL="114300" indent="0">
              <a:buNone/>
            </a:pPr>
            <a:endParaRPr lang="it-IT" dirty="0"/>
          </a:p>
          <a:p>
            <a:pPr marL="114300" indent="0">
              <a:buNone/>
            </a:pPr>
            <a:endParaRPr lang="it-IT" dirty="0" smtClean="0"/>
          </a:p>
        </p:txBody>
      </p:sp>
      <p:cxnSp>
        <p:nvCxnSpPr>
          <p:cNvPr id="7" name="Connettore 2 6"/>
          <p:cNvCxnSpPr/>
          <p:nvPr/>
        </p:nvCxnSpPr>
        <p:spPr>
          <a:xfrm flipH="1">
            <a:off x="3701143" y="2780928"/>
            <a:ext cx="6761" cy="58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127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51164"/>
            <a:ext cx="7620000" cy="1143000"/>
          </a:xfrm>
        </p:spPr>
        <p:txBody>
          <a:bodyPr/>
          <a:lstStyle/>
          <a:p>
            <a:r>
              <a:rPr lang="it-IT" sz="2400" dirty="0" smtClean="0">
                <a:latin typeface="+mn-lt"/>
              </a:rPr>
              <a:t>Obiettivi 2017 – REVISIONE RICERCA</a:t>
            </a:r>
            <a:endParaRPr lang="it-IT" sz="2400" dirty="0">
              <a:latin typeface="+mn-lt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251520" y="1196752"/>
            <a:ext cx="8352928" cy="5544616"/>
          </a:xfrm>
        </p:spPr>
        <p:txBody>
          <a:bodyPr/>
          <a:lstStyle/>
          <a:p>
            <a:pPr marL="114300" indent="0">
              <a:buNone/>
            </a:pPr>
            <a:r>
              <a:rPr lang="it-IT" dirty="0" smtClean="0"/>
              <a:t>Stipula </a:t>
            </a:r>
            <a:r>
              <a:rPr lang="it-IT" dirty="0"/>
              <a:t>convenzioni con università straniere e partecipazione/presentazione a progetti di ricerca comunitari che promuovono la internazionalizzazione dei </a:t>
            </a:r>
            <a:r>
              <a:rPr lang="it-IT" dirty="0" smtClean="0"/>
              <a:t>dottorati: </a:t>
            </a:r>
            <a:r>
              <a:rPr lang="it-IT" dirty="0" smtClean="0"/>
              <a:t>indicatore da rivedere? </a:t>
            </a:r>
            <a:endParaRPr lang="it-IT" dirty="0"/>
          </a:p>
          <a:p>
            <a:pPr marL="114300" indent="0">
              <a:buNone/>
            </a:pPr>
            <a:endParaRPr lang="it-IT" dirty="0" smtClean="0"/>
          </a:p>
          <a:p>
            <a:pPr marL="114300" indent="0">
              <a:buNone/>
            </a:pPr>
            <a:r>
              <a:rPr lang="it-IT" dirty="0" smtClean="0"/>
              <a:t>Scheda SUA RD: obiettivo 2017, non pluriennale</a:t>
            </a:r>
          </a:p>
          <a:p>
            <a:pPr marL="114300" indent="0">
              <a:buNone/>
            </a:pPr>
            <a:r>
              <a:rPr lang="it-IT" dirty="0" smtClean="0"/>
              <a:t>Compilazione scheda SUA RD 2014-2016: inserire l’indicatore</a:t>
            </a:r>
            <a:endParaRPr lang="it-IT" dirty="0"/>
          </a:p>
          <a:p>
            <a:pPr marL="114300" indent="0">
              <a:buNone/>
            </a:pPr>
            <a:endParaRPr lang="it-IT" dirty="0" smtClean="0"/>
          </a:p>
        </p:txBody>
      </p:sp>
      <p:cxnSp>
        <p:nvCxnSpPr>
          <p:cNvPr id="7" name="Connettore 2 6"/>
          <p:cNvCxnSpPr/>
          <p:nvPr/>
        </p:nvCxnSpPr>
        <p:spPr>
          <a:xfrm flipH="1">
            <a:off x="3701143" y="2780928"/>
            <a:ext cx="6761" cy="58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926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51164"/>
            <a:ext cx="7620000" cy="1143000"/>
          </a:xfrm>
        </p:spPr>
        <p:txBody>
          <a:bodyPr/>
          <a:lstStyle/>
          <a:p>
            <a:r>
              <a:rPr lang="it-IT" sz="2400" dirty="0" smtClean="0">
                <a:latin typeface="+mn-lt"/>
              </a:rPr>
              <a:t>Obiettivi 2017 – RELAZIONI INTERN., INNOVAZIONE DID. E COMUNICAZIONE</a:t>
            </a:r>
            <a:endParaRPr lang="it-IT" sz="2400" dirty="0">
              <a:latin typeface="+mn-lt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251520" y="1196752"/>
            <a:ext cx="8352928" cy="5544616"/>
          </a:xfrm>
        </p:spPr>
        <p:txBody>
          <a:bodyPr/>
          <a:lstStyle/>
          <a:p>
            <a:pPr marL="114300" indent="0">
              <a:buNone/>
            </a:pPr>
            <a:r>
              <a:rPr lang="it-IT" dirty="0" smtClean="0">
                <a:solidFill>
                  <a:srgbClr val="FF0000"/>
                </a:solidFill>
              </a:rPr>
              <a:t>Master </a:t>
            </a:r>
            <a:r>
              <a:rPr lang="it-IT" dirty="0" smtClean="0">
                <a:solidFill>
                  <a:srgbClr val="FF0000"/>
                </a:solidFill>
              </a:rPr>
              <a:t>LM in lingua inglese: sostituito a </a:t>
            </a:r>
            <a:r>
              <a:rPr lang="it-IT" dirty="0" smtClean="0">
                <a:solidFill>
                  <a:srgbClr val="FF0000"/>
                </a:solidFill>
              </a:rPr>
              <a:t>MBA?</a:t>
            </a:r>
            <a:endParaRPr lang="it-IT" dirty="0" smtClean="0">
              <a:solidFill>
                <a:srgbClr val="FF0000"/>
              </a:solidFill>
            </a:endParaRPr>
          </a:p>
          <a:p>
            <a:pPr marL="114300" indent="0">
              <a:buNone/>
            </a:pPr>
            <a:endParaRPr lang="it-IT" dirty="0" smtClean="0">
              <a:solidFill>
                <a:srgbClr val="FF0000"/>
              </a:solidFill>
            </a:endParaRPr>
          </a:p>
          <a:p>
            <a:pPr marL="114300" indent="0">
              <a:buNone/>
            </a:pPr>
            <a:r>
              <a:rPr lang="it-IT" dirty="0" smtClean="0"/>
              <a:t>REALIZZAZIONE DELLO SPORTELLO ACCOGLIENZA: obiettivo </a:t>
            </a:r>
            <a:r>
              <a:rPr lang="it-IT" dirty="0" smtClean="0"/>
              <a:t>pluriennale. </a:t>
            </a:r>
            <a:r>
              <a:rPr lang="it-IT" dirty="0" smtClean="0">
                <a:solidFill>
                  <a:srgbClr val="FF0000"/>
                </a:solidFill>
              </a:rPr>
              <a:t>Piano di attività??</a:t>
            </a:r>
            <a:endParaRPr lang="it-IT" dirty="0" smtClean="0">
              <a:solidFill>
                <a:srgbClr val="FF0000"/>
              </a:solidFill>
            </a:endParaRPr>
          </a:p>
          <a:p>
            <a:pPr marL="114300" indent="0">
              <a:buNone/>
            </a:pPr>
            <a:endParaRPr lang="it-IT" dirty="0"/>
          </a:p>
          <a:p>
            <a:pPr marL="114300" indent="0">
              <a:buNone/>
            </a:pPr>
            <a:r>
              <a:rPr lang="it-IT" dirty="0" smtClean="0"/>
              <a:t>PROGRAMMAZIONE PRO3: finanziamento ottenuto al 60%, tuttavia l’ateneo cofinanzierà le attività. </a:t>
            </a:r>
            <a:endParaRPr lang="it-IT" dirty="0" smtClean="0"/>
          </a:p>
          <a:p>
            <a:pPr marL="114300" indent="0">
              <a:buNone/>
            </a:pPr>
            <a:r>
              <a:rPr lang="it-IT" dirty="0" smtClean="0"/>
              <a:t>Obiettivo </a:t>
            </a:r>
            <a:r>
              <a:rPr lang="it-IT" dirty="0" smtClean="0"/>
              <a:t>pluriennale (obiettivo strategico 2018)</a:t>
            </a:r>
          </a:p>
          <a:p>
            <a:pPr marL="114300" indent="0">
              <a:buNone/>
            </a:pPr>
            <a:endParaRPr lang="it-IT" dirty="0"/>
          </a:p>
          <a:p>
            <a:pPr marL="114300" indent="0">
              <a:buNone/>
            </a:pPr>
            <a:r>
              <a:rPr lang="it-IT" dirty="0" smtClean="0"/>
              <a:t>BIG CAMPAIGN: obiettivo pluriennale (obiettivo strategico 2018)</a:t>
            </a:r>
          </a:p>
          <a:p>
            <a:pPr marL="114300" indent="0">
              <a:buNone/>
            </a:pPr>
            <a:endParaRPr lang="it-IT" dirty="0"/>
          </a:p>
          <a:p>
            <a:pPr marL="114300" indent="0">
              <a:buNone/>
            </a:pPr>
            <a:endParaRPr lang="it-IT" dirty="0"/>
          </a:p>
          <a:p>
            <a:pPr marL="114300" indent="0">
              <a:buNone/>
            </a:pPr>
            <a:endParaRPr lang="it-IT" dirty="0" smtClean="0"/>
          </a:p>
        </p:txBody>
      </p:sp>
      <p:cxnSp>
        <p:nvCxnSpPr>
          <p:cNvPr id="7" name="Connettore 2 6"/>
          <p:cNvCxnSpPr/>
          <p:nvPr/>
        </p:nvCxnSpPr>
        <p:spPr>
          <a:xfrm flipH="1">
            <a:off x="3701143" y="2780928"/>
            <a:ext cx="6761" cy="58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37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51164"/>
            <a:ext cx="7620000" cy="1143000"/>
          </a:xfrm>
        </p:spPr>
        <p:txBody>
          <a:bodyPr/>
          <a:lstStyle/>
          <a:p>
            <a:r>
              <a:rPr lang="it-IT" sz="2400" dirty="0" smtClean="0">
                <a:latin typeface="+mn-lt"/>
              </a:rPr>
              <a:t>Obiettivi 2017 – AREA RISORSE UMANE E FINANZIARIE</a:t>
            </a:r>
            <a:endParaRPr lang="it-IT" sz="2400" dirty="0">
              <a:latin typeface="+mn-lt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251520" y="1194164"/>
            <a:ext cx="8352928" cy="5544616"/>
          </a:xfrm>
        </p:spPr>
        <p:txBody>
          <a:bodyPr/>
          <a:lstStyle/>
          <a:p>
            <a:pPr marL="114300" indent="0">
              <a:buNone/>
            </a:pPr>
            <a:r>
              <a:rPr lang="it-IT" dirty="0" smtClean="0"/>
              <a:t>AUDIT: </a:t>
            </a:r>
            <a:r>
              <a:rPr lang="it-IT" dirty="0"/>
              <a:t>gruppo di lavoro denominato “</a:t>
            </a:r>
            <a:r>
              <a:rPr lang="it-IT" b="1" dirty="0"/>
              <a:t>Analisi contabile dei progetti, valutazione e gestione dei vincoli sulle riserve del patrimonio netto</a:t>
            </a:r>
            <a:r>
              <a:rPr lang="it-IT" dirty="0" smtClean="0"/>
              <a:t>”</a:t>
            </a:r>
          </a:p>
          <a:p>
            <a:pPr marL="114300" indent="0">
              <a:buNone/>
            </a:pPr>
            <a:r>
              <a:rPr lang="it-IT" dirty="0" smtClean="0"/>
              <a:t>Gara nel 2018. 	Compilare il piano di lavoro.</a:t>
            </a:r>
            <a:endParaRPr lang="it-IT" dirty="0"/>
          </a:p>
          <a:p>
            <a:pPr marL="114300" indent="0">
              <a:buNone/>
            </a:pPr>
            <a:endParaRPr lang="it-IT" dirty="0"/>
          </a:p>
          <a:p>
            <a:pPr marL="114300" indent="0">
              <a:buNone/>
            </a:pPr>
            <a:r>
              <a:rPr lang="it-IT" dirty="0" smtClean="0"/>
              <a:t>DEMATERIALIZZAZIONE: ciclo assenze e revisione del processo delle missioni, valutare cosa rimodulare nel 2018</a:t>
            </a:r>
          </a:p>
          <a:p>
            <a:pPr marL="114300" indent="0">
              <a:buNone/>
            </a:pPr>
            <a:r>
              <a:rPr lang="it-IT" dirty="0" smtClean="0"/>
              <a:t>(Chiedere quali sono gli atenei che hanno sperimentato il software CINECA)</a:t>
            </a:r>
            <a:endParaRPr lang="it-IT" dirty="0"/>
          </a:p>
          <a:p>
            <a:pPr marL="114300" indent="0">
              <a:buNone/>
            </a:pPr>
            <a:endParaRPr lang="it-IT" dirty="0" smtClean="0"/>
          </a:p>
          <a:p>
            <a:pPr marL="114300" indent="0">
              <a:buNone/>
            </a:pPr>
            <a:r>
              <a:rPr lang="it-IT" dirty="0" smtClean="0"/>
              <a:t>DIGITALIZZAZIONE DEL CICLO PASSIVO: ?</a:t>
            </a:r>
          </a:p>
          <a:p>
            <a:pPr marL="114300" indent="0">
              <a:buNone/>
            </a:pPr>
            <a:endParaRPr lang="it-IT" dirty="0"/>
          </a:p>
          <a:p>
            <a:pPr marL="114300" indent="0">
              <a:buNone/>
            </a:pPr>
            <a:r>
              <a:rPr lang="it-IT" dirty="0" smtClean="0"/>
              <a:t>Revisione Regolamento di contabilità </a:t>
            </a:r>
            <a:endParaRPr lang="it-IT" dirty="0"/>
          </a:p>
          <a:p>
            <a:pPr marL="114300" indent="0">
              <a:buNone/>
            </a:pPr>
            <a:r>
              <a:rPr lang="it-IT" dirty="0" smtClean="0"/>
              <a:t>Regolamento di utilizzo degli Spazi</a:t>
            </a:r>
          </a:p>
          <a:p>
            <a:pPr marL="114300" indent="0">
              <a:buNone/>
            </a:pPr>
            <a:r>
              <a:rPr lang="it-IT" dirty="0" smtClean="0"/>
              <a:t>Regolamento accesso ai ruoli PTA</a:t>
            </a:r>
            <a:endParaRPr lang="it-IT" dirty="0"/>
          </a:p>
        </p:txBody>
      </p:sp>
      <p:cxnSp>
        <p:nvCxnSpPr>
          <p:cNvPr id="7" name="Connettore 2 6"/>
          <p:cNvCxnSpPr/>
          <p:nvPr/>
        </p:nvCxnSpPr>
        <p:spPr>
          <a:xfrm flipH="1">
            <a:off x="3701143" y="2780928"/>
            <a:ext cx="6761" cy="58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140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51164"/>
            <a:ext cx="7620000" cy="1143000"/>
          </a:xfrm>
        </p:spPr>
        <p:txBody>
          <a:bodyPr/>
          <a:lstStyle/>
          <a:p>
            <a:r>
              <a:rPr lang="it-IT" sz="2400" dirty="0" smtClean="0">
                <a:latin typeface="+mn-lt"/>
              </a:rPr>
              <a:t>Obiettivi 2017 – AREA TENICA, IMFORMATICA E SICUREZZA</a:t>
            </a:r>
            <a:endParaRPr lang="it-IT" sz="2400" dirty="0">
              <a:latin typeface="+mn-lt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251520" y="1052736"/>
            <a:ext cx="7416824" cy="4896544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endParaRPr lang="it-IT" dirty="0"/>
          </a:p>
          <a:p>
            <a:pPr marL="114300" indent="0">
              <a:buNone/>
            </a:pPr>
            <a:r>
              <a:rPr lang="it-IT" dirty="0" smtClean="0"/>
              <a:t>Dematerializzazione del ciclo passivo: ?</a:t>
            </a:r>
          </a:p>
          <a:p>
            <a:pPr marL="114300" indent="0">
              <a:buNone/>
            </a:pPr>
            <a:endParaRPr lang="it-IT" dirty="0"/>
          </a:p>
          <a:p>
            <a:pPr marL="114300" indent="0">
              <a:buNone/>
            </a:pPr>
            <a:r>
              <a:rPr lang="it-IT" dirty="0" smtClean="0"/>
              <a:t>Revisione del regolamento degli spazi e acquisti:?</a:t>
            </a:r>
          </a:p>
          <a:p>
            <a:pPr marL="114300" indent="0">
              <a:buNone/>
            </a:pPr>
            <a:endParaRPr lang="it-IT" dirty="0"/>
          </a:p>
          <a:p>
            <a:pPr marL="114300" indent="0">
              <a:buNone/>
            </a:pPr>
            <a:r>
              <a:rPr lang="it-IT" dirty="0" smtClean="0"/>
              <a:t>Revisione del sistema </a:t>
            </a:r>
            <a:r>
              <a:rPr lang="it-IT" dirty="0" err="1" smtClean="0"/>
              <a:t>approvvigionatorio</a:t>
            </a:r>
            <a:r>
              <a:rPr lang="it-IT" dirty="0" smtClean="0"/>
              <a:t>: riformulare sulla base delle attività pianificate (es definizione accordi quadri, contratti di manutenzione in linea con il piano biennale dei servizi)</a:t>
            </a:r>
          </a:p>
          <a:p>
            <a:pPr marL="114300" indent="0">
              <a:buNone/>
            </a:pPr>
            <a:endParaRPr lang="it-IT" dirty="0"/>
          </a:p>
          <a:p>
            <a:pPr marL="114300" indent="0">
              <a:buNone/>
            </a:pPr>
            <a:r>
              <a:rPr lang="it-IT" dirty="0" smtClean="0"/>
              <a:t>Piano di alienazione delle risorse edilizie: in fase di eliminazione nel 2017, da rimodulare nel 2018.</a:t>
            </a:r>
          </a:p>
          <a:p>
            <a:pPr marL="114300" indent="0">
              <a:buNone/>
            </a:pPr>
            <a:endParaRPr lang="it-IT" dirty="0"/>
          </a:p>
          <a:p>
            <a:pPr marL="114300" indent="0">
              <a:buNone/>
            </a:pPr>
            <a:r>
              <a:rPr lang="it-IT" dirty="0" smtClean="0"/>
              <a:t>PRO3: obiettivo pluriennale</a:t>
            </a:r>
          </a:p>
          <a:p>
            <a:pPr marL="114300" indent="0">
              <a:buNone/>
            </a:pPr>
            <a:endParaRPr lang="it-IT" dirty="0" smtClean="0"/>
          </a:p>
          <a:p>
            <a:pPr marL="114300" indent="0">
              <a:buNone/>
            </a:pPr>
            <a:r>
              <a:rPr lang="it-IT" dirty="0" smtClean="0"/>
              <a:t>Portale della trasparenza: ?</a:t>
            </a:r>
          </a:p>
          <a:p>
            <a:pPr marL="114300" indent="0">
              <a:buNone/>
            </a:pPr>
            <a:endParaRPr lang="it-IT" dirty="0"/>
          </a:p>
          <a:p>
            <a:pPr marL="114300" indent="0">
              <a:buNone/>
            </a:pPr>
            <a:endParaRPr lang="it-IT" dirty="0" smtClean="0"/>
          </a:p>
        </p:txBody>
      </p:sp>
      <p:cxnSp>
        <p:nvCxnSpPr>
          <p:cNvPr id="7" name="Connettore 2 6"/>
          <p:cNvCxnSpPr/>
          <p:nvPr/>
        </p:nvCxnSpPr>
        <p:spPr>
          <a:xfrm flipH="1">
            <a:off x="3701143" y="2780928"/>
            <a:ext cx="6761" cy="58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54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1907704" y="116632"/>
            <a:ext cx="4824536" cy="7200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 smtClean="0"/>
              <a:t>Argomenti</a:t>
            </a:r>
            <a:endParaRPr lang="it-IT" sz="3600" b="1" dirty="0"/>
          </a:p>
        </p:txBody>
      </p:sp>
      <p:sp>
        <p:nvSpPr>
          <p:cNvPr id="3" name="Segnaposto contenuto 2"/>
          <p:cNvSpPr txBox="1">
            <a:spLocks/>
          </p:cNvSpPr>
          <p:nvPr/>
        </p:nvSpPr>
        <p:spPr>
          <a:xfrm>
            <a:off x="467544" y="1124744"/>
            <a:ext cx="8301608" cy="547260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Revisione obiettivi 2017</a:t>
            </a:r>
            <a:endParaRPr lang="it-IT" dirty="0" smtClean="0"/>
          </a:p>
          <a:p>
            <a:r>
              <a:rPr lang="it-IT" dirty="0" smtClean="0"/>
              <a:t>Cenni obiettivi 2018</a:t>
            </a:r>
            <a:r>
              <a:rPr lang="it-IT" dirty="0" smtClean="0"/>
              <a:t>;</a:t>
            </a:r>
            <a:endParaRPr lang="it-IT" dirty="0" smtClean="0"/>
          </a:p>
          <a:p>
            <a:r>
              <a:rPr lang="it-IT" dirty="0" smtClean="0"/>
              <a:t>Budget 2018;</a:t>
            </a:r>
            <a:endParaRPr lang="it-IT" dirty="0" smtClean="0"/>
          </a:p>
          <a:p>
            <a:r>
              <a:rPr lang="it-IT" dirty="0" smtClean="0"/>
              <a:t>Ricorsi e riorganizzazione;</a:t>
            </a:r>
          </a:p>
          <a:p>
            <a:r>
              <a:rPr lang="it-IT" dirty="0" smtClean="0"/>
              <a:t>Aggiornamenti su valutazione e presenze;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910453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51164"/>
            <a:ext cx="7620000" cy="1143000"/>
          </a:xfrm>
        </p:spPr>
        <p:txBody>
          <a:bodyPr/>
          <a:lstStyle/>
          <a:p>
            <a:r>
              <a:rPr lang="it-IT" sz="2400" dirty="0" smtClean="0">
                <a:latin typeface="+mn-lt"/>
              </a:rPr>
              <a:t>Obiettivi 2017 – DIDATTICA</a:t>
            </a:r>
            <a:endParaRPr lang="it-IT" sz="2400" dirty="0">
              <a:latin typeface="+mn-lt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251520" y="1196752"/>
            <a:ext cx="8352928" cy="5544616"/>
          </a:xfrm>
        </p:spPr>
        <p:txBody>
          <a:bodyPr/>
          <a:lstStyle/>
          <a:p>
            <a:pPr marL="114300" indent="0">
              <a:buNone/>
            </a:pPr>
            <a:r>
              <a:rPr lang="it-IT" dirty="0" smtClean="0"/>
              <a:t>Avvio </a:t>
            </a:r>
            <a:r>
              <a:rPr lang="it-IT" dirty="0"/>
              <a:t>contatti con Università lombarde e discussione orientamenti generali e linee di accordo 2. Organizzazione tavoli su specifiche iniziative 3. Eventuale revisione offerta formativa in adeguamento agli esiti dei tavoli congiunti </a:t>
            </a:r>
            <a:r>
              <a:rPr lang="it-IT" dirty="0" smtClean="0"/>
              <a:t>: ELIMINATO</a:t>
            </a:r>
          </a:p>
          <a:p>
            <a:pPr marL="571500" indent="-457200">
              <a:buAutoNum type="arabicPeriod"/>
            </a:pPr>
            <a:endParaRPr lang="it-IT" dirty="0"/>
          </a:p>
          <a:p>
            <a:pPr marL="114300" indent="0">
              <a:buNone/>
            </a:pPr>
            <a:r>
              <a:rPr lang="it-IT" dirty="0" smtClean="0"/>
              <a:t>Sistema di reporting associati al piano strategico: coinvolgere il Servizio P&amp;L per gli indicatori gestionali</a:t>
            </a:r>
          </a:p>
          <a:p>
            <a:pPr marL="114300" indent="0">
              <a:buNone/>
            </a:pPr>
            <a:endParaRPr lang="it-IT" dirty="0"/>
          </a:p>
          <a:p>
            <a:pPr marL="114300" indent="0">
              <a:buNone/>
            </a:pPr>
            <a:r>
              <a:rPr lang="it-IT" dirty="0" smtClean="0"/>
              <a:t>Revisione dei rapporti convenzionali: modificare l’indicatore, introduzione del piano di lavoro</a:t>
            </a:r>
          </a:p>
          <a:p>
            <a:pPr marL="114300" indent="0">
              <a:buNone/>
            </a:pPr>
            <a:endParaRPr lang="it-IT" dirty="0"/>
          </a:p>
          <a:p>
            <a:pPr marL="114300" indent="0">
              <a:buNone/>
            </a:pPr>
            <a:endParaRPr lang="it-IT" dirty="0" smtClean="0"/>
          </a:p>
          <a:p>
            <a:pPr marL="114300" indent="0">
              <a:buNone/>
            </a:pPr>
            <a:endParaRPr lang="it-IT" dirty="0"/>
          </a:p>
          <a:p>
            <a:pPr marL="114300" indent="0">
              <a:buNone/>
            </a:pPr>
            <a:endParaRPr lang="it-IT" dirty="0" smtClean="0"/>
          </a:p>
          <a:p>
            <a:pPr marL="114300" indent="0">
              <a:buNone/>
            </a:pPr>
            <a:endParaRPr lang="it-IT" dirty="0"/>
          </a:p>
          <a:p>
            <a:pPr marL="114300" indent="0">
              <a:buNone/>
            </a:pPr>
            <a:endParaRPr lang="it-IT" dirty="0"/>
          </a:p>
          <a:p>
            <a:pPr marL="114300" indent="0">
              <a:buNone/>
            </a:pPr>
            <a:endParaRPr lang="it-IT" dirty="0" smtClean="0"/>
          </a:p>
        </p:txBody>
      </p:sp>
      <p:cxnSp>
        <p:nvCxnSpPr>
          <p:cNvPr id="7" name="Connettore 2 6"/>
          <p:cNvCxnSpPr/>
          <p:nvPr/>
        </p:nvCxnSpPr>
        <p:spPr>
          <a:xfrm flipH="1">
            <a:off x="3701143" y="2780928"/>
            <a:ext cx="6761" cy="58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31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51164"/>
            <a:ext cx="7620000" cy="1143000"/>
          </a:xfrm>
        </p:spPr>
        <p:txBody>
          <a:bodyPr/>
          <a:lstStyle/>
          <a:p>
            <a:r>
              <a:rPr lang="it-IT" sz="2400" dirty="0" smtClean="0">
                <a:latin typeface="+mn-lt"/>
              </a:rPr>
              <a:t>Obiettivi 2017 – OBIETTIVI COMUNI</a:t>
            </a:r>
            <a:endParaRPr lang="it-IT" sz="2400" dirty="0">
              <a:latin typeface="+mn-lt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251520" y="1196752"/>
            <a:ext cx="8352928" cy="5544616"/>
          </a:xfrm>
        </p:spPr>
        <p:txBody>
          <a:bodyPr/>
          <a:lstStyle/>
          <a:p>
            <a:pPr marL="114300" indent="0">
              <a:buNone/>
            </a:pPr>
            <a:r>
              <a:rPr lang="it-IT" dirty="0" smtClean="0"/>
              <a:t>SITO UNIPV: da prevedere per tutti, legato alla revisione dei contenuti di competenza</a:t>
            </a:r>
          </a:p>
          <a:p>
            <a:pPr marL="114300" indent="0">
              <a:buNone/>
            </a:pPr>
            <a:endParaRPr lang="it-IT" dirty="0"/>
          </a:p>
          <a:p>
            <a:pPr marL="114300" indent="0">
              <a:buNone/>
            </a:pPr>
            <a:r>
              <a:rPr lang="it-IT" dirty="0"/>
              <a:t>Modello organizzativo: revisione dell’indicatore che contempli il piano delle attività svolte (revisione del piano delle attività: integrazione dei centri di servizi i e candidature).Obiettivo Pluriennale</a:t>
            </a:r>
          </a:p>
          <a:p>
            <a:pPr marL="114300" indent="0">
              <a:buNone/>
            </a:pPr>
            <a:endParaRPr lang="it-IT" dirty="0"/>
          </a:p>
          <a:p>
            <a:pPr marL="114300" indent="0">
              <a:buNone/>
            </a:pPr>
            <a:r>
              <a:rPr lang="it-IT" u="sng" dirty="0"/>
              <a:t>AQ: </a:t>
            </a:r>
            <a:r>
              <a:rPr lang="it-IT" dirty="0"/>
              <a:t>a tutte le aree anche nel 2018, si </a:t>
            </a:r>
            <a:r>
              <a:rPr lang="it-IT" dirty="0" err="1"/>
              <a:t>tasformerà</a:t>
            </a:r>
            <a:r>
              <a:rPr lang="it-IT" dirty="0"/>
              <a:t> in azioni conseguenti alle osservazioni del CEV</a:t>
            </a:r>
          </a:p>
          <a:p>
            <a:pPr marL="114300" indent="0">
              <a:buNone/>
            </a:pPr>
            <a:endParaRPr lang="it-IT" dirty="0"/>
          </a:p>
          <a:p>
            <a:pPr marL="114300" indent="0">
              <a:buNone/>
            </a:pPr>
            <a:endParaRPr lang="it-IT" dirty="0" smtClean="0"/>
          </a:p>
        </p:txBody>
      </p:sp>
      <p:cxnSp>
        <p:nvCxnSpPr>
          <p:cNvPr id="7" name="Connettore 2 6"/>
          <p:cNvCxnSpPr/>
          <p:nvPr/>
        </p:nvCxnSpPr>
        <p:spPr>
          <a:xfrm flipH="1">
            <a:off x="3701143" y="2780928"/>
            <a:ext cx="6761" cy="58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714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51164"/>
            <a:ext cx="7620000" cy="1143000"/>
          </a:xfrm>
        </p:spPr>
        <p:txBody>
          <a:bodyPr/>
          <a:lstStyle/>
          <a:p>
            <a:r>
              <a:rPr lang="it-IT" sz="2400" dirty="0" smtClean="0">
                <a:latin typeface="+mn-lt"/>
              </a:rPr>
              <a:t>Obiettivi 2017 – DIPARTIMENTI</a:t>
            </a:r>
            <a:endParaRPr lang="it-IT" sz="2400" dirty="0">
              <a:latin typeface="+mn-lt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251520" y="1196752"/>
            <a:ext cx="8352928" cy="4392488"/>
          </a:xfrm>
        </p:spPr>
        <p:txBody>
          <a:bodyPr/>
          <a:lstStyle/>
          <a:p>
            <a:pPr marL="114300" indent="0">
              <a:buNone/>
            </a:pPr>
            <a:r>
              <a:rPr lang="it-IT" dirty="0" smtClean="0"/>
              <a:t>ANTICORRUZIONE E TRASPARENZA in corso</a:t>
            </a:r>
          </a:p>
          <a:p>
            <a:pPr marL="114300" indent="0">
              <a:buNone/>
            </a:pPr>
            <a:r>
              <a:rPr lang="it-IT" dirty="0" smtClean="0"/>
              <a:t>ACCREDITAMENTO ANVUR in corso</a:t>
            </a:r>
          </a:p>
          <a:p>
            <a:pPr marL="114300" indent="0">
              <a:buNone/>
            </a:pPr>
            <a:r>
              <a:rPr lang="it-IT" dirty="0" smtClean="0"/>
              <a:t>CICLO AUTORIZZATORIO DELLE ASSENZE in corso</a:t>
            </a:r>
          </a:p>
          <a:p>
            <a:pPr marL="114300" indent="0">
              <a:buNone/>
            </a:pPr>
            <a:r>
              <a:rPr lang="it-IT" dirty="0" smtClean="0"/>
              <a:t>CICLO MISSIONI da rimodulare</a:t>
            </a:r>
          </a:p>
          <a:p>
            <a:pPr marL="114300" indent="0">
              <a:buNone/>
            </a:pPr>
            <a:r>
              <a:rPr lang="it-IT" dirty="0" smtClean="0"/>
              <a:t>PROTOCOLLO UNICO in corso, ricerca dei 3 strutture per la seconda fase di sperimentazione</a:t>
            </a:r>
          </a:p>
          <a:p>
            <a:pPr marL="114300" indent="0">
              <a:buNone/>
            </a:pPr>
            <a:r>
              <a:rPr lang="it-IT" dirty="0" smtClean="0"/>
              <a:t>REPORTING in corso</a:t>
            </a:r>
          </a:p>
          <a:p>
            <a:pPr marL="114300" indent="0">
              <a:buNone/>
            </a:pPr>
            <a:r>
              <a:rPr lang="it-IT" dirty="0" smtClean="0"/>
              <a:t>RIORGANIZZAZIONE da rivedere</a:t>
            </a:r>
          </a:p>
          <a:p>
            <a:pPr marL="114300" indent="0">
              <a:buNone/>
            </a:pPr>
            <a:r>
              <a:rPr lang="it-IT" dirty="0" smtClean="0"/>
              <a:t>APPROVVIGIONAMENTO da rivedere</a:t>
            </a:r>
          </a:p>
          <a:p>
            <a:pPr marL="114300" indent="0">
              <a:buNone/>
            </a:pPr>
            <a:r>
              <a:rPr lang="it-IT" dirty="0" smtClean="0"/>
              <a:t>AUDIT da rivedere (GDL) e in parte rimodulare </a:t>
            </a:r>
          </a:p>
          <a:p>
            <a:pPr marL="114300" indent="0">
              <a:buNone/>
            </a:pPr>
            <a:r>
              <a:rPr lang="it-IT" dirty="0" smtClean="0"/>
              <a:t>REGOLAMENTI in corso</a:t>
            </a:r>
          </a:p>
        </p:txBody>
      </p:sp>
      <p:cxnSp>
        <p:nvCxnSpPr>
          <p:cNvPr id="7" name="Connettore 2 6"/>
          <p:cNvCxnSpPr/>
          <p:nvPr/>
        </p:nvCxnSpPr>
        <p:spPr>
          <a:xfrm flipH="1">
            <a:off x="3701143" y="2780928"/>
            <a:ext cx="6761" cy="58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8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4981"/>
            <a:ext cx="7620000" cy="1143000"/>
          </a:xfrm>
        </p:spPr>
        <p:txBody>
          <a:bodyPr/>
          <a:lstStyle/>
          <a:p>
            <a:r>
              <a:rPr lang="it-IT" sz="2400" dirty="0">
                <a:latin typeface="+mn-lt"/>
              </a:rPr>
              <a:t> </a:t>
            </a:r>
            <a:r>
              <a:rPr lang="it-IT" sz="2400" dirty="0" smtClean="0">
                <a:latin typeface="+mn-lt"/>
              </a:rPr>
              <a:t>   </a:t>
            </a:r>
            <a:r>
              <a:rPr lang="it-IT" sz="2400" dirty="0">
                <a:latin typeface="+mn-lt"/>
              </a:rPr>
              <a:t>Cenni sugli obiettivi 2018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888232"/>
            <a:ext cx="7620000" cy="4061048"/>
          </a:xfrm>
        </p:spPr>
        <p:txBody>
          <a:bodyPr>
            <a:normAutofit/>
          </a:bodyPr>
          <a:lstStyle/>
          <a:p>
            <a:r>
              <a:rPr lang="it-IT" dirty="0" smtClean="0"/>
              <a:t>10-15 obiettivi di ateneo attribuiti top down di derivazione strategica</a:t>
            </a:r>
          </a:p>
          <a:p>
            <a:pPr marL="114300" indent="0">
              <a:buNone/>
            </a:pPr>
            <a:r>
              <a:rPr lang="it-IT" dirty="0" smtClean="0"/>
              <a:t> </a:t>
            </a:r>
          </a:p>
          <a:p>
            <a:r>
              <a:rPr lang="it-IT" dirty="0" smtClean="0"/>
              <a:t>Tutti gli altri obiettivi  dei dirigenti avranno un giudizio complessivo  sulle attività svolte dagli stessi. Questi non rientreranno nella valutazione del piano della performance.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299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78098"/>
          </a:xfrm>
        </p:spPr>
        <p:txBody>
          <a:bodyPr/>
          <a:lstStyle/>
          <a:p>
            <a:r>
              <a:rPr lang="it-IT" sz="2400" dirty="0" smtClean="0">
                <a:latin typeface="+mn-lt"/>
              </a:rPr>
              <a:t>6 -  Performance individuale dei dirigenti e responsabili di struttura</a:t>
            </a:r>
            <a:endParaRPr lang="it-IT" sz="2400" dirty="0">
              <a:latin typeface="+mn-lt"/>
            </a:endParaRPr>
          </a:p>
        </p:txBody>
      </p:sp>
      <p:graphicFrame>
        <p:nvGraphicFramePr>
          <p:cNvPr id="3" name="Segnaposto contenut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5060463"/>
              </p:ext>
            </p:extLst>
          </p:nvPr>
        </p:nvGraphicFramePr>
        <p:xfrm>
          <a:off x="467544" y="980728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476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latin typeface="+mn-lt"/>
              </a:rPr>
              <a:t>OBIETTIVI ANNO 2017 </a:t>
            </a:r>
            <a:br>
              <a:rPr lang="it-IT" dirty="0" smtClean="0">
                <a:latin typeface="+mn-lt"/>
              </a:rPr>
            </a:br>
            <a:endParaRPr lang="it-IT" dirty="0">
              <a:latin typeface="+mn-lt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699792" y="3573016"/>
            <a:ext cx="2520280" cy="504056"/>
          </a:xfrm>
        </p:spPr>
        <p:txBody>
          <a:bodyPr>
            <a:normAutofit fontScale="92500" lnSpcReduction="10000"/>
          </a:bodyPr>
          <a:lstStyle/>
          <a:p>
            <a:r>
              <a:rPr lang="it-IT" sz="3200" dirty="0" smtClean="0"/>
              <a:t>- Revisione -</a:t>
            </a:r>
          </a:p>
          <a:p>
            <a:endParaRPr lang="it-IT" sz="3200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2195736" y="4221088"/>
            <a:ext cx="5201022" cy="16756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1- Il processo di assegnazione, revisione e valutazione degli obiettivi </a:t>
            </a:r>
          </a:p>
          <a:p>
            <a:r>
              <a:rPr lang="it-IT" dirty="0" smtClean="0"/>
              <a:t>2- Gli obiettivi 2017</a:t>
            </a:r>
          </a:p>
          <a:p>
            <a:r>
              <a:rPr lang="it-IT" dirty="0" smtClean="0"/>
              <a:t>3- Il sito </a:t>
            </a:r>
          </a:p>
          <a:p>
            <a:r>
              <a:rPr lang="it-IT" dirty="0" smtClean="0"/>
              <a:t>4- Le revisioni</a:t>
            </a:r>
          </a:p>
          <a:p>
            <a:r>
              <a:rPr lang="it-IT" dirty="0" smtClean="0"/>
              <a:t>5 -I gruppi di lavoro sul tema </a:t>
            </a:r>
          </a:p>
          <a:p>
            <a:r>
              <a:rPr lang="it-IT" dirty="0" smtClean="0"/>
              <a:t>6- Cenni sugli obiettivi 2018</a:t>
            </a:r>
            <a:endParaRPr lang="it-IT" dirty="0"/>
          </a:p>
        </p:txBody>
      </p:sp>
      <p:pic>
        <p:nvPicPr>
          <p:cNvPr id="1026" name="Picture 2" descr="Risultati immagini per obiettiv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32657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5508104" y="6165304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 smtClean="0">
                <a:solidFill>
                  <a:schemeClr val="tx1">
                    <a:tint val="75000"/>
                  </a:schemeClr>
                </a:solidFill>
              </a:rPr>
              <a:t>8 </a:t>
            </a:r>
            <a:r>
              <a:rPr lang="it-IT" sz="1400" i="1" dirty="0">
                <a:solidFill>
                  <a:schemeClr val="tx1">
                    <a:tint val="75000"/>
                  </a:schemeClr>
                </a:solidFill>
              </a:rPr>
              <a:t>Settembre 2017  Servizio P&amp;C</a:t>
            </a:r>
          </a:p>
        </p:txBody>
      </p:sp>
    </p:spTree>
    <p:extLst>
      <p:ext uri="{BB962C8B-B14F-4D97-AF65-F5344CB8AC3E}">
        <p14:creationId xmlns:p14="http://schemas.microsoft.com/office/powerpoint/2010/main" val="285198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06090"/>
          </a:xfrm>
        </p:spPr>
        <p:txBody>
          <a:bodyPr/>
          <a:lstStyle/>
          <a:p>
            <a:r>
              <a:rPr lang="it-IT" sz="2400" b="1" dirty="0"/>
              <a:t>Legge 150/2009 revisionata dal DL 25 MAGGIO 2017 N°74 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836712"/>
            <a:ext cx="8136904" cy="5904656"/>
          </a:xfrm>
        </p:spPr>
        <p:txBody>
          <a:bodyPr>
            <a:normAutofit fontScale="25000" lnSpcReduction="20000"/>
          </a:bodyPr>
          <a:lstStyle/>
          <a:p>
            <a:pPr marL="114300" indent="0">
              <a:buNone/>
            </a:pPr>
            <a:endParaRPr lang="it-IT" b="1" dirty="0" smtClean="0"/>
          </a:p>
          <a:p>
            <a:pPr marL="114300" indent="0">
              <a:buNone/>
            </a:pPr>
            <a:r>
              <a:rPr lang="it-IT" sz="5600" b="1" dirty="0" smtClean="0"/>
              <a:t>Art 5- </a:t>
            </a:r>
            <a:r>
              <a:rPr lang="it-IT" sz="5600" b="1" dirty="0"/>
              <a:t>Obiettivi e </a:t>
            </a:r>
            <a:r>
              <a:rPr lang="it-IT" sz="5600" b="1" dirty="0" smtClean="0"/>
              <a:t>indicatori </a:t>
            </a:r>
            <a:endParaRPr lang="it-IT" sz="5600" b="1" dirty="0"/>
          </a:p>
          <a:p>
            <a:pPr marL="114300" indent="0">
              <a:buNone/>
            </a:pPr>
            <a:r>
              <a:rPr lang="it-IT" sz="5600" dirty="0"/>
              <a:t>In vigore dal 22 giugno 2017 01.  Gli obiettivi si articolano in:</a:t>
            </a:r>
            <a:br>
              <a:rPr lang="it-IT" sz="5600" dirty="0"/>
            </a:br>
            <a:endParaRPr lang="it-IT" sz="5600" dirty="0"/>
          </a:p>
          <a:p>
            <a:pPr marL="114300" indent="0">
              <a:buNone/>
            </a:pPr>
            <a:r>
              <a:rPr lang="it-IT" sz="5600" dirty="0"/>
              <a:t>a)  </a:t>
            </a:r>
            <a:r>
              <a:rPr lang="it-IT" sz="5600" dirty="0">
                <a:solidFill>
                  <a:srgbClr val="FF0000"/>
                </a:solidFill>
              </a:rPr>
              <a:t>obiettivi</a:t>
            </a:r>
            <a:r>
              <a:rPr lang="it-IT" sz="5600" dirty="0"/>
              <a:t> generali, che identificano, in coerenza con le priorità delle politiche pubbliche nazionali nel quadro del programma di Governo e con gli eventuali indirizzi adottati dal Presidente del Consiglio dei ministri </a:t>
            </a:r>
            <a:r>
              <a:rPr lang="it-IT" sz="5600" dirty="0" smtClean="0"/>
              <a:t>a (…), </a:t>
            </a:r>
            <a:r>
              <a:rPr lang="it-IT" sz="5600" dirty="0"/>
              <a:t>le priorità strategiche delle pubbliche amministrazioni in relazione alle attività e ai servizi erogati, </a:t>
            </a:r>
            <a:r>
              <a:rPr lang="it-IT" sz="5600" dirty="0" smtClean="0"/>
              <a:t>(…) in </a:t>
            </a:r>
            <a:r>
              <a:rPr lang="it-IT" sz="5600" dirty="0"/>
              <a:t>relazione anche al livello e alla qualità dei servizi da garantire ai cittadini; </a:t>
            </a:r>
          </a:p>
          <a:p>
            <a:pPr marL="114300" indent="0">
              <a:buNone/>
            </a:pPr>
            <a:r>
              <a:rPr lang="it-IT" sz="5600" dirty="0"/>
              <a:t>b)  </a:t>
            </a:r>
            <a:r>
              <a:rPr lang="it-IT" sz="5600" dirty="0">
                <a:solidFill>
                  <a:srgbClr val="FF0000"/>
                </a:solidFill>
              </a:rPr>
              <a:t>obiettivi</a:t>
            </a:r>
            <a:r>
              <a:rPr lang="it-IT" sz="5600" dirty="0"/>
              <a:t> specifici di ogni pubblica amministrazione, </a:t>
            </a:r>
            <a:r>
              <a:rPr lang="it-IT" sz="5600" dirty="0" smtClean="0"/>
              <a:t>individuati (…)</a:t>
            </a:r>
          </a:p>
          <a:p>
            <a:pPr marL="114300" indent="0">
              <a:buNone/>
            </a:pPr>
            <a:endParaRPr lang="it-IT" sz="4300" b="1" dirty="0"/>
          </a:p>
          <a:p>
            <a:pPr marL="114300" indent="0">
              <a:buNone/>
            </a:pPr>
            <a:r>
              <a:rPr lang="it-IT" sz="5600" b="1" dirty="0"/>
              <a:t>Art. 8.  Ambiti di misurazione e valutazione della performance organizzativa </a:t>
            </a:r>
          </a:p>
          <a:p>
            <a:pPr marL="114300" indent="0">
              <a:buNone/>
            </a:pPr>
            <a:r>
              <a:rPr lang="it-IT" sz="5600" dirty="0"/>
              <a:t>In vigore dal 22 giugno 2017 1.  Il Sistema di misurazione e valutazione della performance organizzativa concerne:</a:t>
            </a:r>
            <a:br>
              <a:rPr lang="it-IT" sz="5600" dirty="0"/>
            </a:br>
            <a:endParaRPr lang="it-IT" sz="5600" dirty="0"/>
          </a:p>
          <a:p>
            <a:pPr marL="114300" indent="0">
              <a:buNone/>
            </a:pPr>
            <a:r>
              <a:rPr lang="it-IT" sz="5600" dirty="0"/>
              <a:t>a)  l'attuazione di politiche e il conseguimento di </a:t>
            </a:r>
            <a:r>
              <a:rPr lang="it-IT" sz="5600" dirty="0">
                <a:solidFill>
                  <a:srgbClr val="FF0000"/>
                </a:solidFill>
              </a:rPr>
              <a:t>obiettivi</a:t>
            </a:r>
            <a:r>
              <a:rPr lang="it-IT" sz="5600" dirty="0"/>
              <a:t> collegati ai bisogni e alle esigenze della collettività; </a:t>
            </a:r>
            <a:endParaRPr lang="it-IT" sz="5600" dirty="0" smtClean="0"/>
          </a:p>
          <a:p>
            <a:pPr marL="114300" indent="0">
              <a:buNone/>
            </a:pPr>
            <a:r>
              <a:rPr lang="it-IT" sz="5600" dirty="0" smtClean="0"/>
              <a:t>b</a:t>
            </a:r>
            <a:r>
              <a:rPr lang="it-IT" sz="5600" dirty="0"/>
              <a:t>)  l'attuazione di piani e programmi, ovvero la misurazione dell'effettivo grado di attuazione dei medesimi, nel rispetto delle fasi e dei tempi previsti, degli standard qualitativi e quantitativi definiti, del livello previsto di assorbimento delle risorse; </a:t>
            </a:r>
          </a:p>
          <a:p>
            <a:pPr marL="114300" indent="0">
              <a:buNone/>
            </a:pPr>
            <a:r>
              <a:rPr lang="it-IT" sz="5600" dirty="0"/>
              <a:t>c)  la rilevazione del grado di soddisfazione dei destinatari delle attività e dei servizi anche attraverso modalità interattive; </a:t>
            </a:r>
          </a:p>
          <a:p>
            <a:pPr marL="114300" indent="0">
              <a:buNone/>
            </a:pPr>
            <a:r>
              <a:rPr lang="it-IT" sz="5600" dirty="0"/>
              <a:t>d)  la modernizzazione e il miglioramento qualitativo dell'organizzazione e delle competenze professionali e la capacità di attuazione di piani e programmi; </a:t>
            </a:r>
          </a:p>
          <a:p>
            <a:pPr marL="114300" indent="0">
              <a:buNone/>
            </a:pPr>
            <a:r>
              <a:rPr lang="it-IT" sz="5600" dirty="0"/>
              <a:t>e)  lo sviluppo qualitativo e quantitativo delle relazioni con i cittadini, i soggetti interessati, gli utenti e i destinatari dei servizi, anche attraverso lo sviluppo di forme di partecipazione e collaborazione; </a:t>
            </a:r>
          </a:p>
          <a:p>
            <a:pPr marL="114300" indent="0">
              <a:buNone/>
            </a:pPr>
            <a:r>
              <a:rPr lang="it-IT" sz="5600" dirty="0"/>
              <a:t>f)  l'efficienza nell'impiego delle risorse, con particolare riferimento al contenimento ed alla riduzione dei costi, nonché all'ottimizzazione dei tempi dei procedimenti amministrativi; </a:t>
            </a:r>
          </a:p>
          <a:p>
            <a:pPr marL="114300" indent="0">
              <a:buNone/>
            </a:pPr>
            <a:r>
              <a:rPr lang="it-IT" sz="5600" dirty="0"/>
              <a:t>g)  la qualità e la quantità delle prestazioni e dei servizi erogati; </a:t>
            </a:r>
          </a:p>
          <a:p>
            <a:pPr marL="114300" indent="0">
              <a:buNone/>
            </a:pPr>
            <a:r>
              <a:rPr lang="it-IT" sz="5600" dirty="0"/>
              <a:t>h)  il raggiungimento degli </a:t>
            </a:r>
            <a:r>
              <a:rPr lang="it-IT" sz="5600" dirty="0">
                <a:solidFill>
                  <a:srgbClr val="FF0000"/>
                </a:solidFill>
              </a:rPr>
              <a:t>obiettivi</a:t>
            </a:r>
            <a:r>
              <a:rPr lang="it-IT" sz="5600" dirty="0"/>
              <a:t> di promozione delle pari opportunità.</a:t>
            </a:r>
          </a:p>
          <a:p>
            <a:pPr marL="114300" indent="0">
              <a:buNone/>
            </a:pPr>
            <a:r>
              <a:rPr lang="it-IT" sz="5600" dirty="0"/>
              <a:t>1-bis.  Le valutazioni della performance organizzativa sono predisposte sulla base di appositi modelli definiti </a:t>
            </a:r>
            <a:r>
              <a:rPr lang="it-IT" sz="5600" dirty="0" smtClean="0"/>
              <a:t>(….) (</a:t>
            </a:r>
            <a:r>
              <a:rPr lang="it-IT" sz="5600" dirty="0" err="1" smtClean="0">
                <a:solidFill>
                  <a:srgbClr val="FF0000"/>
                </a:solidFill>
              </a:rPr>
              <a:t>ndr</a:t>
            </a:r>
            <a:r>
              <a:rPr lang="it-IT" sz="5600" dirty="0" smtClean="0">
                <a:solidFill>
                  <a:srgbClr val="FF0000"/>
                </a:solidFill>
              </a:rPr>
              <a:t> ANVUR)</a:t>
            </a:r>
            <a:endParaRPr lang="it-IT" sz="5600" dirty="0">
              <a:solidFill>
                <a:srgbClr val="FF0000"/>
              </a:solidFill>
            </a:endParaRPr>
          </a:p>
          <a:p>
            <a:pPr marL="114300" indent="0">
              <a:buNone/>
            </a:pPr>
            <a:endParaRPr lang="it-IT" sz="4300" dirty="0"/>
          </a:p>
        </p:txBody>
      </p:sp>
    </p:spTree>
    <p:extLst>
      <p:ext uri="{BB962C8B-B14F-4D97-AF65-F5344CB8AC3E}">
        <p14:creationId xmlns:p14="http://schemas.microsoft.com/office/powerpoint/2010/main" val="355069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-99392"/>
            <a:ext cx="7992888" cy="684076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it-IT" sz="1400" b="1" dirty="0"/>
              <a:t>Art. 9.  Ambiti di misurazione e valutazione della performance individuale </a:t>
            </a:r>
            <a:endParaRPr lang="it-IT" sz="1400" b="1" dirty="0" smtClean="0"/>
          </a:p>
          <a:p>
            <a:pPr marL="114300" indent="0">
              <a:buNone/>
            </a:pPr>
            <a:endParaRPr lang="it-IT" sz="1400" b="1" dirty="0"/>
          </a:p>
          <a:p>
            <a:pPr marL="114300" indent="0">
              <a:buNone/>
            </a:pPr>
            <a:r>
              <a:rPr lang="it-IT" sz="1400" dirty="0"/>
              <a:t>In vigore dal 22 giugno 2017 1.  La misurazione e la valutazione della </a:t>
            </a:r>
            <a:r>
              <a:rPr lang="it-IT" sz="1400" b="1" dirty="0"/>
              <a:t>performance individuale dei dirigenti e del personale responsabile di una unità organizzativa in posizione di autonomia e responsabilità</a:t>
            </a:r>
            <a:r>
              <a:rPr lang="it-IT" sz="1400" dirty="0"/>
              <a:t>, secondo le modalità indicate nel sistema di cui all'articolo 7, è collegata</a:t>
            </a:r>
            <a:r>
              <a:rPr lang="it-IT" sz="1400" dirty="0" smtClean="0"/>
              <a:t>:</a:t>
            </a:r>
          </a:p>
          <a:p>
            <a:pPr marL="114300" indent="0">
              <a:buNone/>
            </a:pPr>
            <a:endParaRPr lang="it-IT" sz="1400" dirty="0"/>
          </a:p>
          <a:p>
            <a:pPr marL="114300" indent="0">
              <a:buNone/>
            </a:pPr>
            <a:r>
              <a:rPr lang="it-IT" sz="1400" dirty="0"/>
              <a:t>a)  agli indicatori di performance relativi all'ambito organizzativo di diretta responsabilità, ai quali è attribuito un peso prevalente nella valutazione complessiva; </a:t>
            </a:r>
            <a:r>
              <a:rPr lang="it-IT" sz="1400" dirty="0" smtClean="0"/>
              <a:t> </a:t>
            </a:r>
            <a:endParaRPr lang="it-IT" sz="1400" dirty="0"/>
          </a:p>
          <a:p>
            <a:pPr marL="114300" indent="0">
              <a:buNone/>
            </a:pPr>
            <a:r>
              <a:rPr lang="it-IT" sz="1400" dirty="0"/>
              <a:t>b)  al raggiungimento di specifici </a:t>
            </a:r>
            <a:r>
              <a:rPr lang="it-IT" sz="1400" dirty="0">
                <a:solidFill>
                  <a:srgbClr val="FF0000"/>
                </a:solidFill>
              </a:rPr>
              <a:t>obiettivi</a:t>
            </a:r>
            <a:r>
              <a:rPr lang="it-IT" sz="1400" dirty="0"/>
              <a:t> individuali; </a:t>
            </a:r>
          </a:p>
          <a:p>
            <a:pPr marL="114300" indent="0">
              <a:buNone/>
            </a:pPr>
            <a:r>
              <a:rPr lang="it-IT" sz="1400" dirty="0"/>
              <a:t>c)  alla qualità del contributo assicurato alla performance generale della struttura, alle competenze professionali e manageriali dimostrate, nonché ai comportamenti organizzativi richiesti per il più efficace svolgimento delle funzioni assegnate</a:t>
            </a:r>
            <a:r>
              <a:rPr lang="it-IT" sz="1400" dirty="0" smtClean="0"/>
              <a:t>;</a:t>
            </a:r>
          </a:p>
          <a:p>
            <a:pPr marL="114300" indent="0">
              <a:buNone/>
            </a:pPr>
            <a:r>
              <a:rPr lang="it-IT" sz="1400" dirty="0" smtClean="0"/>
              <a:t>d</a:t>
            </a:r>
            <a:r>
              <a:rPr lang="it-IT" sz="1400" dirty="0"/>
              <a:t>)  alla capacità di valutazione dei propri collaboratori, dimostrata tramite una significativa differenziazione dei giudizi</a:t>
            </a:r>
            <a:r>
              <a:rPr lang="it-IT" sz="1400" dirty="0" smtClean="0"/>
              <a:t>.</a:t>
            </a:r>
          </a:p>
          <a:p>
            <a:pPr marL="114300" indent="0">
              <a:buNone/>
            </a:pPr>
            <a:endParaRPr lang="it-IT" sz="1400" dirty="0"/>
          </a:p>
          <a:p>
            <a:pPr marL="114300" indent="0">
              <a:buNone/>
            </a:pPr>
            <a:r>
              <a:rPr lang="it-IT" sz="1400" dirty="0"/>
              <a:t>1-bis.  La misurazione e valutazione della performance individuale dei dirigenti titolari degli incarichi di cui all'articolo </a:t>
            </a:r>
            <a:r>
              <a:rPr lang="it-IT" sz="1400" dirty="0">
                <a:hlinkClick r:id="rId2"/>
              </a:rPr>
              <a:t>19, commi 3 e 4</a:t>
            </a:r>
            <a:r>
              <a:rPr lang="it-IT" sz="1400" dirty="0"/>
              <a:t>, del </a:t>
            </a:r>
            <a:r>
              <a:rPr lang="it-IT" sz="1400" dirty="0">
                <a:hlinkClick r:id="rId3"/>
              </a:rPr>
              <a:t>decreto legislativo 30 marzo 2001, n. 165</a:t>
            </a:r>
            <a:r>
              <a:rPr lang="it-IT" sz="1400" dirty="0"/>
              <a:t>, è collegata altresì al raggiungimento degli </a:t>
            </a:r>
            <a:r>
              <a:rPr lang="it-IT" sz="1400" dirty="0">
                <a:solidFill>
                  <a:srgbClr val="FF0000"/>
                </a:solidFill>
              </a:rPr>
              <a:t>obiettivi</a:t>
            </a:r>
            <a:r>
              <a:rPr lang="it-IT" sz="1400" dirty="0"/>
              <a:t> individuati nella direttiva generale per l'azione amministrativa e la gestione e nel Piano della performance, nonché di quelli specifici definiti nel contratto individuale. </a:t>
            </a:r>
            <a:br>
              <a:rPr lang="it-IT" sz="1400" dirty="0"/>
            </a:br>
            <a:endParaRPr lang="it-IT" sz="1400" dirty="0"/>
          </a:p>
          <a:p>
            <a:pPr marL="114300" indent="0">
              <a:buNone/>
            </a:pPr>
            <a:r>
              <a:rPr lang="it-IT" sz="1400" dirty="0"/>
              <a:t>2.  La misurazione e la valutazione svolte dai dirigenti sulla performance individuale del personale sono effettuate sulla base del sistema di cui all'</a:t>
            </a:r>
            <a:r>
              <a:rPr lang="it-IT" sz="1400" dirty="0">
                <a:hlinkClick r:id="rId4"/>
              </a:rPr>
              <a:t>articolo 7</a:t>
            </a:r>
            <a:r>
              <a:rPr lang="it-IT" sz="1400" dirty="0"/>
              <a:t> e collegate:</a:t>
            </a:r>
            <a:br>
              <a:rPr lang="it-IT" sz="1400" dirty="0"/>
            </a:br>
            <a:endParaRPr lang="it-IT" sz="1400" dirty="0"/>
          </a:p>
          <a:p>
            <a:pPr marL="114300" indent="0">
              <a:buNone/>
            </a:pPr>
            <a:r>
              <a:rPr lang="it-IT" sz="1400" dirty="0"/>
              <a:t>a)  al raggiungimento di specifici </a:t>
            </a:r>
            <a:r>
              <a:rPr lang="it-IT" sz="1400" dirty="0">
                <a:solidFill>
                  <a:srgbClr val="FF0000"/>
                </a:solidFill>
              </a:rPr>
              <a:t>obiettivi</a:t>
            </a:r>
            <a:r>
              <a:rPr lang="it-IT" sz="1400" dirty="0"/>
              <a:t> di gruppo o individuali; </a:t>
            </a:r>
          </a:p>
          <a:p>
            <a:pPr marL="114300" indent="0">
              <a:buNone/>
            </a:pPr>
            <a:r>
              <a:rPr lang="it-IT" sz="1400" dirty="0"/>
              <a:t>b)  alla qualità del contributo assicurato alla performance dell'unità organizzativa di appartenenza, alle competenze dimostrate ed ai comportamenti professionali e organizzativi</a:t>
            </a:r>
            <a:r>
              <a:rPr lang="it-IT" sz="1400" dirty="0" smtClean="0"/>
              <a:t>.</a:t>
            </a:r>
          </a:p>
          <a:p>
            <a:pPr marL="114300" indent="0">
              <a:buNone/>
            </a:pPr>
            <a:endParaRPr lang="it-IT" sz="1400" dirty="0"/>
          </a:p>
          <a:p>
            <a:pPr marL="114300" indent="0">
              <a:buNone/>
            </a:pPr>
            <a:r>
              <a:rPr lang="it-IT" sz="1400" dirty="0"/>
              <a:t>3.  Nella valutazione di performance individuale non sono considerati i periodi di congedo di maternità, di paternità e parentale.</a:t>
            </a:r>
            <a:endParaRPr lang="it-IT" sz="1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4932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144016"/>
            <a:ext cx="8441754" cy="764704"/>
          </a:xfrm>
        </p:spPr>
        <p:txBody>
          <a:bodyPr/>
          <a:lstStyle/>
          <a:p>
            <a:r>
              <a:rPr lang="it-IT" sz="2400" dirty="0">
                <a:latin typeface="+mn-lt"/>
              </a:rPr>
              <a:t>1- Il processo di assegnazione, revisione e valutazione degli obiettivi </a:t>
            </a: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5197066"/>
              </p:ext>
            </p:extLst>
          </p:nvPr>
        </p:nvGraphicFramePr>
        <p:xfrm>
          <a:off x="-324544" y="836712"/>
          <a:ext cx="867645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038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5" y="4987"/>
            <a:ext cx="8431907" cy="686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554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273883"/>
              </p:ext>
            </p:extLst>
          </p:nvPr>
        </p:nvGraphicFramePr>
        <p:xfrm>
          <a:off x="114722" y="1080120"/>
          <a:ext cx="9029278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362580" y="188640"/>
            <a:ext cx="4497452" cy="8914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it-IT" altLang="it-IT" sz="2400" dirty="0" smtClean="0">
                <a:solidFill>
                  <a:schemeClr val="accent2"/>
                </a:solidFill>
                <a:latin typeface="Calibri" pitchFamily="34" charset="0"/>
              </a:rPr>
              <a:t>Chi partecipa al processo?</a:t>
            </a:r>
            <a:endParaRPr lang="it-IT" altLang="it-IT" sz="2400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48913" y="1196752"/>
            <a:ext cx="17748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Direttore generale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Dirigenti e Delegati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Responsabili di strutture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Direttori di Dipartimento e  Segretari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449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4706144"/>
              </p:ext>
            </p:extLst>
          </p:nvPr>
        </p:nvGraphicFramePr>
        <p:xfrm>
          <a:off x="46162" y="116632"/>
          <a:ext cx="9097837" cy="68691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45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244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4982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441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8484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071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/>
                      </a:r>
                      <a:br>
                        <a:rPr lang="it-IT" sz="1000" dirty="0">
                          <a:effectLst/>
                        </a:rPr>
                      </a:br>
                      <a:endParaRPr lang="it-IT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48" marR="356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DIDATTICA</a:t>
                      </a:r>
                      <a:endParaRPr lang="it-IT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48" marR="356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RICERCA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48" marR="356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TERZA MISSIONE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48" marR="356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GESTIONE</a:t>
                      </a:r>
                      <a:endParaRPr lang="it-IT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48" marR="35648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67885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Obiettivi di innovazione</a:t>
                      </a:r>
                      <a:endParaRPr lang="it-IT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48" marR="3564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Collaborazione con altri Atenei lombardi (Offerta formativa</a:t>
                      </a:r>
                      <a:r>
                        <a:rPr lang="it-IT" sz="1000" dirty="0" smtClean="0">
                          <a:effectLst/>
                        </a:rPr>
                        <a:t>)</a:t>
                      </a:r>
                      <a:endParaRPr lang="it-IT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48" marR="356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Collaborazione con altri Atenei lombardi (Incentivazione dottorati congiunti</a:t>
                      </a:r>
                      <a:r>
                        <a:rPr lang="it-IT" sz="1000" dirty="0" smtClean="0">
                          <a:effectLst/>
                        </a:rPr>
                        <a:t>)</a:t>
                      </a:r>
                      <a:endParaRPr lang="it-IT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48" marR="356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Collaborazione con altri Atenei lombardi (Trasferimento tecnologico</a:t>
                      </a:r>
                      <a:r>
                        <a:rPr lang="it-IT" sz="1000" dirty="0" smtClean="0">
                          <a:effectLst/>
                        </a:rPr>
                        <a:t>)</a:t>
                      </a:r>
                      <a:endParaRPr lang="it-IT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48" marR="356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Collaborazione con altri Atenei lombardi (Gare e appalti) </a:t>
                      </a:r>
                      <a:endParaRPr lang="it-IT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48" marR="35648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430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Supporto allo sviluppo dell'internazionalizzazione (10)</a:t>
                      </a:r>
                      <a:endParaRPr lang="it-IT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48" marR="356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Supporto allo sviluppo dell'internazionalizzazione (10)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48" marR="356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Supporto allo sviluppo dell'internazionalizzazione </a:t>
                      </a:r>
                      <a:endParaRPr lang="it-IT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48" marR="356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48" marR="35648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715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Piano strategico della didattica (6)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48" marR="356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48" marR="356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48" marR="356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Dematerializzazione (16)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48" marR="35648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7154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Obiettivi di miglioramento dell’efficienza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48" marR="3564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48" marR="356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48" marR="356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48" marR="356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it-IT" sz="1000" dirty="0">
                          <a:effectLst/>
                        </a:rPr>
                        <a:t>Revisione Statuto e regolamenti di Ateneo </a:t>
                      </a:r>
                      <a:endParaRPr lang="it-IT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48" marR="35648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5357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48" marR="356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48" marR="356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48" marR="356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Alienazione risorse edilizie </a:t>
                      </a:r>
                      <a:endParaRPr lang="it-IT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48" marR="35648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1430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48" marR="356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48" marR="356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48" marR="356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Sistema di reporting (modello di riparto contabilità analitica, cruscotti per il monitoraggio degli indicatori) </a:t>
                      </a:r>
                      <a:endParaRPr lang="it-IT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48" marR="35648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715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48" marR="356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48" marR="356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48" marR="356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Implementazione sistema informativo </a:t>
                      </a:r>
                      <a:endParaRPr lang="it-IT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48" marR="35648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715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48" marR="356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48" marR="356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48" marR="356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Implementazione nuovo modello organizzativo </a:t>
                      </a:r>
                      <a:endParaRPr lang="it-IT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48" marR="35648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60731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Obiettivi di miglioramento qualità ai fini della soddisfazione degli utenti interni ed esterni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48" marR="3564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Piano di azioni per la Visita di accreditamento periodico delle sedi e dei corsi di studio </a:t>
                      </a:r>
                      <a:endParaRPr lang="it-IT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48" marR="3564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Sostegno all’attività di ricerca e produzione scientifica di Ateneo </a:t>
                      </a:r>
                      <a:endParaRPr lang="it-IT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48" marR="356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 dirty="0" err="1">
                          <a:effectLst/>
                        </a:rPr>
                        <a:t>Fundraising</a:t>
                      </a:r>
                      <a:r>
                        <a:rPr lang="it-IT" sz="1000" dirty="0">
                          <a:effectLst/>
                        </a:rPr>
                        <a:t> – Big </a:t>
                      </a:r>
                      <a:r>
                        <a:rPr lang="it-IT" sz="1000" dirty="0" err="1">
                          <a:effectLst/>
                        </a:rPr>
                        <a:t>Campaign</a:t>
                      </a:r>
                      <a:r>
                        <a:rPr lang="it-IT" sz="1000" dirty="0">
                          <a:effectLst/>
                        </a:rPr>
                        <a:t> </a:t>
                      </a:r>
                      <a:endParaRPr lang="it-IT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48" marR="356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48" marR="35648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5357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Master - rafforzamento </a:t>
                      </a:r>
                      <a:endParaRPr lang="it-IT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48" marR="356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48" marR="356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48" marR="356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Piano triennale per l’edilizia (3)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48" marR="35648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2768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Pro3.a. Interventi per il rafforzamento delle competenze trasversali acquisite dagli studenti, nell’ambito dell’obiettivo B: Modernizzazione degli ambienti di studio e ricerca, innovazione delle metodologie didattiche </a:t>
                      </a:r>
                      <a:endParaRPr lang="it-IT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48" marR="356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Pro3.b. Sostegno della mobilità per ricercatori o professori di II fascia ai sensi dell’articolo 7, comma 3 della legge 240/10, per una durata massima di 3 anni, nell’ambito dell’obiettivo C: Giovani ricercatori e premi per merito ai docenti </a:t>
                      </a:r>
                      <a:endParaRPr lang="it-IT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48" marR="356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Sistema </a:t>
                      </a:r>
                      <a:r>
                        <a:rPr lang="it-IT" sz="1000" dirty="0" smtClean="0">
                          <a:effectLst/>
                        </a:rPr>
                        <a:t>Museale</a:t>
                      </a:r>
                      <a:endParaRPr lang="it-IT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48" marR="356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Revisione rapporti convenzionali con Enti sanitari </a:t>
                      </a:r>
                      <a:endParaRPr lang="it-IT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48" marR="35648" marT="0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0715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48" marR="356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48" marR="356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48" marR="356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Supporto allo sviluppo dell'internazionalizzazione </a:t>
                      </a:r>
                      <a:endParaRPr lang="it-IT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48" marR="35648" marT="0" marB="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0715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48" marR="356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48" marR="356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48" marR="356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Sistema Bibliotecario – logistica e razionalizzazione </a:t>
                      </a:r>
                      <a:endParaRPr lang="it-IT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48" marR="35648" marT="0" marB="0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07154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Obiettivi di recupero delle aree di rischio (o risk management)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48" marR="3564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48" marR="356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48" marR="356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48" marR="356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Implementazione sistemi di controllo </a:t>
                      </a:r>
                      <a:endParaRPr lang="it-IT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48" marR="35648" marT="0" marB="0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5357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48" marR="356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48" marR="356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48" marR="356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Sistema </a:t>
                      </a:r>
                      <a:r>
                        <a:rPr lang="it-IT" sz="1000" dirty="0" err="1">
                          <a:effectLst/>
                        </a:rPr>
                        <a:t>approvvigionatorio</a:t>
                      </a:r>
                      <a:r>
                        <a:rPr lang="it-IT" sz="1000" dirty="0">
                          <a:effectLst/>
                        </a:rPr>
                        <a:t> </a:t>
                      </a:r>
                      <a:endParaRPr lang="it-IT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48" marR="35648" marT="0" marB="0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1711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48" marR="356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48" marR="356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48" marR="356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Anticorruzione e </a:t>
                      </a:r>
                      <a:r>
                        <a:rPr lang="it-IT" sz="1000" dirty="0" smtClean="0">
                          <a:effectLst/>
                        </a:rPr>
                        <a:t>trasparenza</a:t>
                      </a:r>
                      <a:endParaRPr lang="it-IT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48" marR="35648" marT="0" marB="0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179512" y="44624"/>
            <a:ext cx="1800200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2- Obiettivi 2017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82442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iacen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iacent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667</TotalTime>
  <Words>1238</Words>
  <Application>Microsoft Office PowerPoint</Application>
  <PresentationFormat>Presentazione su schermo (4:3)</PresentationFormat>
  <Paragraphs>279</Paragraphs>
  <Slides>24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5" baseType="lpstr">
      <vt:lpstr>Adiacente</vt:lpstr>
      <vt:lpstr>Presentazione standard di PowerPoint</vt:lpstr>
      <vt:lpstr>Presentazione standard di PowerPoint</vt:lpstr>
      <vt:lpstr>OBIETTIVI ANNO 2017  </vt:lpstr>
      <vt:lpstr>Legge 150/2009 revisionata dal DL 25 MAGGIO 2017 N°74 </vt:lpstr>
      <vt:lpstr>Presentazione standard di PowerPoint</vt:lpstr>
      <vt:lpstr>1- Il processo di assegnazione, revisione e valutazione degli obiettivi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4 - Revisioni Obiettivi </vt:lpstr>
      <vt:lpstr>5 - I gruppi di lavoro sul tema </vt:lpstr>
      <vt:lpstr>Presentazione standard di PowerPoint</vt:lpstr>
      <vt:lpstr>Obiettivi 2017 – REVISIONE ABC</vt:lpstr>
      <vt:lpstr>Obiettivi 2017 – REVISIONE RICERCA</vt:lpstr>
      <vt:lpstr>Obiettivi 2017 – RELAZIONI INTERN., INNOVAZIONE DID. E COMUNICAZIONE</vt:lpstr>
      <vt:lpstr>Obiettivi 2017 – AREA RISORSE UMANE E FINANZIARIE</vt:lpstr>
      <vt:lpstr>Obiettivi 2017 – AREA TENICA, IMFORMATICA E SICUREZZA</vt:lpstr>
      <vt:lpstr>Obiettivi 2017 – DIDATTICA</vt:lpstr>
      <vt:lpstr>Obiettivi 2017 – OBIETTIVI COMUNI</vt:lpstr>
      <vt:lpstr>Obiettivi 2017 – DIPARTIMENTI</vt:lpstr>
      <vt:lpstr>    Cenni sugli obiettivi 2018</vt:lpstr>
      <vt:lpstr>6 -  Performance individuale dei dirigenti e responsabili di struttura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OBIETTIVI ANNO 2017</dc:title>
  <dc:creator>utente</dc:creator>
  <cp:lastModifiedBy>Molinari</cp:lastModifiedBy>
  <cp:revision>87</cp:revision>
  <dcterms:created xsi:type="dcterms:W3CDTF">2017-09-04T10:46:30Z</dcterms:created>
  <dcterms:modified xsi:type="dcterms:W3CDTF">2017-09-08T07:22:42Z</dcterms:modified>
</cp:coreProperties>
</file>