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7" r:id="rId2"/>
    <p:sldId id="400" r:id="rId3"/>
    <p:sldId id="467" r:id="rId4"/>
    <p:sldId id="468" r:id="rId5"/>
    <p:sldId id="469" r:id="rId6"/>
    <p:sldId id="371" r:id="rId7"/>
    <p:sldId id="405" r:id="rId8"/>
    <p:sldId id="427" r:id="rId9"/>
    <p:sldId id="428" r:id="rId10"/>
    <p:sldId id="429" r:id="rId11"/>
    <p:sldId id="430" r:id="rId12"/>
    <p:sldId id="431" r:id="rId13"/>
    <p:sldId id="432" r:id="rId14"/>
    <p:sldId id="433" r:id="rId15"/>
    <p:sldId id="434" r:id="rId16"/>
    <p:sldId id="435" r:id="rId17"/>
    <p:sldId id="436" r:id="rId18"/>
    <p:sldId id="437" r:id="rId19"/>
    <p:sldId id="441" r:id="rId20"/>
    <p:sldId id="460" r:id="rId21"/>
    <p:sldId id="462" r:id="rId22"/>
    <p:sldId id="442" r:id="rId23"/>
    <p:sldId id="458" r:id="rId24"/>
    <p:sldId id="444" r:id="rId25"/>
    <p:sldId id="447" r:id="rId26"/>
    <p:sldId id="463" r:id="rId27"/>
    <p:sldId id="464" r:id="rId28"/>
    <p:sldId id="465" r:id="rId29"/>
    <p:sldId id="466" r:id="rId30"/>
    <p:sldId id="470" r:id="rId31"/>
    <p:sldId id="471" r:id="rId32"/>
  </p:sldIdLst>
  <p:sldSz cx="12192000" cy="6858000"/>
  <p:notesSz cx="6735763" cy="9866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p15:clr>
            <a:srgbClr val="A4A3A4"/>
          </p15:clr>
        </p15:guide>
        <p15:guide id="2" pos="384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3" clrIdx="0"/>
  <p:cmAuthor id="2" name="Mabel Pomici" initials="M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841"/>
    <a:srgbClr val="B2284B"/>
    <a:srgbClr val="FF3300"/>
    <a:srgbClr val="1E71B9"/>
    <a:srgbClr val="DB1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2208" autoAdjust="0"/>
  </p:normalViewPr>
  <p:slideViewPr>
    <p:cSldViewPr snapToGrid="0">
      <p:cViewPr varScale="1">
        <p:scale>
          <a:sx n="73" d="100"/>
          <a:sy n="73" d="100"/>
        </p:scale>
        <p:origin x="564" y="78"/>
      </p:cViewPr>
      <p:guideLst>
        <p:guide orient="horz" pos="709"/>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F890056-37BB-4BFD-965B-1C2ADAF0AA63}" type="doc">
      <dgm:prSet loTypeId="urn:microsoft.com/office/officeart/2009/layout/CircleArrowProcess#1" loCatId="process" qsTypeId="urn:microsoft.com/office/officeart/2005/8/quickstyle/simple1#1" qsCatId="simple" csTypeId="urn:microsoft.com/office/officeart/2005/8/colors/accent1_2#1" csCatId="accent1" phldr="1"/>
      <dgm:spPr/>
      <dgm:t>
        <a:bodyPr/>
        <a:lstStyle/>
        <a:p>
          <a:endParaRPr lang="it-IT"/>
        </a:p>
      </dgm:t>
    </dgm:pt>
    <dgm:pt modelId="{3A5680B6-9746-41AD-AFF7-BEBAAEBA6884}">
      <dgm:prSet phldrT="[Testo]" custT="1"/>
      <dgm:spPr>
        <a:noFill/>
        <a:ln>
          <a:noFill/>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Gennaio-</a:t>
          </a:r>
        </a:p>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febbraio</a:t>
          </a:r>
        </a:p>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 2022</a:t>
          </a:r>
        </a:p>
      </dgm:t>
    </dgm:pt>
    <dgm:pt modelId="{96D53ADC-CE69-45BB-814F-FE031DA5068F}" type="parTrans" cxnId="{766950E5-FD3F-49AC-B5AF-AE07E4D1AFF2}">
      <dgm:prSet/>
      <dgm:spPr/>
      <dgm:t>
        <a:bodyPr/>
        <a:lstStyle/>
        <a:p>
          <a:endParaRPr lang="it-IT" sz="1800"/>
        </a:p>
      </dgm:t>
    </dgm:pt>
    <dgm:pt modelId="{5768747A-250D-4A46-961F-9CEF503CC009}" type="sibTrans" cxnId="{766950E5-FD3F-49AC-B5AF-AE07E4D1AFF2}">
      <dgm:prSet/>
      <dgm:spPr/>
      <dgm:t>
        <a:bodyPr/>
        <a:lstStyle/>
        <a:p>
          <a:endParaRPr lang="it-IT" sz="1800"/>
        </a:p>
      </dgm:t>
    </dgm:pt>
    <dgm:pt modelId="{047021F6-D2DF-4D4C-A06E-6000525C6013}">
      <dgm:prSet phldrT="[Testo]" custT="1"/>
      <dgm:spPr/>
      <dgm:t>
        <a:bodyPr/>
        <a:lstStyle/>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Approvazione in CDA  documento di programmazione integrata 2022/2024</a:t>
          </a:r>
        </a:p>
      </dgm:t>
    </dgm:pt>
    <dgm:pt modelId="{AB35159C-9DB6-4460-A76A-4C8536D690E2}" type="parTrans" cxnId="{CDFDD472-B1DF-42CB-A08E-1CA212B31FFA}">
      <dgm:prSet/>
      <dgm:spPr/>
      <dgm:t>
        <a:bodyPr/>
        <a:lstStyle/>
        <a:p>
          <a:endParaRPr lang="it-IT" sz="1800"/>
        </a:p>
      </dgm:t>
    </dgm:pt>
    <dgm:pt modelId="{AF60B75B-D98B-4C15-8456-455FF7455C0F}" type="sibTrans" cxnId="{CDFDD472-B1DF-42CB-A08E-1CA212B31FFA}">
      <dgm:prSet/>
      <dgm:spPr/>
      <dgm:t>
        <a:bodyPr/>
        <a:lstStyle/>
        <a:p>
          <a:endParaRPr lang="it-IT" sz="1800"/>
        </a:p>
      </dgm:t>
    </dgm:pt>
    <dgm:pt modelId="{43DA17AC-8373-4FC3-8B2A-E413EF2CB4EA}">
      <dgm:prSet phldrT="[Testo]" custT="1"/>
      <dgm:spPr/>
      <dgm:t>
        <a:bodyPr/>
        <a:lstStyle/>
        <a:p>
          <a:r>
            <a:rPr lang="it-IT" sz="1800" b="0" dirty="0">
              <a:solidFill>
                <a:schemeClr val="tx1"/>
              </a:solidFill>
            </a:rPr>
            <a:t>Luglio- settembre 2022</a:t>
          </a:r>
        </a:p>
      </dgm:t>
    </dgm:pt>
    <dgm:pt modelId="{703E4E15-51F8-4ABF-8319-26338D616BBD}" type="parTrans" cxnId="{C749B019-916E-4F99-AC91-E2130C22C229}">
      <dgm:prSet/>
      <dgm:spPr/>
      <dgm:t>
        <a:bodyPr/>
        <a:lstStyle/>
        <a:p>
          <a:endParaRPr lang="it-IT" sz="1800"/>
        </a:p>
      </dgm:t>
    </dgm:pt>
    <dgm:pt modelId="{9F5C01DA-12AC-4D21-85F7-72B8A052D912}" type="sibTrans" cxnId="{C749B019-916E-4F99-AC91-E2130C22C229}">
      <dgm:prSet/>
      <dgm:spPr/>
      <dgm:t>
        <a:bodyPr/>
        <a:lstStyle/>
        <a:p>
          <a:endParaRPr lang="it-IT" sz="1800"/>
        </a:p>
      </dgm:t>
    </dgm:pt>
    <dgm:pt modelId="{50AED1DE-51AA-4C3E-844B-7685FC964EF5}">
      <dgm:prSet phldrT="[Testo]" custT="1"/>
      <dgm:spPr/>
      <dgm:t>
        <a:bodyPr/>
        <a:lstStyle/>
        <a:p>
          <a:pPr>
            <a:buFont typeface="Arial" panose="020B0604020202020204" pitchFamily="34" charset="0"/>
            <a:buChar char="•"/>
          </a:pPr>
          <a:r>
            <a:rPr lang="it-IT" sz="1600" dirty="0">
              <a:solidFill>
                <a:schemeClr val="tx1"/>
              </a:solidFill>
            </a:rPr>
            <a:t>Revisione infrannuale  degli obiettivi:</a:t>
          </a:r>
        </a:p>
      </dgm:t>
    </dgm:pt>
    <dgm:pt modelId="{17146E89-98CF-4ED8-B927-C94519E0399C}" type="parTrans" cxnId="{E8AAA418-2918-4B2D-BB69-DE5D9BDB684A}">
      <dgm:prSet/>
      <dgm:spPr/>
      <dgm:t>
        <a:bodyPr/>
        <a:lstStyle/>
        <a:p>
          <a:endParaRPr lang="it-IT" sz="1800"/>
        </a:p>
      </dgm:t>
    </dgm:pt>
    <dgm:pt modelId="{A4C29141-200A-426C-A5B9-814BC42CD16E}" type="sibTrans" cxnId="{E8AAA418-2918-4B2D-BB69-DE5D9BDB684A}">
      <dgm:prSet/>
      <dgm:spPr/>
      <dgm:t>
        <a:bodyPr/>
        <a:lstStyle/>
        <a:p>
          <a:endParaRPr lang="it-IT" sz="1800"/>
        </a:p>
      </dgm:t>
    </dgm:pt>
    <dgm:pt modelId="{1FDD99CD-9EBA-42CE-A6B7-DC243ECC6EE9}">
      <dgm:prSet phldrT="[Testo]" custT="1"/>
      <dgm:spPr/>
      <dgm:t>
        <a:bodyPr/>
        <a:lstStyle/>
        <a:p>
          <a:r>
            <a:rPr lang="it-IT" sz="1800" dirty="0">
              <a:solidFill>
                <a:schemeClr val="tx1"/>
              </a:solidFill>
            </a:rPr>
            <a:t>Da marzo 2023</a:t>
          </a:r>
        </a:p>
      </dgm:t>
    </dgm:pt>
    <dgm:pt modelId="{BD72F89A-1E9F-42C0-8AC4-94EFAD24D705}" type="parTrans" cxnId="{AB7FDB0B-3DB5-43C2-AF5E-D79BA6606A6E}">
      <dgm:prSet/>
      <dgm:spPr/>
      <dgm:t>
        <a:bodyPr/>
        <a:lstStyle/>
        <a:p>
          <a:endParaRPr lang="it-IT" sz="1800"/>
        </a:p>
      </dgm:t>
    </dgm:pt>
    <dgm:pt modelId="{1FF1F597-A43E-44A8-A96F-71A8E794EB89}" type="sibTrans" cxnId="{AB7FDB0B-3DB5-43C2-AF5E-D79BA6606A6E}">
      <dgm:prSet/>
      <dgm:spPr/>
      <dgm:t>
        <a:bodyPr/>
        <a:lstStyle/>
        <a:p>
          <a:endParaRPr lang="it-IT" sz="1800"/>
        </a:p>
      </dgm:t>
    </dgm:pt>
    <dgm:pt modelId="{ABB5A269-5BD7-4D31-A173-57230A603BCC}">
      <dgm:prSet phldrT="[Testo]" custT="1"/>
      <dgm:spPr/>
      <dgm:t>
        <a:bodyPr/>
        <a:lstStyle/>
        <a:p>
          <a:r>
            <a:rPr lang="it-IT" sz="1800" dirty="0">
              <a:solidFill>
                <a:schemeClr val="tx1"/>
              </a:solidFill>
            </a:rPr>
            <a:t>Entro 30 giugno 2023</a:t>
          </a:r>
        </a:p>
      </dgm:t>
    </dgm:pt>
    <dgm:pt modelId="{B30D934F-4E81-4AF6-A414-FE21F67927C2}" type="parTrans" cxnId="{28EB8C0E-526A-4D70-BC65-FC162FFBF7D9}">
      <dgm:prSet/>
      <dgm:spPr/>
      <dgm:t>
        <a:bodyPr/>
        <a:lstStyle/>
        <a:p>
          <a:endParaRPr lang="it-IT" sz="1800"/>
        </a:p>
      </dgm:t>
    </dgm:pt>
    <dgm:pt modelId="{C95B30C9-85F9-4DC3-B273-762644C0B6F3}" type="sibTrans" cxnId="{28EB8C0E-526A-4D70-BC65-FC162FFBF7D9}">
      <dgm:prSet/>
      <dgm:spPr/>
      <dgm:t>
        <a:bodyPr/>
        <a:lstStyle/>
        <a:p>
          <a:endParaRPr lang="it-IT" sz="1800"/>
        </a:p>
      </dgm:t>
    </dgm:pt>
    <dgm:pt modelId="{19AA8D2B-3660-4988-8E36-A60117A578C1}">
      <dgm:prSet phldrT="[Testo]" custT="1"/>
      <dgm:spPr/>
      <dgm:t>
        <a:bodyPr/>
        <a:lstStyle/>
        <a:p>
          <a:r>
            <a:rPr lang="it-IT" sz="1800" b="0" kern="1200" dirty="0">
              <a:solidFill>
                <a:prstClr val="black"/>
              </a:solidFill>
              <a:latin typeface="Calibri" panose="020F0502020204030204"/>
              <a:ea typeface="+mn-ea"/>
              <a:cs typeface="+mn-cs"/>
            </a:rPr>
            <a:t>Ottobre –dicembre 2021</a:t>
          </a:r>
        </a:p>
      </dgm:t>
    </dgm:pt>
    <dgm:pt modelId="{3C2B8A3E-4EB9-4578-B60A-BFA80569E012}" type="parTrans" cxnId="{7DA084BA-F985-46A1-802A-F441EC93E6F9}">
      <dgm:prSet/>
      <dgm:spPr/>
      <dgm:t>
        <a:bodyPr/>
        <a:lstStyle/>
        <a:p>
          <a:endParaRPr lang="it-IT" sz="1800"/>
        </a:p>
      </dgm:t>
    </dgm:pt>
    <dgm:pt modelId="{0023C8EF-6852-4F47-8D5B-F99C3A3A5FD2}" type="sibTrans" cxnId="{7DA084BA-F985-46A1-802A-F441EC93E6F9}">
      <dgm:prSet/>
      <dgm:spPr/>
      <dgm:t>
        <a:bodyPr/>
        <a:lstStyle/>
        <a:p>
          <a:endParaRPr lang="it-IT" sz="1800"/>
        </a:p>
      </dgm:t>
    </dgm:pt>
    <dgm:pt modelId="{44B8D5B4-3CE1-47A7-A811-0544E34567ED}">
      <dgm:prSet phldrT="[Testo]"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Avvio del processo di pianificazione degli obiettivi e di </a:t>
          </a:r>
          <a:r>
            <a:rPr lang="it-IT" sz="1600" kern="1200" dirty="0" err="1">
              <a:solidFill>
                <a:prstClr val="black"/>
              </a:solidFill>
              <a:latin typeface="Calibri" panose="020F0502020204030204"/>
              <a:ea typeface="+mn-ea"/>
              <a:cs typeface="+mn-cs"/>
            </a:rPr>
            <a:t>budgeting</a:t>
          </a:r>
          <a:r>
            <a:rPr lang="it-IT" sz="1600" kern="1200" dirty="0">
              <a:solidFill>
                <a:prstClr val="black"/>
              </a:solidFill>
              <a:latin typeface="Calibri" panose="020F0502020204030204"/>
              <a:ea typeface="+mn-ea"/>
              <a:cs typeface="+mn-cs"/>
            </a:rPr>
            <a:t> </a:t>
          </a:r>
        </a:p>
      </dgm:t>
    </dgm:pt>
    <dgm:pt modelId="{5913CABD-CF73-4FAD-9517-5DFF3B1D7C74}" type="parTrans" cxnId="{99F6C85B-5FC3-4B7E-9957-A9AC099B8D32}">
      <dgm:prSet/>
      <dgm:spPr/>
      <dgm:t>
        <a:bodyPr/>
        <a:lstStyle/>
        <a:p>
          <a:endParaRPr lang="it-IT" sz="1800"/>
        </a:p>
      </dgm:t>
    </dgm:pt>
    <dgm:pt modelId="{2BA966CF-F1F5-4F29-A11B-5CD8BCB03C39}" type="sibTrans" cxnId="{99F6C85B-5FC3-4B7E-9957-A9AC099B8D32}">
      <dgm:prSet/>
      <dgm:spPr/>
      <dgm:t>
        <a:bodyPr/>
        <a:lstStyle/>
        <a:p>
          <a:endParaRPr lang="it-IT" sz="1800"/>
        </a:p>
      </dgm:t>
    </dgm:pt>
    <dgm:pt modelId="{C81D49C3-D73F-4F9F-96F5-9A32FE56D851}">
      <dgm:prSet phldrT="[Testo]" custT="1"/>
      <dgm:spPr/>
      <dgm:t>
        <a:bodyPr/>
        <a:lstStyle/>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Entro primo bimestre assegnazione  degli obiettivi alle strutture di II e III livello.</a:t>
          </a:r>
        </a:p>
      </dgm:t>
    </dgm:pt>
    <dgm:pt modelId="{9CF30DEB-6EAC-445A-A89E-CE292C7FF25E}" type="parTrans" cxnId="{609DA2E0-756C-4B67-B770-797C0789039E}">
      <dgm:prSet/>
      <dgm:spPr/>
      <dgm:t>
        <a:bodyPr/>
        <a:lstStyle/>
        <a:p>
          <a:endParaRPr lang="it-IT" sz="1800"/>
        </a:p>
      </dgm:t>
    </dgm:pt>
    <dgm:pt modelId="{86695612-53D0-4A7B-BD49-CF7BCFEE0A79}" type="sibTrans" cxnId="{609DA2E0-756C-4B67-B770-797C0789039E}">
      <dgm:prSet/>
      <dgm:spPr/>
      <dgm:t>
        <a:bodyPr/>
        <a:lstStyle/>
        <a:p>
          <a:endParaRPr lang="it-IT" sz="1800"/>
        </a:p>
      </dgm:t>
    </dgm:pt>
    <dgm:pt modelId="{E08790A9-0D4B-4560-8E4C-EA719581D581}">
      <dgm:prSet phldrT="[Testo]" custT="1"/>
      <dgm:spPr/>
      <dgm:t>
        <a:bodyPr/>
        <a:lstStyle/>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Definizione obiettivi 2022 con indicatori di risultato target e piano di lavoro.</a:t>
          </a:r>
        </a:p>
      </dgm:t>
    </dgm:pt>
    <dgm:pt modelId="{B35E0858-42A5-4AB2-9C4D-4456A1EEA47F}" type="parTrans" cxnId="{4822183E-D180-41D9-BA7A-E23579B9A984}">
      <dgm:prSet/>
      <dgm:spPr/>
      <dgm:t>
        <a:bodyPr/>
        <a:lstStyle/>
        <a:p>
          <a:endParaRPr lang="it-IT"/>
        </a:p>
      </dgm:t>
    </dgm:pt>
    <dgm:pt modelId="{56D513C4-AD44-4BB9-8CB1-5171DC9C7398}" type="sibTrans" cxnId="{4822183E-D180-41D9-BA7A-E23579B9A984}">
      <dgm:prSet/>
      <dgm:spPr/>
      <dgm:t>
        <a:bodyPr/>
        <a:lstStyle/>
        <a:p>
          <a:endParaRPr lang="it-IT"/>
        </a:p>
      </dgm:t>
    </dgm:pt>
    <dgm:pt modelId="{546C95FE-954C-4D2A-A14B-7D532686163F}">
      <dgm:prSet phldrT="[Testo]" custT="1"/>
      <dgm:spPr/>
      <dgm:t>
        <a:bodyPr/>
        <a:lstStyle/>
        <a:p>
          <a:r>
            <a:rPr lang="it-IT" sz="1600" dirty="0">
              <a:solidFill>
                <a:schemeClr val="tx1"/>
              </a:solidFill>
            </a:rPr>
            <a:t>Valutazione Obiettivi 2022</a:t>
          </a:r>
        </a:p>
      </dgm:t>
    </dgm:pt>
    <dgm:pt modelId="{BC618530-B77A-45E6-B852-A4F488790C12}" type="parTrans" cxnId="{0767E10E-9E80-43CA-80EC-B819BC2A2739}">
      <dgm:prSet/>
      <dgm:spPr/>
      <dgm:t>
        <a:bodyPr/>
        <a:lstStyle/>
        <a:p>
          <a:endParaRPr lang="it-IT"/>
        </a:p>
      </dgm:t>
    </dgm:pt>
    <dgm:pt modelId="{A323D9B6-7E6C-4508-B85A-DF6FECF7A0D6}" type="sibTrans" cxnId="{0767E10E-9E80-43CA-80EC-B819BC2A2739}">
      <dgm:prSet/>
      <dgm:spPr/>
      <dgm:t>
        <a:bodyPr/>
        <a:lstStyle/>
        <a:p>
          <a:endParaRPr lang="it-IT"/>
        </a:p>
      </dgm:t>
    </dgm:pt>
    <dgm:pt modelId="{4E276696-85CD-4798-B360-A1CA6515B337}">
      <dgm:prSet phldrT="[Testo]" custT="1"/>
      <dgm:spPr/>
      <dgm:t>
        <a:bodyPr/>
        <a:lstStyle/>
        <a:p>
          <a:r>
            <a:rPr lang="it-IT" sz="1600" dirty="0">
              <a:solidFill>
                <a:schemeClr val="tx1"/>
              </a:solidFill>
            </a:rPr>
            <a:t>Relazione Piano della Performance 2022</a:t>
          </a:r>
        </a:p>
      </dgm:t>
    </dgm:pt>
    <dgm:pt modelId="{52B1E16A-14C8-41F8-894B-C83A71755301}" type="parTrans" cxnId="{64C60535-F7E7-43D5-8174-F7210DC707A1}">
      <dgm:prSet/>
      <dgm:spPr/>
      <dgm:t>
        <a:bodyPr/>
        <a:lstStyle/>
        <a:p>
          <a:endParaRPr lang="it-IT"/>
        </a:p>
      </dgm:t>
    </dgm:pt>
    <dgm:pt modelId="{53B5F18B-6CAA-4C29-A602-E84638C471AB}" type="sibTrans" cxnId="{64C60535-F7E7-43D5-8174-F7210DC707A1}">
      <dgm:prSet/>
      <dgm:spPr/>
      <dgm:t>
        <a:bodyPr/>
        <a:lstStyle/>
        <a:p>
          <a:endParaRPr lang="it-IT"/>
        </a:p>
      </dgm:t>
    </dgm:pt>
    <dgm:pt modelId="{B54BC6C2-0DF0-49B9-83C2-FCCBF37E906B}">
      <dgm:prSet phldrT="[Testo]"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Aggiornamento annuale del SMVP</a:t>
          </a:r>
        </a:p>
      </dgm:t>
    </dgm:pt>
    <dgm:pt modelId="{61BB6429-9A33-4C8B-96FB-9D9344F59955}" type="parTrans" cxnId="{FCC883C1-6604-412A-88C8-13BAD2392656}">
      <dgm:prSet/>
      <dgm:spPr/>
      <dgm:t>
        <a:bodyPr/>
        <a:lstStyle/>
        <a:p>
          <a:endParaRPr lang="it-IT"/>
        </a:p>
      </dgm:t>
    </dgm:pt>
    <dgm:pt modelId="{DAC61EA4-FFED-43DE-A7EC-503B034384D0}" type="sibTrans" cxnId="{FCC883C1-6604-412A-88C8-13BAD2392656}">
      <dgm:prSet/>
      <dgm:spPr/>
      <dgm:t>
        <a:bodyPr/>
        <a:lstStyle/>
        <a:p>
          <a:endParaRPr lang="it-IT"/>
        </a:p>
      </dgm:t>
    </dgm:pt>
    <dgm:pt modelId="{B3264B9C-12AC-4ECB-9CDE-C0203354517C}">
      <dgm:prSet phldrT="[Testo]"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Dicembre: Approvazione Ambiti prioritari di intervento DG e Aree dirigenziali</a:t>
          </a:r>
        </a:p>
      </dgm:t>
    </dgm:pt>
    <dgm:pt modelId="{425FAF10-E905-4AA9-9C0E-FD9E7029AEF3}" type="parTrans" cxnId="{BD747FCF-1E80-4432-9366-465CBE6E39FD}">
      <dgm:prSet/>
      <dgm:spPr/>
      <dgm:t>
        <a:bodyPr/>
        <a:lstStyle/>
        <a:p>
          <a:endParaRPr lang="it-IT"/>
        </a:p>
      </dgm:t>
    </dgm:pt>
    <dgm:pt modelId="{36B90B11-AFC8-47A0-823D-F1CC5AFE9939}" type="sibTrans" cxnId="{BD747FCF-1E80-4432-9366-465CBE6E39FD}">
      <dgm:prSet/>
      <dgm:spPr/>
      <dgm:t>
        <a:bodyPr/>
        <a:lstStyle/>
        <a:p>
          <a:endParaRPr lang="it-IT"/>
        </a:p>
      </dgm:t>
    </dgm:pt>
    <dgm:pt modelId="{AB4CA550-26D9-4DE7-9CE0-7448EDEBF793}">
      <dgm:prSet phldrT="[Testo]" custT="1"/>
      <dgm:spPr/>
      <dgm:t>
        <a:bodyPr/>
        <a:lstStyle/>
        <a:p>
          <a:pPr>
            <a:buFont typeface="Arial" panose="020B0604020202020204" pitchFamily="34" charset="0"/>
            <a:buChar char="•"/>
          </a:pPr>
          <a:r>
            <a:rPr lang="it-IT" sz="1600" dirty="0">
              <a:solidFill>
                <a:schemeClr val="tx1"/>
              </a:solidFill>
            </a:rPr>
            <a:t>Proposte obiettivi 2023 in associazione con l’avvio del budget</a:t>
          </a:r>
        </a:p>
      </dgm:t>
    </dgm:pt>
    <dgm:pt modelId="{96F1E892-31BE-454E-B96E-1289F3338439}" type="parTrans" cxnId="{5BE2D869-6FA6-43FF-9032-0C8169EEFA3C}">
      <dgm:prSet/>
      <dgm:spPr/>
      <dgm:t>
        <a:bodyPr/>
        <a:lstStyle/>
        <a:p>
          <a:endParaRPr lang="it-IT"/>
        </a:p>
      </dgm:t>
    </dgm:pt>
    <dgm:pt modelId="{E4F5EF38-E6CD-46B4-B909-BE2E88E92487}" type="sibTrans" cxnId="{5BE2D869-6FA6-43FF-9032-0C8169EEFA3C}">
      <dgm:prSet/>
      <dgm:spPr/>
      <dgm:t>
        <a:bodyPr/>
        <a:lstStyle/>
        <a:p>
          <a:endParaRPr lang="it-IT"/>
        </a:p>
      </dgm:t>
    </dgm:pt>
    <dgm:pt modelId="{3BB5B233-60C9-427D-AA20-BEE0D2B31003}">
      <dgm:prSet phldrT="[Testo]" custT="1"/>
      <dgm:spPr/>
      <dgm:t>
        <a:bodyPr/>
        <a:lstStyle/>
        <a:p>
          <a:pPr>
            <a:buFont typeface="Courier New" panose="02070309020205020404" pitchFamily="49" charset="0"/>
            <a:buChar char="o"/>
          </a:pPr>
          <a:r>
            <a:rPr lang="it-IT" sz="1600" dirty="0">
              <a:solidFill>
                <a:schemeClr val="tx1"/>
              </a:solidFill>
            </a:rPr>
            <a:t>valutazione da parte del NUV</a:t>
          </a:r>
        </a:p>
      </dgm:t>
    </dgm:pt>
    <dgm:pt modelId="{A8D3B2C5-F622-479B-9468-B1472F716F16}" type="parTrans" cxnId="{FBCFB7C8-9CFE-491F-B7FE-0287EB2BED16}">
      <dgm:prSet/>
      <dgm:spPr/>
      <dgm:t>
        <a:bodyPr/>
        <a:lstStyle/>
        <a:p>
          <a:endParaRPr lang="it-IT"/>
        </a:p>
      </dgm:t>
    </dgm:pt>
    <dgm:pt modelId="{BFC5D86A-9E68-4A5D-B2A6-D2EE86F6212D}" type="sibTrans" cxnId="{FBCFB7C8-9CFE-491F-B7FE-0287EB2BED16}">
      <dgm:prSet/>
      <dgm:spPr/>
      <dgm:t>
        <a:bodyPr/>
        <a:lstStyle/>
        <a:p>
          <a:endParaRPr lang="it-IT"/>
        </a:p>
      </dgm:t>
    </dgm:pt>
    <dgm:pt modelId="{03C65792-B979-4272-8F81-E9D143583ADC}">
      <dgm:prSet phldrT="[Testo]" custT="1"/>
      <dgm:spPr/>
      <dgm:t>
        <a:bodyPr/>
        <a:lstStyle/>
        <a:p>
          <a:pPr>
            <a:buFont typeface="Courier New" panose="02070309020205020404" pitchFamily="49" charset="0"/>
            <a:buChar char="o"/>
          </a:pPr>
          <a:r>
            <a:rPr lang="it-IT" sz="1600" dirty="0">
              <a:solidFill>
                <a:schemeClr val="tx1"/>
              </a:solidFill>
            </a:rPr>
            <a:t>approvazione modifiche da parte del CDA di Luglio</a:t>
          </a:r>
        </a:p>
      </dgm:t>
    </dgm:pt>
    <dgm:pt modelId="{24BA77BB-2332-491F-AA96-99A7CDD4A5D8}" type="parTrans" cxnId="{D7C78EE8-EE6F-4E35-81A6-8350AD143ECD}">
      <dgm:prSet/>
      <dgm:spPr/>
      <dgm:t>
        <a:bodyPr/>
        <a:lstStyle/>
        <a:p>
          <a:endParaRPr lang="it-IT"/>
        </a:p>
      </dgm:t>
    </dgm:pt>
    <dgm:pt modelId="{1829A4AD-86C1-4791-AFA0-B23353F4B966}" type="sibTrans" cxnId="{D7C78EE8-EE6F-4E35-81A6-8350AD143ECD}">
      <dgm:prSet/>
      <dgm:spPr/>
      <dgm:t>
        <a:bodyPr/>
        <a:lstStyle/>
        <a:p>
          <a:endParaRPr lang="it-IT"/>
        </a:p>
      </dgm:t>
    </dgm:pt>
    <dgm:pt modelId="{A63DA444-2E15-480E-8D29-1629D3DFCC08}">
      <dgm:prSet phldrT="[Testo]" custT="1"/>
      <dgm:spPr/>
      <dgm:t>
        <a:bodyPr/>
        <a:lstStyle/>
        <a:p>
          <a:pPr>
            <a:buFont typeface="Arial" panose="020B0604020202020204" pitchFamily="34" charset="0"/>
            <a:buChar char="•"/>
          </a:pPr>
          <a:r>
            <a:rPr lang="it-IT" sz="1600" dirty="0">
              <a:solidFill>
                <a:schemeClr val="tx1"/>
              </a:solidFill>
            </a:rPr>
            <a:t>Monitoraggio obiettivi delle strutture di II e III livello</a:t>
          </a:r>
        </a:p>
      </dgm:t>
    </dgm:pt>
    <dgm:pt modelId="{0E4AF9EC-D977-4BB0-9C8D-0468D4DE6BC1}" type="parTrans" cxnId="{58CABA17-CDFF-4CD9-8854-347EA4BEE510}">
      <dgm:prSet/>
      <dgm:spPr/>
      <dgm:t>
        <a:bodyPr/>
        <a:lstStyle/>
        <a:p>
          <a:endParaRPr lang="it-IT"/>
        </a:p>
      </dgm:t>
    </dgm:pt>
    <dgm:pt modelId="{1DBB778C-2442-4BA5-9933-B2D3DC2B2B7F}" type="sibTrans" cxnId="{58CABA17-CDFF-4CD9-8854-347EA4BEE510}">
      <dgm:prSet/>
      <dgm:spPr/>
      <dgm:t>
        <a:bodyPr/>
        <a:lstStyle/>
        <a:p>
          <a:endParaRPr lang="it-IT"/>
        </a:p>
      </dgm:t>
    </dgm:pt>
    <dgm:pt modelId="{071658B7-CBD7-4135-BE05-411947D995EE}" type="pres">
      <dgm:prSet presAssocID="{0F890056-37BB-4BFD-965B-1C2ADAF0AA63}" presName="Name0" presStyleCnt="0">
        <dgm:presLayoutVars>
          <dgm:chMax val="7"/>
          <dgm:chPref val="7"/>
          <dgm:dir/>
          <dgm:animLvl val="lvl"/>
        </dgm:presLayoutVars>
      </dgm:prSet>
      <dgm:spPr/>
      <dgm:t>
        <a:bodyPr/>
        <a:lstStyle/>
        <a:p>
          <a:endParaRPr lang="it-IT"/>
        </a:p>
      </dgm:t>
    </dgm:pt>
    <dgm:pt modelId="{31ADC8F3-B87E-44D2-9D87-F7CD26D16718}" type="pres">
      <dgm:prSet presAssocID="{19AA8D2B-3660-4988-8E36-A60117A578C1}" presName="Accent1" presStyleCnt="0"/>
      <dgm:spPr/>
    </dgm:pt>
    <dgm:pt modelId="{88A5738D-9090-4D30-8874-F8BD49751868}" type="pres">
      <dgm:prSet presAssocID="{19AA8D2B-3660-4988-8E36-A60117A578C1}" presName="Accent" presStyleLbl="node1" presStyleIdx="0" presStyleCnt="5" custLinFactNeighborX="56540"/>
      <dgm:spPr/>
    </dgm:pt>
    <dgm:pt modelId="{FEFA414F-7FD8-42E7-B0D1-975AF278FB62}" type="pres">
      <dgm:prSet presAssocID="{19AA8D2B-3660-4988-8E36-A60117A578C1}" presName="Child1" presStyleLbl="revTx" presStyleIdx="0" presStyleCnt="10" custScaleX="347356" custScaleY="236716" custLinFactX="100000" custLinFactNeighborX="109552" custLinFactNeighborY="-5020">
        <dgm:presLayoutVars>
          <dgm:chMax val="0"/>
          <dgm:chPref val="0"/>
          <dgm:bulletEnabled val="1"/>
        </dgm:presLayoutVars>
      </dgm:prSet>
      <dgm:spPr/>
      <dgm:t>
        <a:bodyPr/>
        <a:lstStyle/>
        <a:p>
          <a:endParaRPr lang="it-IT"/>
        </a:p>
      </dgm:t>
    </dgm:pt>
    <dgm:pt modelId="{3A876F28-424E-4C6B-9187-32F313BFBDE8}" type="pres">
      <dgm:prSet presAssocID="{19AA8D2B-3660-4988-8E36-A60117A578C1}" presName="Parent1" presStyleLbl="revTx" presStyleIdx="1" presStyleCnt="10" custScaleY="166747" custLinFactX="7783" custLinFactNeighborX="100000" custLinFactNeighborY="-12967">
        <dgm:presLayoutVars>
          <dgm:chMax val="1"/>
          <dgm:chPref val="1"/>
          <dgm:bulletEnabled val="1"/>
        </dgm:presLayoutVars>
      </dgm:prSet>
      <dgm:spPr/>
      <dgm:t>
        <a:bodyPr/>
        <a:lstStyle/>
        <a:p>
          <a:endParaRPr lang="it-IT"/>
        </a:p>
      </dgm:t>
    </dgm:pt>
    <dgm:pt modelId="{2F7775DD-6723-461F-A351-AAC9578C4D65}" type="pres">
      <dgm:prSet presAssocID="{3A5680B6-9746-41AD-AFF7-BEBAAEBA6884}" presName="Accent2" presStyleCnt="0"/>
      <dgm:spPr/>
    </dgm:pt>
    <dgm:pt modelId="{AB383BDB-ADAA-4209-B8FE-B266D5B00822}" type="pres">
      <dgm:prSet presAssocID="{3A5680B6-9746-41AD-AFF7-BEBAAEBA6884}" presName="Accent" presStyleLbl="node1" presStyleIdx="1" presStyleCnt="5" custLinFactNeighborX="56540"/>
      <dgm:spPr/>
    </dgm:pt>
    <dgm:pt modelId="{E9F2BD46-BEB3-490A-958F-0771C11C27FF}" type="pres">
      <dgm:prSet presAssocID="{3A5680B6-9746-41AD-AFF7-BEBAAEBA6884}" presName="Child2" presStyleLbl="revTx" presStyleIdx="2" presStyleCnt="10" custScaleX="277683" custScaleY="464538" custLinFactX="-148900" custLinFactNeighborX="-200000" custLinFactNeighborY="21833">
        <dgm:presLayoutVars>
          <dgm:chMax val="0"/>
          <dgm:chPref val="0"/>
          <dgm:bulletEnabled val="1"/>
        </dgm:presLayoutVars>
      </dgm:prSet>
      <dgm:spPr/>
      <dgm:t>
        <a:bodyPr/>
        <a:lstStyle/>
        <a:p>
          <a:endParaRPr lang="it-IT"/>
        </a:p>
      </dgm:t>
    </dgm:pt>
    <dgm:pt modelId="{839BFB8E-4BF7-42C7-8D4F-CD01A1E2C126}" type="pres">
      <dgm:prSet presAssocID="{3A5680B6-9746-41AD-AFF7-BEBAAEBA6884}" presName="Parent2" presStyleLbl="revTx" presStyleIdx="3" presStyleCnt="10" custScaleY="197993" custLinFactX="2922" custLinFactNeighborX="100000" custLinFactNeighborY="-6483">
        <dgm:presLayoutVars>
          <dgm:chMax val="1"/>
          <dgm:chPref val="1"/>
          <dgm:bulletEnabled val="1"/>
        </dgm:presLayoutVars>
      </dgm:prSet>
      <dgm:spPr>
        <a:xfrm>
          <a:off x="3205741" y="1342639"/>
          <a:ext cx="956511" cy="946489"/>
        </a:xfrm>
        <a:prstGeom prst="rect">
          <a:avLst/>
        </a:prstGeom>
      </dgm:spPr>
      <dgm:t>
        <a:bodyPr/>
        <a:lstStyle/>
        <a:p>
          <a:endParaRPr lang="it-IT"/>
        </a:p>
      </dgm:t>
    </dgm:pt>
    <dgm:pt modelId="{CA38A397-05FC-4B7F-831D-A1E4ECBD7DA6}" type="pres">
      <dgm:prSet presAssocID="{43DA17AC-8373-4FC3-8B2A-E413EF2CB4EA}" presName="Accent3" presStyleCnt="0"/>
      <dgm:spPr/>
    </dgm:pt>
    <dgm:pt modelId="{988D73B4-F360-4931-A27F-5E611D7C3281}" type="pres">
      <dgm:prSet presAssocID="{43DA17AC-8373-4FC3-8B2A-E413EF2CB4EA}" presName="Accent" presStyleLbl="node1" presStyleIdx="2" presStyleCnt="5" custLinFactNeighborX="56540"/>
      <dgm:spPr/>
    </dgm:pt>
    <dgm:pt modelId="{12257EF4-1F95-40AC-B74E-972C6F480C84}" type="pres">
      <dgm:prSet presAssocID="{43DA17AC-8373-4FC3-8B2A-E413EF2CB4EA}" presName="Child3" presStyleLbl="revTx" presStyleIdx="4" presStyleCnt="10" custScaleX="472128" custScaleY="247881" custLinFactX="100000" custLinFactNeighborX="175155" custLinFactNeighborY="-24844">
        <dgm:presLayoutVars>
          <dgm:chMax val="0"/>
          <dgm:chPref val="0"/>
          <dgm:bulletEnabled val="1"/>
        </dgm:presLayoutVars>
      </dgm:prSet>
      <dgm:spPr/>
      <dgm:t>
        <a:bodyPr/>
        <a:lstStyle/>
        <a:p>
          <a:endParaRPr lang="it-IT"/>
        </a:p>
      </dgm:t>
    </dgm:pt>
    <dgm:pt modelId="{B5DBCBB3-E362-41AE-A036-83C37DE59D2D}" type="pres">
      <dgm:prSet presAssocID="{43DA17AC-8373-4FC3-8B2A-E413EF2CB4EA}" presName="Parent3" presStyleLbl="revTx" presStyleIdx="5" presStyleCnt="10" custScaleX="131859" custScaleY="124367" custLinFactX="1302" custLinFactNeighborX="100000" custLinFactNeighborY="-19452">
        <dgm:presLayoutVars>
          <dgm:chMax val="1"/>
          <dgm:chPref val="1"/>
          <dgm:bulletEnabled val="1"/>
        </dgm:presLayoutVars>
      </dgm:prSet>
      <dgm:spPr/>
      <dgm:t>
        <a:bodyPr/>
        <a:lstStyle/>
        <a:p>
          <a:endParaRPr lang="it-IT"/>
        </a:p>
      </dgm:t>
    </dgm:pt>
    <dgm:pt modelId="{B4E83E5E-6B2C-4198-982E-210281135287}" type="pres">
      <dgm:prSet presAssocID="{1FDD99CD-9EBA-42CE-A6B7-DC243ECC6EE9}" presName="Accent4" presStyleCnt="0"/>
      <dgm:spPr/>
    </dgm:pt>
    <dgm:pt modelId="{ADF91884-9983-4D89-8061-5D7C93363152}" type="pres">
      <dgm:prSet presAssocID="{1FDD99CD-9EBA-42CE-A6B7-DC243ECC6EE9}" presName="Accent" presStyleLbl="node1" presStyleIdx="3" presStyleCnt="5" custLinFactNeighborX="56540"/>
      <dgm:spPr/>
    </dgm:pt>
    <dgm:pt modelId="{DD651595-2A5E-4B95-ACF3-A4845B832167}" type="pres">
      <dgm:prSet presAssocID="{1FDD99CD-9EBA-42CE-A6B7-DC243ECC6EE9}" presName="Child4" presStyleLbl="revTx" presStyleIdx="6" presStyleCnt="10" custScaleX="160522" custLinFactX="72907" custLinFactNeighborX="100000" custLinFactNeighborY="1100">
        <dgm:presLayoutVars>
          <dgm:chMax val="0"/>
          <dgm:chPref val="0"/>
          <dgm:bulletEnabled val="1"/>
        </dgm:presLayoutVars>
      </dgm:prSet>
      <dgm:spPr/>
      <dgm:t>
        <a:bodyPr/>
        <a:lstStyle/>
        <a:p>
          <a:endParaRPr lang="it-IT"/>
        </a:p>
      </dgm:t>
    </dgm:pt>
    <dgm:pt modelId="{9C0C3F9B-E00D-4E68-B6E2-E7A08A2A316B}" type="pres">
      <dgm:prSet presAssocID="{1FDD99CD-9EBA-42CE-A6B7-DC243ECC6EE9}" presName="Parent4" presStyleLbl="revTx" presStyleIdx="7" presStyleCnt="10" custLinFactX="1302" custLinFactNeighborX="100000">
        <dgm:presLayoutVars>
          <dgm:chMax val="1"/>
          <dgm:chPref val="1"/>
          <dgm:bulletEnabled val="1"/>
        </dgm:presLayoutVars>
      </dgm:prSet>
      <dgm:spPr/>
      <dgm:t>
        <a:bodyPr/>
        <a:lstStyle/>
        <a:p>
          <a:endParaRPr lang="it-IT"/>
        </a:p>
      </dgm:t>
    </dgm:pt>
    <dgm:pt modelId="{9873ED04-ACF5-4A24-9EBE-C8D64C231A8B}" type="pres">
      <dgm:prSet presAssocID="{ABB5A269-5BD7-4D31-A173-57230A603BCC}" presName="Accent5" presStyleCnt="0"/>
      <dgm:spPr/>
    </dgm:pt>
    <dgm:pt modelId="{F5ABE5C1-3D9A-4048-A7F9-A8CBC2A24EB2}" type="pres">
      <dgm:prSet presAssocID="{ABB5A269-5BD7-4D31-A173-57230A603BCC}" presName="Accent" presStyleLbl="node1" presStyleIdx="4" presStyleCnt="5" custLinFactNeighborX="65802"/>
      <dgm:spPr/>
    </dgm:pt>
    <dgm:pt modelId="{9AE66A73-3ABC-4F6C-96FF-3F88230ED611}" type="pres">
      <dgm:prSet presAssocID="{ABB5A269-5BD7-4D31-A173-57230A603BCC}" presName="Child5" presStyleLbl="revTx" presStyleIdx="8" presStyleCnt="10" custScaleX="261771" custLinFactX="87593" custLinFactNeighborX="100000" custLinFactNeighborY="10873">
        <dgm:presLayoutVars>
          <dgm:chMax val="0"/>
          <dgm:chPref val="0"/>
          <dgm:bulletEnabled val="1"/>
        </dgm:presLayoutVars>
      </dgm:prSet>
      <dgm:spPr/>
      <dgm:t>
        <a:bodyPr/>
        <a:lstStyle/>
        <a:p>
          <a:endParaRPr lang="it-IT"/>
        </a:p>
      </dgm:t>
    </dgm:pt>
    <dgm:pt modelId="{2FC2D72E-93AF-42EF-838F-BE47C35176A4}" type="pres">
      <dgm:prSet presAssocID="{ABB5A269-5BD7-4D31-A173-57230A603BCC}" presName="Parent5" presStyleLbl="revTx" presStyleIdx="9" presStyleCnt="10" custScaleY="195158" custLinFactX="1302" custLinFactNeighborX="100000">
        <dgm:presLayoutVars>
          <dgm:chMax val="1"/>
          <dgm:chPref val="1"/>
          <dgm:bulletEnabled val="1"/>
        </dgm:presLayoutVars>
      </dgm:prSet>
      <dgm:spPr/>
      <dgm:t>
        <a:bodyPr/>
        <a:lstStyle/>
        <a:p>
          <a:endParaRPr lang="it-IT"/>
        </a:p>
      </dgm:t>
    </dgm:pt>
  </dgm:ptLst>
  <dgm:cxnLst>
    <dgm:cxn modelId="{6E960272-767D-46E4-B22C-4C2237741E49}" type="presOf" srcId="{19AA8D2B-3660-4988-8E36-A60117A578C1}" destId="{3A876F28-424E-4C6B-9187-32F313BFBDE8}" srcOrd="0" destOrd="0" presId="urn:microsoft.com/office/officeart/2009/layout/CircleArrowProcess#1"/>
    <dgm:cxn modelId="{BD747FCF-1E80-4432-9366-465CBE6E39FD}" srcId="{19AA8D2B-3660-4988-8E36-A60117A578C1}" destId="{B3264B9C-12AC-4ECB-9CDE-C0203354517C}" srcOrd="2" destOrd="0" parTransId="{425FAF10-E905-4AA9-9C0E-FD9E7029AEF3}" sibTransId="{36B90B11-AFC8-47A0-823D-F1CC5AFE9939}"/>
    <dgm:cxn modelId="{5DDD30C4-0A52-4AE7-B2C2-41D828E760BF}" type="presOf" srcId="{1FDD99CD-9EBA-42CE-A6B7-DC243ECC6EE9}" destId="{9C0C3F9B-E00D-4E68-B6E2-E7A08A2A316B}" srcOrd="0" destOrd="0" presId="urn:microsoft.com/office/officeart/2009/layout/CircleArrowProcess#1"/>
    <dgm:cxn modelId="{E2C09F08-F791-4F31-996D-4665A077101D}" type="presOf" srcId="{4E276696-85CD-4798-B360-A1CA6515B337}" destId="{9AE66A73-3ABC-4F6C-96FF-3F88230ED611}" srcOrd="0" destOrd="0" presId="urn:microsoft.com/office/officeart/2009/layout/CircleArrowProcess#1"/>
    <dgm:cxn modelId="{CDFDD472-B1DF-42CB-A08E-1CA212B31FFA}" srcId="{3A5680B6-9746-41AD-AFF7-BEBAAEBA6884}" destId="{047021F6-D2DF-4D4C-A06E-6000525C6013}" srcOrd="1" destOrd="0" parTransId="{AB35159C-9DB6-4460-A76A-4C8536D690E2}" sibTransId="{AF60B75B-D98B-4C15-8456-455FF7455C0F}"/>
    <dgm:cxn modelId="{5BE2D869-6FA6-43FF-9032-0C8169EEFA3C}" srcId="{43DA17AC-8373-4FC3-8B2A-E413EF2CB4EA}" destId="{AB4CA550-26D9-4DE7-9CE0-7448EDEBF793}" srcOrd="4" destOrd="0" parTransId="{96F1E892-31BE-454E-B96E-1289F3338439}" sibTransId="{E4F5EF38-E6CD-46B4-B909-BE2E88E92487}"/>
    <dgm:cxn modelId="{C7BD79F2-B469-466B-8319-49015DFC9B32}" type="presOf" srcId="{047021F6-D2DF-4D4C-A06E-6000525C6013}" destId="{E9F2BD46-BEB3-490A-958F-0771C11C27FF}" srcOrd="0" destOrd="1" presId="urn:microsoft.com/office/officeart/2009/layout/CircleArrowProcess#1"/>
    <dgm:cxn modelId="{D7C78EE8-EE6F-4E35-81A6-8350AD143ECD}" srcId="{43DA17AC-8373-4FC3-8B2A-E413EF2CB4EA}" destId="{03C65792-B979-4272-8F81-E9D143583ADC}" srcOrd="2" destOrd="0" parTransId="{24BA77BB-2332-491F-AA96-99A7CDD4A5D8}" sibTransId="{1829A4AD-86C1-4791-AFA0-B23353F4B966}"/>
    <dgm:cxn modelId="{609DA2E0-756C-4B67-B770-797C0789039E}" srcId="{3A5680B6-9746-41AD-AFF7-BEBAAEBA6884}" destId="{C81D49C3-D73F-4F9F-96F5-9A32FE56D851}" srcOrd="2" destOrd="0" parTransId="{9CF30DEB-6EAC-445A-A89E-CE292C7FF25E}" sibTransId="{86695612-53D0-4A7B-BD49-CF7BCFEE0A79}"/>
    <dgm:cxn modelId="{89A72046-16D2-4F14-BED0-4840306647E2}" type="presOf" srcId="{44B8D5B4-3CE1-47A7-A811-0544E34567ED}" destId="{FEFA414F-7FD8-42E7-B0D1-975AF278FB62}" srcOrd="0" destOrd="0" presId="urn:microsoft.com/office/officeart/2009/layout/CircleArrowProcess#1"/>
    <dgm:cxn modelId="{B23256C3-6910-49CF-B2AE-FDFE604397A9}" type="presOf" srcId="{A63DA444-2E15-480E-8D29-1629D3DFCC08}" destId="{12257EF4-1F95-40AC-B74E-972C6F480C84}" srcOrd="0" destOrd="3" presId="urn:microsoft.com/office/officeart/2009/layout/CircleArrowProcess#1"/>
    <dgm:cxn modelId="{FCC883C1-6604-412A-88C8-13BAD2392656}" srcId="{19AA8D2B-3660-4988-8E36-A60117A578C1}" destId="{B54BC6C2-0DF0-49B9-83C2-FCCBF37E906B}" srcOrd="1" destOrd="0" parTransId="{61BB6429-9A33-4C8B-96FB-9D9344F59955}" sibTransId="{DAC61EA4-FFED-43DE-A7EC-503B034384D0}"/>
    <dgm:cxn modelId="{E8AAA418-2918-4B2D-BB69-DE5D9BDB684A}" srcId="{43DA17AC-8373-4FC3-8B2A-E413EF2CB4EA}" destId="{50AED1DE-51AA-4C3E-844B-7685FC964EF5}" srcOrd="0" destOrd="0" parTransId="{17146E89-98CF-4ED8-B927-C94519E0399C}" sibTransId="{A4C29141-200A-426C-A5B9-814BC42CD16E}"/>
    <dgm:cxn modelId="{790BB25A-0DF4-4587-A53B-9436EEA78E60}" type="presOf" srcId="{AB4CA550-26D9-4DE7-9CE0-7448EDEBF793}" destId="{12257EF4-1F95-40AC-B74E-972C6F480C84}" srcOrd="0" destOrd="4" presId="urn:microsoft.com/office/officeart/2009/layout/CircleArrowProcess#1"/>
    <dgm:cxn modelId="{58CABA17-CDFF-4CD9-8854-347EA4BEE510}" srcId="{43DA17AC-8373-4FC3-8B2A-E413EF2CB4EA}" destId="{A63DA444-2E15-480E-8D29-1629D3DFCC08}" srcOrd="3" destOrd="0" parTransId="{0E4AF9EC-D977-4BB0-9C8D-0468D4DE6BC1}" sibTransId="{1DBB778C-2442-4BA5-9933-B2D3DC2B2B7F}"/>
    <dgm:cxn modelId="{FBCFB7C8-9CFE-491F-B7FE-0287EB2BED16}" srcId="{43DA17AC-8373-4FC3-8B2A-E413EF2CB4EA}" destId="{3BB5B233-60C9-427D-AA20-BEE0D2B31003}" srcOrd="1" destOrd="0" parTransId="{A8D3B2C5-F622-479B-9468-B1472F716F16}" sibTransId="{BFC5D86A-9E68-4A5D-B2A6-D2EE86F6212D}"/>
    <dgm:cxn modelId="{7DA084BA-F985-46A1-802A-F441EC93E6F9}" srcId="{0F890056-37BB-4BFD-965B-1C2ADAF0AA63}" destId="{19AA8D2B-3660-4988-8E36-A60117A578C1}" srcOrd="0" destOrd="0" parTransId="{3C2B8A3E-4EB9-4578-B60A-BFA80569E012}" sibTransId="{0023C8EF-6852-4F47-8D5B-F99C3A3A5FD2}"/>
    <dgm:cxn modelId="{766950E5-FD3F-49AC-B5AF-AE07E4D1AFF2}" srcId="{0F890056-37BB-4BFD-965B-1C2ADAF0AA63}" destId="{3A5680B6-9746-41AD-AFF7-BEBAAEBA6884}" srcOrd="1" destOrd="0" parTransId="{96D53ADC-CE69-45BB-814F-FE031DA5068F}" sibTransId="{5768747A-250D-4A46-961F-9CEF503CC009}"/>
    <dgm:cxn modelId="{F36E1BD5-894A-4368-8850-27A80CD46BD4}" type="presOf" srcId="{43DA17AC-8373-4FC3-8B2A-E413EF2CB4EA}" destId="{B5DBCBB3-E362-41AE-A036-83C37DE59D2D}" srcOrd="0" destOrd="0" presId="urn:microsoft.com/office/officeart/2009/layout/CircleArrowProcess#1"/>
    <dgm:cxn modelId="{0767E10E-9E80-43CA-80EC-B819BC2A2739}" srcId="{1FDD99CD-9EBA-42CE-A6B7-DC243ECC6EE9}" destId="{546C95FE-954C-4D2A-A14B-7D532686163F}" srcOrd="0" destOrd="0" parTransId="{BC618530-B77A-45E6-B852-A4F488790C12}" sibTransId="{A323D9B6-7E6C-4508-B85A-DF6FECF7A0D6}"/>
    <dgm:cxn modelId="{BE244AD4-6AB6-4555-90E3-67FEFB390CB0}" type="presOf" srcId="{B3264B9C-12AC-4ECB-9CDE-C0203354517C}" destId="{FEFA414F-7FD8-42E7-B0D1-975AF278FB62}" srcOrd="0" destOrd="2" presId="urn:microsoft.com/office/officeart/2009/layout/CircleArrowProcess#1"/>
    <dgm:cxn modelId="{D2BFD4B7-A942-49BC-A7CC-967F1A350311}" type="presOf" srcId="{3A5680B6-9746-41AD-AFF7-BEBAAEBA6884}" destId="{839BFB8E-4BF7-42C7-8D4F-CD01A1E2C126}" srcOrd="0" destOrd="0" presId="urn:microsoft.com/office/officeart/2009/layout/CircleArrowProcess#1"/>
    <dgm:cxn modelId="{28EB8C0E-526A-4D70-BC65-FC162FFBF7D9}" srcId="{0F890056-37BB-4BFD-965B-1C2ADAF0AA63}" destId="{ABB5A269-5BD7-4D31-A173-57230A603BCC}" srcOrd="4" destOrd="0" parTransId="{B30D934F-4E81-4AF6-A414-FE21F67927C2}" sibTransId="{C95B30C9-85F9-4DC3-B273-762644C0B6F3}"/>
    <dgm:cxn modelId="{C749B019-916E-4F99-AC91-E2130C22C229}" srcId="{0F890056-37BB-4BFD-965B-1C2ADAF0AA63}" destId="{43DA17AC-8373-4FC3-8B2A-E413EF2CB4EA}" srcOrd="2" destOrd="0" parTransId="{703E4E15-51F8-4ABF-8319-26338D616BBD}" sibTransId="{9F5C01DA-12AC-4D21-85F7-72B8A052D912}"/>
    <dgm:cxn modelId="{4822183E-D180-41D9-BA7A-E23579B9A984}" srcId="{3A5680B6-9746-41AD-AFF7-BEBAAEBA6884}" destId="{E08790A9-0D4B-4560-8E4C-EA719581D581}" srcOrd="0" destOrd="0" parTransId="{B35E0858-42A5-4AB2-9C4D-4456A1EEA47F}" sibTransId="{56D513C4-AD44-4BB9-8CB1-5171DC9C7398}"/>
    <dgm:cxn modelId="{164A2D17-8BB2-4CD5-A257-87013D939033}" type="presOf" srcId="{ABB5A269-5BD7-4D31-A173-57230A603BCC}" destId="{2FC2D72E-93AF-42EF-838F-BE47C35176A4}" srcOrd="0" destOrd="0" presId="urn:microsoft.com/office/officeart/2009/layout/CircleArrowProcess#1"/>
    <dgm:cxn modelId="{E6CF549B-1DCB-4A49-B29E-F5E55287526A}" type="presOf" srcId="{50AED1DE-51AA-4C3E-844B-7685FC964EF5}" destId="{12257EF4-1F95-40AC-B74E-972C6F480C84}" srcOrd="0" destOrd="0" presId="urn:microsoft.com/office/officeart/2009/layout/CircleArrowProcess#1"/>
    <dgm:cxn modelId="{BF158F55-CE83-476B-B4D7-DCAF8599EB71}" type="presOf" srcId="{B54BC6C2-0DF0-49B9-83C2-FCCBF37E906B}" destId="{FEFA414F-7FD8-42E7-B0D1-975AF278FB62}" srcOrd="0" destOrd="1" presId="urn:microsoft.com/office/officeart/2009/layout/CircleArrowProcess#1"/>
    <dgm:cxn modelId="{33EDD04D-22D2-4FED-968E-57E0D89C0947}" type="presOf" srcId="{03C65792-B979-4272-8F81-E9D143583ADC}" destId="{12257EF4-1F95-40AC-B74E-972C6F480C84}" srcOrd="0" destOrd="2" presId="urn:microsoft.com/office/officeart/2009/layout/CircleArrowProcess#1"/>
    <dgm:cxn modelId="{2E6B35B6-7D20-4F0E-BD00-16E40B68BD25}" type="presOf" srcId="{C81D49C3-D73F-4F9F-96F5-9A32FE56D851}" destId="{E9F2BD46-BEB3-490A-958F-0771C11C27FF}" srcOrd="0" destOrd="2" presId="urn:microsoft.com/office/officeart/2009/layout/CircleArrowProcess#1"/>
    <dgm:cxn modelId="{BE7F91A8-2224-4159-971D-B74207A7C498}" type="presOf" srcId="{E08790A9-0D4B-4560-8E4C-EA719581D581}" destId="{E9F2BD46-BEB3-490A-958F-0771C11C27FF}" srcOrd="0" destOrd="0" presId="urn:microsoft.com/office/officeart/2009/layout/CircleArrowProcess#1"/>
    <dgm:cxn modelId="{99F6C85B-5FC3-4B7E-9957-A9AC099B8D32}" srcId="{19AA8D2B-3660-4988-8E36-A60117A578C1}" destId="{44B8D5B4-3CE1-47A7-A811-0544E34567ED}" srcOrd="0" destOrd="0" parTransId="{5913CABD-CF73-4FAD-9517-5DFF3B1D7C74}" sibTransId="{2BA966CF-F1F5-4F29-A11B-5CD8BCB03C39}"/>
    <dgm:cxn modelId="{E11F20A5-D4A3-427F-BDEB-3D1C6C8FB022}" type="presOf" srcId="{546C95FE-954C-4D2A-A14B-7D532686163F}" destId="{DD651595-2A5E-4B95-ACF3-A4845B832167}" srcOrd="0" destOrd="0" presId="urn:microsoft.com/office/officeart/2009/layout/CircleArrowProcess#1"/>
    <dgm:cxn modelId="{11A4E4D0-0B57-499A-9896-F92221034020}" type="presOf" srcId="{3BB5B233-60C9-427D-AA20-BEE0D2B31003}" destId="{12257EF4-1F95-40AC-B74E-972C6F480C84}" srcOrd="0" destOrd="1" presId="urn:microsoft.com/office/officeart/2009/layout/CircleArrowProcess#1"/>
    <dgm:cxn modelId="{64C60535-F7E7-43D5-8174-F7210DC707A1}" srcId="{ABB5A269-5BD7-4D31-A173-57230A603BCC}" destId="{4E276696-85CD-4798-B360-A1CA6515B337}" srcOrd="0" destOrd="0" parTransId="{52B1E16A-14C8-41F8-894B-C83A71755301}" sibTransId="{53B5F18B-6CAA-4C29-A602-E84638C471AB}"/>
    <dgm:cxn modelId="{AB7FDB0B-3DB5-43C2-AF5E-D79BA6606A6E}" srcId="{0F890056-37BB-4BFD-965B-1C2ADAF0AA63}" destId="{1FDD99CD-9EBA-42CE-A6B7-DC243ECC6EE9}" srcOrd="3" destOrd="0" parTransId="{BD72F89A-1E9F-42C0-8AC4-94EFAD24D705}" sibTransId="{1FF1F597-A43E-44A8-A96F-71A8E794EB89}"/>
    <dgm:cxn modelId="{2B70AE35-0438-4803-949E-205A27F5EB2A}" type="presOf" srcId="{0F890056-37BB-4BFD-965B-1C2ADAF0AA63}" destId="{071658B7-CBD7-4135-BE05-411947D995EE}" srcOrd="0" destOrd="0" presId="urn:microsoft.com/office/officeart/2009/layout/CircleArrowProcess#1"/>
    <dgm:cxn modelId="{83C41C89-50EC-40E6-97DC-AF52148D3C44}" type="presParOf" srcId="{071658B7-CBD7-4135-BE05-411947D995EE}" destId="{31ADC8F3-B87E-44D2-9D87-F7CD26D16718}" srcOrd="0" destOrd="0" presId="urn:microsoft.com/office/officeart/2009/layout/CircleArrowProcess#1"/>
    <dgm:cxn modelId="{61E92F11-C2D9-47E2-8B94-722A38F47A0C}" type="presParOf" srcId="{31ADC8F3-B87E-44D2-9D87-F7CD26D16718}" destId="{88A5738D-9090-4D30-8874-F8BD49751868}" srcOrd="0" destOrd="0" presId="urn:microsoft.com/office/officeart/2009/layout/CircleArrowProcess#1"/>
    <dgm:cxn modelId="{BEDB62B5-513B-4E26-91AF-714EA31D78EC}" type="presParOf" srcId="{071658B7-CBD7-4135-BE05-411947D995EE}" destId="{FEFA414F-7FD8-42E7-B0D1-975AF278FB62}" srcOrd="1" destOrd="0" presId="urn:microsoft.com/office/officeart/2009/layout/CircleArrowProcess#1"/>
    <dgm:cxn modelId="{BCA334C8-EDB8-4193-9FB2-1449DCD485E7}" type="presParOf" srcId="{071658B7-CBD7-4135-BE05-411947D995EE}" destId="{3A876F28-424E-4C6B-9187-32F313BFBDE8}" srcOrd="2" destOrd="0" presId="urn:microsoft.com/office/officeart/2009/layout/CircleArrowProcess#1"/>
    <dgm:cxn modelId="{8AC1B94A-B371-4958-8E29-939509CCC02B}" type="presParOf" srcId="{071658B7-CBD7-4135-BE05-411947D995EE}" destId="{2F7775DD-6723-461F-A351-AAC9578C4D65}" srcOrd="3" destOrd="0" presId="urn:microsoft.com/office/officeart/2009/layout/CircleArrowProcess#1"/>
    <dgm:cxn modelId="{4C125651-5DF6-4A69-B422-898B471BC0E5}" type="presParOf" srcId="{2F7775DD-6723-461F-A351-AAC9578C4D65}" destId="{AB383BDB-ADAA-4209-B8FE-B266D5B00822}" srcOrd="0" destOrd="0" presId="urn:microsoft.com/office/officeart/2009/layout/CircleArrowProcess#1"/>
    <dgm:cxn modelId="{A7B7A54F-7A1E-4996-9AB9-58DF9C31C181}" type="presParOf" srcId="{071658B7-CBD7-4135-BE05-411947D995EE}" destId="{E9F2BD46-BEB3-490A-958F-0771C11C27FF}" srcOrd="4" destOrd="0" presId="urn:microsoft.com/office/officeart/2009/layout/CircleArrowProcess#1"/>
    <dgm:cxn modelId="{09942405-ABF0-4849-A840-6002E46EAB29}" type="presParOf" srcId="{071658B7-CBD7-4135-BE05-411947D995EE}" destId="{839BFB8E-4BF7-42C7-8D4F-CD01A1E2C126}" srcOrd="5" destOrd="0" presId="urn:microsoft.com/office/officeart/2009/layout/CircleArrowProcess#1"/>
    <dgm:cxn modelId="{07F2CEC7-4A66-40A5-BCFB-4EBB923A4FA8}" type="presParOf" srcId="{071658B7-CBD7-4135-BE05-411947D995EE}" destId="{CA38A397-05FC-4B7F-831D-A1E4ECBD7DA6}" srcOrd="6" destOrd="0" presId="urn:microsoft.com/office/officeart/2009/layout/CircleArrowProcess#1"/>
    <dgm:cxn modelId="{5D425F73-D62E-4DFB-A8F8-B1A823F4A243}" type="presParOf" srcId="{CA38A397-05FC-4B7F-831D-A1E4ECBD7DA6}" destId="{988D73B4-F360-4931-A27F-5E611D7C3281}" srcOrd="0" destOrd="0" presId="urn:microsoft.com/office/officeart/2009/layout/CircleArrowProcess#1"/>
    <dgm:cxn modelId="{58E456C9-A5E3-4CEF-B344-5C4E1DC98940}" type="presParOf" srcId="{071658B7-CBD7-4135-BE05-411947D995EE}" destId="{12257EF4-1F95-40AC-B74E-972C6F480C84}" srcOrd="7" destOrd="0" presId="urn:microsoft.com/office/officeart/2009/layout/CircleArrowProcess#1"/>
    <dgm:cxn modelId="{C9639441-B06B-4D3F-A4D0-8E423EADA902}" type="presParOf" srcId="{071658B7-CBD7-4135-BE05-411947D995EE}" destId="{B5DBCBB3-E362-41AE-A036-83C37DE59D2D}" srcOrd="8" destOrd="0" presId="urn:microsoft.com/office/officeart/2009/layout/CircleArrowProcess#1"/>
    <dgm:cxn modelId="{89766CF4-258E-4290-90D0-AD40F88814B6}" type="presParOf" srcId="{071658B7-CBD7-4135-BE05-411947D995EE}" destId="{B4E83E5E-6B2C-4198-982E-210281135287}" srcOrd="9" destOrd="0" presId="urn:microsoft.com/office/officeart/2009/layout/CircleArrowProcess#1"/>
    <dgm:cxn modelId="{CDF45238-083C-4850-8FA9-2EB0EF6066F1}" type="presParOf" srcId="{B4E83E5E-6B2C-4198-982E-210281135287}" destId="{ADF91884-9983-4D89-8061-5D7C93363152}" srcOrd="0" destOrd="0" presId="urn:microsoft.com/office/officeart/2009/layout/CircleArrowProcess#1"/>
    <dgm:cxn modelId="{E6A02CE0-EA97-428F-95E5-1EDBF15CD37C}" type="presParOf" srcId="{071658B7-CBD7-4135-BE05-411947D995EE}" destId="{DD651595-2A5E-4B95-ACF3-A4845B832167}" srcOrd="10" destOrd="0" presId="urn:microsoft.com/office/officeart/2009/layout/CircleArrowProcess#1"/>
    <dgm:cxn modelId="{57BDBD66-D924-4AE2-B4AE-39FDB2436380}" type="presParOf" srcId="{071658B7-CBD7-4135-BE05-411947D995EE}" destId="{9C0C3F9B-E00D-4E68-B6E2-E7A08A2A316B}" srcOrd="11" destOrd="0" presId="urn:microsoft.com/office/officeart/2009/layout/CircleArrowProcess#1"/>
    <dgm:cxn modelId="{2B4F6B4B-2DBA-4FBF-A58A-00ADE3CADE11}" type="presParOf" srcId="{071658B7-CBD7-4135-BE05-411947D995EE}" destId="{9873ED04-ACF5-4A24-9EBE-C8D64C231A8B}" srcOrd="12" destOrd="0" presId="urn:microsoft.com/office/officeart/2009/layout/CircleArrowProcess#1"/>
    <dgm:cxn modelId="{BDCEADE9-2B78-435E-AD84-100889EC029D}" type="presParOf" srcId="{9873ED04-ACF5-4A24-9EBE-C8D64C231A8B}" destId="{F5ABE5C1-3D9A-4048-A7F9-A8CBC2A24EB2}" srcOrd="0" destOrd="0" presId="urn:microsoft.com/office/officeart/2009/layout/CircleArrowProcess#1"/>
    <dgm:cxn modelId="{9931A3D4-6D78-48E9-96E4-9CAE4B3F0D16}" type="presParOf" srcId="{071658B7-CBD7-4135-BE05-411947D995EE}" destId="{9AE66A73-3ABC-4F6C-96FF-3F88230ED611}" srcOrd="13" destOrd="0" presId="urn:microsoft.com/office/officeart/2009/layout/CircleArrowProcess#1"/>
    <dgm:cxn modelId="{2420278E-A924-48FA-92C5-03D61A376101}" type="presParOf" srcId="{071658B7-CBD7-4135-BE05-411947D995EE}" destId="{2FC2D72E-93AF-42EF-838F-BE47C35176A4}" srcOrd="14" destOrd="0" presId="urn:microsoft.com/office/officeart/2009/layout/CircleArrow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B72C6-05DA-4CE6-A804-9DCA6247DC57}" type="doc">
      <dgm:prSet loTypeId="urn:microsoft.com/office/officeart/2005/8/layout/hierarchy2#1" loCatId="hierarchy" qsTypeId="urn:microsoft.com/office/officeart/2005/8/quickstyle/simple1#2" qsCatId="simple" csTypeId="urn:microsoft.com/office/officeart/2005/8/colors/colorful1#1" csCatId="colorful" phldr="1"/>
      <dgm:spPr/>
      <dgm:t>
        <a:bodyPr/>
        <a:lstStyle/>
        <a:p>
          <a:endParaRPr lang="it-IT"/>
        </a:p>
      </dgm:t>
    </dgm:pt>
    <dgm:pt modelId="{59AB0B8B-6B9B-4C37-A866-0A8C2C0C4D94}">
      <dgm:prSet phldrT="[Testo]" custT="1"/>
      <dgm:spPr>
        <a:solidFill>
          <a:schemeClr val="accent5"/>
        </a:solidFill>
      </dgm:spPr>
      <dgm:t>
        <a:bodyPr/>
        <a:lstStyle/>
        <a:p>
          <a:r>
            <a:rPr lang="it-IT" sz="2000" dirty="0">
              <a:latin typeface="Roboto" panose="02000000000000000000" pitchFamily="2" charset="0"/>
              <a:ea typeface="Roboto" panose="02000000000000000000" pitchFamily="2" charset="0"/>
            </a:rPr>
            <a:t>Strutture di secondo livello</a:t>
          </a:r>
        </a:p>
      </dgm:t>
    </dgm:pt>
    <dgm:pt modelId="{EE265F88-1223-4BAF-95B3-6DE7C4AE7BAE}" type="parTrans" cxnId="{85BAFE8F-13E7-4F56-A1C7-7AD8098660A3}">
      <dgm:prSet/>
      <dgm:spPr/>
      <dgm:t>
        <a:bodyPr/>
        <a:lstStyle/>
        <a:p>
          <a:endParaRPr lang="it-IT">
            <a:latin typeface="Roboto" panose="02000000000000000000" pitchFamily="2" charset="0"/>
            <a:ea typeface="Roboto" panose="02000000000000000000" pitchFamily="2" charset="0"/>
          </a:endParaRPr>
        </a:p>
      </dgm:t>
    </dgm:pt>
    <dgm:pt modelId="{7BC31927-D1EF-4B98-941F-EBB02020E2A0}" type="sibTrans" cxnId="{85BAFE8F-13E7-4F56-A1C7-7AD8098660A3}">
      <dgm:prSet/>
      <dgm:spPr/>
      <dgm:t>
        <a:bodyPr/>
        <a:lstStyle/>
        <a:p>
          <a:endParaRPr lang="it-IT">
            <a:latin typeface="Roboto" panose="02000000000000000000" pitchFamily="2" charset="0"/>
            <a:ea typeface="Roboto" panose="02000000000000000000" pitchFamily="2" charset="0"/>
          </a:endParaRPr>
        </a:p>
      </dgm:t>
    </dgm:pt>
    <dgm:pt modelId="{FED80DC3-D344-4BA7-8D29-FFB69BDFF694}">
      <dgm:prSet phldrT="[Testo]" custT="1"/>
      <dgm:spPr>
        <a:solidFill>
          <a:schemeClr val="accent6"/>
        </a:solidFill>
      </dgm:spPr>
      <dgm:t>
        <a:bodyPr/>
        <a:lstStyle/>
        <a:p>
          <a:r>
            <a:rPr lang="it-IT" sz="1600" dirty="0">
              <a:latin typeface="Roboto" panose="02000000000000000000" pitchFamily="2" charset="0"/>
              <a:ea typeface="Roboto" panose="02000000000000000000" pitchFamily="2" charset="0"/>
            </a:rPr>
            <a:t>Componente organizzativa</a:t>
          </a:r>
        </a:p>
      </dgm:t>
    </dgm:pt>
    <dgm:pt modelId="{29202F5F-4A06-4F8D-A724-A66B3BF03D9C}" type="parTrans" cxnId="{75319D59-83E0-4B89-BBAB-BEE73B6FD533}">
      <dgm:prSet/>
      <dgm:spPr>
        <a:ln>
          <a:solidFill>
            <a:schemeClr val="accent6"/>
          </a:solidFill>
        </a:ln>
      </dgm:spPr>
      <dgm:t>
        <a:bodyPr/>
        <a:lstStyle/>
        <a:p>
          <a:endParaRPr lang="it-IT">
            <a:latin typeface="Roboto" panose="02000000000000000000" pitchFamily="2" charset="0"/>
            <a:ea typeface="Roboto" panose="02000000000000000000" pitchFamily="2" charset="0"/>
          </a:endParaRPr>
        </a:p>
      </dgm:t>
    </dgm:pt>
    <dgm:pt modelId="{6601AE28-D24F-40C5-A966-D5164C4693C9}" type="sibTrans" cxnId="{75319D59-83E0-4B89-BBAB-BEE73B6FD533}">
      <dgm:prSet/>
      <dgm:spPr/>
      <dgm:t>
        <a:bodyPr/>
        <a:lstStyle/>
        <a:p>
          <a:endParaRPr lang="it-IT">
            <a:latin typeface="Roboto" panose="02000000000000000000" pitchFamily="2" charset="0"/>
            <a:ea typeface="Roboto" panose="02000000000000000000" pitchFamily="2" charset="0"/>
          </a:endParaRPr>
        </a:p>
      </dgm:t>
    </dgm:pt>
    <dgm:pt modelId="{F2FD6E19-D315-4A1D-BCC9-9FCCE479514E}">
      <dgm:prSet custT="1"/>
      <dgm:spPr>
        <a:solidFill>
          <a:schemeClr val="accent6">
            <a:lumMod val="75000"/>
          </a:schemeClr>
        </a:solidFill>
      </dgm:spPr>
      <dgm:t>
        <a:bodyPr/>
        <a:lstStyle/>
        <a:p>
          <a:r>
            <a:rPr lang="it-IT" sz="2000" b="1" dirty="0">
              <a:latin typeface="Roboto" panose="02000000000000000000" pitchFamily="2" charset="0"/>
              <a:ea typeface="Roboto" panose="02000000000000000000" pitchFamily="2" charset="0"/>
            </a:rPr>
            <a:t>50%</a:t>
          </a:r>
          <a:r>
            <a:rPr lang="it-IT" sz="2000" dirty="0">
              <a:latin typeface="Roboto" panose="02000000000000000000" pitchFamily="2" charset="0"/>
              <a:ea typeface="Roboto" panose="02000000000000000000" pitchFamily="2" charset="0"/>
            </a:rPr>
            <a:t> </a:t>
          </a:r>
        </a:p>
        <a:p>
          <a:r>
            <a:rPr lang="it-IT" sz="1600" dirty="0">
              <a:latin typeface="Roboto" panose="02000000000000000000" pitchFamily="2" charset="0"/>
              <a:ea typeface="Roboto" panose="02000000000000000000" pitchFamily="2" charset="0"/>
            </a:rPr>
            <a:t>Performance Organizzativa di Struttura (obiettivi ereditati dall’Area di appartenenza)</a:t>
          </a:r>
        </a:p>
      </dgm:t>
    </dgm:pt>
    <dgm:pt modelId="{F0D8DA39-5518-4325-B8D8-554E34F5B321}" type="parTrans" cxnId="{20A69738-B83F-459B-8209-9C525D2C18FD}">
      <dgm:prSet/>
      <dgm:spPr>
        <a:ln>
          <a:solidFill>
            <a:schemeClr val="accent6">
              <a:lumMod val="75000"/>
            </a:schemeClr>
          </a:solidFill>
        </a:ln>
      </dgm:spPr>
      <dgm:t>
        <a:bodyPr/>
        <a:lstStyle/>
        <a:p>
          <a:endParaRPr lang="it-IT">
            <a:latin typeface="Roboto" panose="02000000000000000000" pitchFamily="2" charset="0"/>
            <a:ea typeface="Roboto" panose="02000000000000000000" pitchFamily="2" charset="0"/>
          </a:endParaRPr>
        </a:p>
      </dgm:t>
    </dgm:pt>
    <dgm:pt modelId="{C1F1B48A-101C-458D-9034-73ABD476339A}" type="sibTrans" cxnId="{20A69738-B83F-459B-8209-9C525D2C18FD}">
      <dgm:prSet/>
      <dgm:spPr/>
      <dgm:t>
        <a:bodyPr/>
        <a:lstStyle/>
        <a:p>
          <a:endParaRPr lang="it-IT">
            <a:latin typeface="Roboto" panose="02000000000000000000" pitchFamily="2" charset="0"/>
            <a:ea typeface="Roboto" panose="02000000000000000000" pitchFamily="2" charset="0"/>
          </a:endParaRPr>
        </a:p>
      </dgm:t>
    </dgm:pt>
    <dgm:pt modelId="{709F1316-8E5A-4B21-82A5-54A29EBC55A7}">
      <dgm:prSet custT="1"/>
      <dgm:spPr>
        <a:solidFill>
          <a:schemeClr val="accent6">
            <a:lumMod val="75000"/>
          </a:schemeClr>
        </a:solidFill>
      </dgm:spPr>
      <dgm:t>
        <a:bodyPr/>
        <a:lstStyle/>
        <a:p>
          <a:r>
            <a:rPr lang="it-IT" sz="2000" b="1" dirty="0">
              <a:latin typeface="Roboto" panose="02000000000000000000" pitchFamily="2" charset="0"/>
              <a:ea typeface="Roboto" panose="02000000000000000000" pitchFamily="2" charset="0"/>
            </a:rPr>
            <a:t>50%</a:t>
          </a:r>
        </a:p>
        <a:p>
          <a:r>
            <a:rPr lang="it-IT" sz="1600" dirty="0">
              <a:latin typeface="Roboto" panose="02000000000000000000" pitchFamily="2" charset="0"/>
              <a:ea typeface="Roboto" panose="02000000000000000000" pitchFamily="2" charset="0"/>
            </a:rPr>
            <a:t>Obiettivi assegnati dal Dirigente</a:t>
          </a:r>
        </a:p>
      </dgm:t>
    </dgm:pt>
    <dgm:pt modelId="{FBF2461C-CFE1-4EAB-A968-D3147F943475}" type="parTrans" cxnId="{B4634F7B-CAC7-4C1F-9B66-E020FEB3347E}">
      <dgm:prSet/>
      <dgm:spPr>
        <a:ln>
          <a:solidFill>
            <a:schemeClr val="accent6">
              <a:lumMod val="75000"/>
            </a:schemeClr>
          </a:solidFill>
        </a:ln>
      </dgm:spPr>
      <dgm:t>
        <a:bodyPr/>
        <a:lstStyle/>
        <a:p>
          <a:endParaRPr lang="it-IT">
            <a:latin typeface="Roboto" panose="02000000000000000000" pitchFamily="2" charset="0"/>
            <a:ea typeface="Roboto" panose="02000000000000000000" pitchFamily="2" charset="0"/>
          </a:endParaRPr>
        </a:p>
      </dgm:t>
    </dgm:pt>
    <dgm:pt modelId="{C9FB520D-7099-4365-86C0-7C21A9BFFF98}" type="sibTrans" cxnId="{B4634F7B-CAC7-4C1F-9B66-E020FEB3347E}">
      <dgm:prSet/>
      <dgm:spPr/>
      <dgm:t>
        <a:bodyPr/>
        <a:lstStyle/>
        <a:p>
          <a:endParaRPr lang="it-IT">
            <a:latin typeface="Roboto" panose="02000000000000000000" pitchFamily="2" charset="0"/>
            <a:ea typeface="Roboto" panose="02000000000000000000" pitchFamily="2" charset="0"/>
          </a:endParaRPr>
        </a:p>
      </dgm:t>
    </dgm:pt>
    <dgm:pt modelId="{6AAF5FFB-7D80-459F-B4D0-F9BF27BAC934}" type="pres">
      <dgm:prSet presAssocID="{884B72C6-05DA-4CE6-A804-9DCA6247DC57}" presName="diagram" presStyleCnt="0">
        <dgm:presLayoutVars>
          <dgm:chPref val="1"/>
          <dgm:dir/>
          <dgm:animOne val="branch"/>
          <dgm:animLvl val="lvl"/>
          <dgm:resizeHandles val="exact"/>
        </dgm:presLayoutVars>
      </dgm:prSet>
      <dgm:spPr/>
      <dgm:t>
        <a:bodyPr/>
        <a:lstStyle/>
        <a:p>
          <a:endParaRPr lang="it-IT"/>
        </a:p>
      </dgm:t>
    </dgm:pt>
    <dgm:pt modelId="{4AFECC4C-24E3-40CF-9513-FE4722A56F2C}" type="pres">
      <dgm:prSet presAssocID="{59AB0B8B-6B9B-4C37-A866-0A8C2C0C4D94}" presName="root1" presStyleCnt="0"/>
      <dgm:spPr/>
    </dgm:pt>
    <dgm:pt modelId="{BF8E7185-CC23-4BB4-ACFA-9745A30AA231}" type="pres">
      <dgm:prSet presAssocID="{59AB0B8B-6B9B-4C37-A866-0A8C2C0C4D94}" presName="LevelOneTextNode" presStyleLbl="node0" presStyleIdx="0" presStyleCnt="1" custScaleX="120459" custScaleY="125796">
        <dgm:presLayoutVars>
          <dgm:chPref val="3"/>
        </dgm:presLayoutVars>
      </dgm:prSet>
      <dgm:spPr/>
      <dgm:t>
        <a:bodyPr/>
        <a:lstStyle/>
        <a:p>
          <a:endParaRPr lang="it-IT"/>
        </a:p>
      </dgm:t>
    </dgm:pt>
    <dgm:pt modelId="{A1C510B0-C2F0-49BC-990F-29243F5605A3}" type="pres">
      <dgm:prSet presAssocID="{59AB0B8B-6B9B-4C37-A866-0A8C2C0C4D94}" presName="level2hierChild" presStyleCnt="0"/>
      <dgm:spPr/>
    </dgm:pt>
    <dgm:pt modelId="{1BA39BE2-D97E-4C3F-B1D3-A2442FEE8525}" type="pres">
      <dgm:prSet presAssocID="{29202F5F-4A06-4F8D-A724-A66B3BF03D9C}" presName="conn2-1" presStyleLbl="parChTrans1D2" presStyleIdx="0" presStyleCnt="1"/>
      <dgm:spPr/>
      <dgm:t>
        <a:bodyPr/>
        <a:lstStyle/>
        <a:p>
          <a:endParaRPr lang="it-IT"/>
        </a:p>
      </dgm:t>
    </dgm:pt>
    <dgm:pt modelId="{357322E4-7FFE-4A0B-8AB6-1404ED776D66}" type="pres">
      <dgm:prSet presAssocID="{29202F5F-4A06-4F8D-A724-A66B3BF03D9C}" presName="connTx" presStyleLbl="parChTrans1D2" presStyleIdx="0" presStyleCnt="1"/>
      <dgm:spPr/>
      <dgm:t>
        <a:bodyPr/>
        <a:lstStyle/>
        <a:p>
          <a:endParaRPr lang="it-IT"/>
        </a:p>
      </dgm:t>
    </dgm:pt>
    <dgm:pt modelId="{B798A94F-50A1-45C3-81B4-A6CEF7828DF1}" type="pres">
      <dgm:prSet presAssocID="{FED80DC3-D344-4BA7-8D29-FFB69BDFF694}" presName="root2" presStyleCnt="0"/>
      <dgm:spPr/>
    </dgm:pt>
    <dgm:pt modelId="{60D35316-012A-42A1-81D6-EB59F93AC09D}" type="pres">
      <dgm:prSet presAssocID="{FED80DC3-D344-4BA7-8D29-FFB69BDFF694}" presName="LevelTwoTextNode" presStyleLbl="node2" presStyleIdx="0" presStyleCnt="1" custScaleX="120652" custScaleY="125889">
        <dgm:presLayoutVars>
          <dgm:chPref val="3"/>
        </dgm:presLayoutVars>
      </dgm:prSet>
      <dgm:spPr/>
      <dgm:t>
        <a:bodyPr/>
        <a:lstStyle/>
        <a:p>
          <a:endParaRPr lang="it-IT"/>
        </a:p>
      </dgm:t>
    </dgm:pt>
    <dgm:pt modelId="{EC6C55C1-4979-4228-AF29-8DF8D53C80D1}" type="pres">
      <dgm:prSet presAssocID="{FED80DC3-D344-4BA7-8D29-FFB69BDFF694}" presName="level3hierChild" presStyleCnt="0"/>
      <dgm:spPr/>
    </dgm:pt>
    <dgm:pt modelId="{D5FD71B9-6189-4B6D-AE64-C2B3B51330C7}" type="pres">
      <dgm:prSet presAssocID="{F0D8DA39-5518-4325-B8D8-554E34F5B321}" presName="conn2-1" presStyleLbl="parChTrans1D3" presStyleIdx="0" presStyleCnt="2"/>
      <dgm:spPr/>
      <dgm:t>
        <a:bodyPr/>
        <a:lstStyle/>
        <a:p>
          <a:endParaRPr lang="it-IT"/>
        </a:p>
      </dgm:t>
    </dgm:pt>
    <dgm:pt modelId="{481CA580-769D-4F91-B334-D0F9471905C7}" type="pres">
      <dgm:prSet presAssocID="{F0D8DA39-5518-4325-B8D8-554E34F5B321}" presName="connTx" presStyleLbl="parChTrans1D3" presStyleIdx="0" presStyleCnt="2"/>
      <dgm:spPr/>
      <dgm:t>
        <a:bodyPr/>
        <a:lstStyle/>
        <a:p>
          <a:endParaRPr lang="it-IT"/>
        </a:p>
      </dgm:t>
    </dgm:pt>
    <dgm:pt modelId="{E83BC3AE-3835-49EA-A755-F4E38EF3EC9E}" type="pres">
      <dgm:prSet presAssocID="{F2FD6E19-D315-4A1D-BCC9-9FCCE479514E}" presName="root2" presStyleCnt="0"/>
      <dgm:spPr/>
    </dgm:pt>
    <dgm:pt modelId="{CB65C66D-8A91-40E1-AE38-72135C267B8A}" type="pres">
      <dgm:prSet presAssocID="{F2FD6E19-D315-4A1D-BCC9-9FCCE479514E}" presName="LevelTwoTextNode" presStyleLbl="node3" presStyleIdx="0" presStyleCnt="2" custScaleX="122395" custScaleY="183524">
        <dgm:presLayoutVars>
          <dgm:chPref val="3"/>
        </dgm:presLayoutVars>
      </dgm:prSet>
      <dgm:spPr/>
      <dgm:t>
        <a:bodyPr/>
        <a:lstStyle/>
        <a:p>
          <a:endParaRPr lang="it-IT"/>
        </a:p>
      </dgm:t>
    </dgm:pt>
    <dgm:pt modelId="{E608876C-F8B3-4552-A682-9301756F6422}" type="pres">
      <dgm:prSet presAssocID="{F2FD6E19-D315-4A1D-BCC9-9FCCE479514E}" presName="level3hierChild" presStyleCnt="0"/>
      <dgm:spPr/>
    </dgm:pt>
    <dgm:pt modelId="{740899A4-DAAE-489D-A3EA-65567A7E5357}" type="pres">
      <dgm:prSet presAssocID="{FBF2461C-CFE1-4EAB-A968-D3147F943475}" presName="conn2-1" presStyleLbl="parChTrans1D3" presStyleIdx="1" presStyleCnt="2"/>
      <dgm:spPr/>
      <dgm:t>
        <a:bodyPr/>
        <a:lstStyle/>
        <a:p>
          <a:endParaRPr lang="it-IT"/>
        </a:p>
      </dgm:t>
    </dgm:pt>
    <dgm:pt modelId="{DC370A7F-5FC5-4E2A-AA91-9B796590A594}" type="pres">
      <dgm:prSet presAssocID="{FBF2461C-CFE1-4EAB-A968-D3147F943475}" presName="connTx" presStyleLbl="parChTrans1D3" presStyleIdx="1" presStyleCnt="2"/>
      <dgm:spPr/>
      <dgm:t>
        <a:bodyPr/>
        <a:lstStyle/>
        <a:p>
          <a:endParaRPr lang="it-IT"/>
        </a:p>
      </dgm:t>
    </dgm:pt>
    <dgm:pt modelId="{C319CECD-34CD-4809-8FFB-2B63D983C629}" type="pres">
      <dgm:prSet presAssocID="{709F1316-8E5A-4B21-82A5-54A29EBC55A7}" presName="root2" presStyleCnt="0"/>
      <dgm:spPr/>
    </dgm:pt>
    <dgm:pt modelId="{B31AF0DE-EF2B-427F-BB90-66F7AADBD408}" type="pres">
      <dgm:prSet presAssocID="{709F1316-8E5A-4B21-82A5-54A29EBC55A7}" presName="LevelTwoTextNode" presStyleLbl="node3" presStyleIdx="1" presStyleCnt="2" custScaleX="122395" custScaleY="134668">
        <dgm:presLayoutVars>
          <dgm:chPref val="3"/>
        </dgm:presLayoutVars>
      </dgm:prSet>
      <dgm:spPr/>
      <dgm:t>
        <a:bodyPr/>
        <a:lstStyle/>
        <a:p>
          <a:endParaRPr lang="it-IT"/>
        </a:p>
      </dgm:t>
    </dgm:pt>
    <dgm:pt modelId="{F1F98162-3AF5-444F-970B-4F9DE4D8B116}" type="pres">
      <dgm:prSet presAssocID="{709F1316-8E5A-4B21-82A5-54A29EBC55A7}" presName="level3hierChild" presStyleCnt="0"/>
      <dgm:spPr/>
    </dgm:pt>
  </dgm:ptLst>
  <dgm:cxnLst>
    <dgm:cxn modelId="{0CE38030-A89E-4CE4-A68A-A6BD6711C7BB}" type="presOf" srcId="{709F1316-8E5A-4B21-82A5-54A29EBC55A7}" destId="{B31AF0DE-EF2B-427F-BB90-66F7AADBD408}" srcOrd="0" destOrd="0" presId="urn:microsoft.com/office/officeart/2005/8/layout/hierarchy2#1"/>
    <dgm:cxn modelId="{85BAFE8F-13E7-4F56-A1C7-7AD8098660A3}" srcId="{884B72C6-05DA-4CE6-A804-9DCA6247DC57}" destId="{59AB0B8B-6B9B-4C37-A866-0A8C2C0C4D94}" srcOrd="0" destOrd="0" parTransId="{EE265F88-1223-4BAF-95B3-6DE7C4AE7BAE}" sibTransId="{7BC31927-D1EF-4B98-941F-EBB02020E2A0}"/>
    <dgm:cxn modelId="{EC7AA895-4892-45E1-83BF-1CDA07368354}" type="presOf" srcId="{59AB0B8B-6B9B-4C37-A866-0A8C2C0C4D94}" destId="{BF8E7185-CC23-4BB4-ACFA-9745A30AA231}" srcOrd="0" destOrd="0" presId="urn:microsoft.com/office/officeart/2005/8/layout/hierarchy2#1"/>
    <dgm:cxn modelId="{998861C1-4F5B-4F49-8E7C-ACE7711086C7}" type="presOf" srcId="{FBF2461C-CFE1-4EAB-A968-D3147F943475}" destId="{DC370A7F-5FC5-4E2A-AA91-9B796590A594}" srcOrd="1" destOrd="0" presId="urn:microsoft.com/office/officeart/2005/8/layout/hierarchy2#1"/>
    <dgm:cxn modelId="{B02EF9C0-0088-4A7A-A73D-274ED55CDD6F}" type="presOf" srcId="{FED80DC3-D344-4BA7-8D29-FFB69BDFF694}" destId="{60D35316-012A-42A1-81D6-EB59F93AC09D}" srcOrd="0" destOrd="0" presId="urn:microsoft.com/office/officeart/2005/8/layout/hierarchy2#1"/>
    <dgm:cxn modelId="{1C9BC511-EBB5-420D-8445-7C708A498FA6}" type="presOf" srcId="{F0D8DA39-5518-4325-B8D8-554E34F5B321}" destId="{481CA580-769D-4F91-B334-D0F9471905C7}" srcOrd="1" destOrd="0" presId="urn:microsoft.com/office/officeart/2005/8/layout/hierarchy2#1"/>
    <dgm:cxn modelId="{50B9BB26-DA16-41DD-B4A5-3BEC311939F2}" type="presOf" srcId="{FBF2461C-CFE1-4EAB-A968-D3147F943475}" destId="{740899A4-DAAE-489D-A3EA-65567A7E5357}" srcOrd="0" destOrd="0" presId="urn:microsoft.com/office/officeart/2005/8/layout/hierarchy2#1"/>
    <dgm:cxn modelId="{75319D59-83E0-4B89-BBAB-BEE73B6FD533}" srcId="{59AB0B8B-6B9B-4C37-A866-0A8C2C0C4D94}" destId="{FED80DC3-D344-4BA7-8D29-FFB69BDFF694}" srcOrd="0" destOrd="0" parTransId="{29202F5F-4A06-4F8D-A724-A66B3BF03D9C}" sibTransId="{6601AE28-D24F-40C5-A966-D5164C4693C9}"/>
    <dgm:cxn modelId="{3DB5D6AF-56C3-428E-A3F4-B03C6343A525}" type="presOf" srcId="{29202F5F-4A06-4F8D-A724-A66B3BF03D9C}" destId="{1BA39BE2-D97E-4C3F-B1D3-A2442FEE8525}" srcOrd="0" destOrd="0" presId="urn:microsoft.com/office/officeart/2005/8/layout/hierarchy2#1"/>
    <dgm:cxn modelId="{8F8B9B16-E53A-4A09-8C35-D2420253A126}" type="presOf" srcId="{F2FD6E19-D315-4A1D-BCC9-9FCCE479514E}" destId="{CB65C66D-8A91-40E1-AE38-72135C267B8A}" srcOrd="0" destOrd="0" presId="urn:microsoft.com/office/officeart/2005/8/layout/hierarchy2#1"/>
    <dgm:cxn modelId="{F986DB48-B626-421B-B974-E488C1B847E3}" type="presOf" srcId="{884B72C6-05DA-4CE6-A804-9DCA6247DC57}" destId="{6AAF5FFB-7D80-459F-B4D0-F9BF27BAC934}" srcOrd="0" destOrd="0" presId="urn:microsoft.com/office/officeart/2005/8/layout/hierarchy2#1"/>
    <dgm:cxn modelId="{4DA7DA9A-B990-435F-A2A5-FFF5BBF2095C}" type="presOf" srcId="{F0D8DA39-5518-4325-B8D8-554E34F5B321}" destId="{D5FD71B9-6189-4B6D-AE64-C2B3B51330C7}" srcOrd="0" destOrd="0" presId="urn:microsoft.com/office/officeart/2005/8/layout/hierarchy2#1"/>
    <dgm:cxn modelId="{20A69738-B83F-459B-8209-9C525D2C18FD}" srcId="{FED80DC3-D344-4BA7-8D29-FFB69BDFF694}" destId="{F2FD6E19-D315-4A1D-BCC9-9FCCE479514E}" srcOrd="0" destOrd="0" parTransId="{F0D8DA39-5518-4325-B8D8-554E34F5B321}" sibTransId="{C1F1B48A-101C-458D-9034-73ABD476339A}"/>
    <dgm:cxn modelId="{DA8351FF-5425-4F63-A8D4-4BE1C25F2B26}" type="presOf" srcId="{29202F5F-4A06-4F8D-A724-A66B3BF03D9C}" destId="{357322E4-7FFE-4A0B-8AB6-1404ED776D66}" srcOrd="1" destOrd="0" presId="urn:microsoft.com/office/officeart/2005/8/layout/hierarchy2#1"/>
    <dgm:cxn modelId="{B4634F7B-CAC7-4C1F-9B66-E020FEB3347E}" srcId="{FED80DC3-D344-4BA7-8D29-FFB69BDFF694}" destId="{709F1316-8E5A-4B21-82A5-54A29EBC55A7}" srcOrd="1" destOrd="0" parTransId="{FBF2461C-CFE1-4EAB-A968-D3147F943475}" sibTransId="{C9FB520D-7099-4365-86C0-7C21A9BFFF98}"/>
    <dgm:cxn modelId="{7036AFCB-0AD3-407E-9333-AB20F7A6FD54}" type="presParOf" srcId="{6AAF5FFB-7D80-459F-B4D0-F9BF27BAC934}" destId="{4AFECC4C-24E3-40CF-9513-FE4722A56F2C}" srcOrd="0" destOrd="0" presId="urn:microsoft.com/office/officeart/2005/8/layout/hierarchy2#1"/>
    <dgm:cxn modelId="{8F05A7D4-5AD6-43B5-8B73-94D7059FB589}" type="presParOf" srcId="{4AFECC4C-24E3-40CF-9513-FE4722A56F2C}" destId="{BF8E7185-CC23-4BB4-ACFA-9745A30AA231}" srcOrd="0" destOrd="0" presId="urn:microsoft.com/office/officeart/2005/8/layout/hierarchy2#1"/>
    <dgm:cxn modelId="{8C05E095-E38B-4CB5-A88E-447D40E22171}" type="presParOf" srcId="{4AFECC4C-24E3-40CF-9513-FE4722A56F2C}" destId="{A1C510B0-C2F0-49BC-990F-29243F5605A3}" srcOrd="1" destOrd="0" presId="urn:microsoft.com/office/officeart/2005/8/layout/hierarchy2#1"/>
    <dgm:cxn modelId="{432949BF-6D4F-44E6-9E2A-7BACE80EA03F}" type="presParOf" srcId="{A1C510B0-C2F0-49BC-990F-29243F5605A3}" destId="{1BA39BE2-D97E-4C3F-B1D3-A2442FEE8525}" srcOrd="0" destOrd="0" presId="urn:microsoft.com/office/officeart/2005/8/layout/hierarchy2#1"/>
    <dgm:cxn modelId="{4CC57B52-7B06-455F-9E26-B82AF5F4716C}" type="presParOf" srcId="{1BA39BE2-D97E-4C3F-B1D3-A2442FEE8525}" destId="{357322E4-7FFE-4A0B-8AB6-1404ED776D66}" srcOrd="0" destOrd="0" presId="urn:microsoft.com/office/officeart/2005/8/layout/hierarchy2#1"/>
    <dgm:cxn modelId="{FEED094B-75AB-4068-AB1D-EFC74A21D5B7}" type="presParOf" srcId="{A1C510B0-C2F0-49BC-990F-29243F5605A3}" destId="{B798A94F-50A1-45C3-81B4-A6CEF7828DF1}" srcOrd="1" destOrd="0" presId="urn:microsoft.com/office/officeart/2005/8/layout/hierarchy2#1"/>
    <dgm:cxn modelId="{9BA60347-0828-45DD-879F-C38A091FDB6E}" type="presParOf" srcId="{B798A94F-50A1-45C3-81B4-A6CEF7828DF1}" destId="{60D35316-012A-42A1-81D6-EB59F93AC09D}" srcOrd="0" destOrd="0" presId="urn:microsoft.com/office/officeart/2005/8/layout/hierarchy2#1"/>
    <dgm:cxn modelId="{E5053F0A-19F8-4E18-B348-E2136CB52C13}" type="presParOf" srcId="{B798A94F-50A1-45C3-81B4-A6CEF7828DF1}" destId="{EC6C55C1-4979-4228-AF29-8DF8D53C80D1}" srcOrd="1" destOrd="0" presId="urn:microsoft.com/office/officeart/2005/8/layout/hierarchy2#1"/>
    <dgm:cxn modelId="{7D1FCB5C-7198-4069-BE65-B917D990F19D}" type="presParOf" srcId="{EC6C55C1-4979-4228-AF29-8DF8D53C80D1}" destId="{D5FD71B9-6189-4B6D-AE64-C2B3B51330C7}" srcOrd="0" destOrd="0" presId="urn:microsoft.com/office/officeart/2005/8/layout/hierarchy2#1"/>
    <dgm:cxn modelId="{8383474D-25D2-45E5-B7FD-77C9CB387A6D}" type="presParOf" srcId="{D5FD71B9-6189-4B6D-AE64-C2B3B51330C7}" destId="{481CA580-769D-4F91-B334-D0F9471905C7}" srcOrd="0" destOrd="0" presId="urn:microsoft.com/office/officeart/2005/8/layout/hierarchy2#1"/>
    <dgm:cxn modelId="{88F607CC-93D7-4673-AE91-2428A49EEE99}" type="presParOf" srcId="{EC6C55C1-4979-4228-AF29-8DF8D53C80D1}" destId="{E83BC3AE-3835-49EA-A755-F4E38EF3EC9E}" srcOrd="1" destOrd="0" presId="urn:microsoft.com/office/officeart/2005/8/layout/hierarchy2#1"/>
    <dgm:cxn modelId="{BBD2683E-3B7B-4C12-819B-3DFEB65CDD08}" type="presParOf" srcId="{E83BC3AE-3835-49EA-A755-F4E38EF3EC9E}" destId="{CB65C66D-8A91-40E1-AE38-72135C267B8A}" srcOrd="0" destOrd="0" presId="urn:microsoft.com/office/officeart/2005/8/layout/hierarchy2#1"/>
    <dgm:cxn modelId="{0CFD18E1-5CD3-4278-836A-22D243C51B0F}" type="presParOf" srcId="{E83BC3AE-3835-49EA-A755-F4E38EF3EC9E}" destId="{E608876C-F8B3-4552-A682-9301756F6422}" srcOrd="1" destOrd="0" presId="urn:microsoft.com/office/officeart/2005/8/layout/hierarchy2#1"/>
    <dgm:cxn modelId="{D79639C3-989B-483B-848E-48D48BA25C4A}" type="presParOf" srcId="{EC6C55C1-4979-4228-AF29-8DF8D53C80D1}" destId="{740899A4-DAAE-489D-A3EA-65567A7E5357}" srcOrd="2" destOrd="0" presId="urn:microsoft.com/office/officeart/2005/8/layout/hierarchy2#1"/>
    <dgm:cxn modelId="{70CBB58E-D560-4703-931A-13AAA99645C3}" type="presParOf" srcId="{740899A4-DAAE-489D-A3EA-65567A7E5357}" destId="{DC370A7F-5FC5-4E2A-AA91-9B796590A594}" srcOrd="0" destOrd="0" presId="urn:microsoft.com/office/officeart/2005/8/layout/hierarchy2#1"/>
    <dgm:cxn modelId="{07E9033E-783C-4BE2-85C2-C370BF953166}" type="presParOf" srcId="{EC6C55C1-4979-4228-AF29-8DF8D53C80D1}" destId="{C319CECD-34CD-4809-8FFB-2B63D983C629}" srcOrd="3" destOrd="0" presId="urn:microsoft.com/office/officeart/2005/8/layout/hierarchy2#1"/>
    <dgm:cxn modelId="{78FB7DB0-ACE5-4F76-8397-AD62FC1DC466}" type="presParOf" srcId="{C319CECD-34CD-4809-8FFB-2B63D983C629}" destId="{B31AF0DE-EF2B-427F-BB90-66F7AADBD408}" srcOrd="0" destOrd="0" presId="urn:microsoft.com/office/officeart/2005/8/layout/hierarchy2#1"/>
    <dgm:cxn modelId="{AAC724D0-F144-439E-88C2-8D54FB776DF7}" type="presParOf" srcId="{C319CECD-34CD-4809-8FFB-2B63D983C629}" destId="{F1F98162-3AF5-444F-970B-4F9DE4D8B116}"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5738D-9090-4D30-8874-F8BD49751868}">
      <dsp:nvSpPr>
        <dsp:cNvPr id="0" name=""/>
        <dsp:cNvSpPr/>
      </dsp:nvSpPr>
      <dsp:spPr>
        <a:xfrm>
          <a:off x="4259014" y="0"/>
          <a:ext cx="1714004" cy="171409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A414F-7FD8-42E7-B0D1-975AF278FB62}">
      <dsp:nvSpPr>
        <dsp:cNvPr id="0" name=""/>
        <dsp:cNvSpPr/>
      </dsp:nvSpPr>
      <dsp:spPr>
        <a:xfrm>
          <a:off x="5883761" y="8289"/>
          <a:ext cx="3569315" cy="16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Avvio del processo di pianificazione degli obiettivi e di </a:t>
          </a:r>
          <a:r>
            <a:rPr lang="it-IT" sz="1600" kern="1200" dirty="0" err="1">
              <a:solidFill>
                <a:prstClr val="black"/>
              </a:solidFill>
              <a:latin typeface="Calibri" panose="020F0502020204030204"/>
              <a:ea typeface="+mn-ea"/>
              <a:cs typeface="+mn-cs"/>
            </a:rPr>
            <a:t>budgeting</a:t>
          </a:r>
          <a:r>
            <a:rPr lang="it-IT" sz="1600" kern="1200" dirty="0">
              <a:solidFill>
                <a:prstClr val="black"/>
              </a:solidFill>
              <a:latin typeface="Calibri" panose="020F0502020204030204"/>
              <a:ea typeface="+mn-ea"/>
              <a:cs typeface="+mn-cs"/>
            </a:rPr>
            <a:t> </a:t>
          </a: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Aggiornamento annuale del SMVP</a:t>
          </a: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prstClr val="black"/>
              </a:solidFill>
              <a:latin typeface="Calibri" panose="020F0502020204030204"/>
              <a:ea typeface="+mn-ea"/>
              <a:cs typeface="+mn-cs"/>
            </a:rPr>
            <a:t>Dicembre: Approvazione Ambiti prioritari di intervento DG e Aree dirigenziali</a:t>
          </a:r>
        </a:p>
      </dsp:txBody>
      <dsp:txXfrm>
        <a:off x="5883761" y="8289"/>
        <a:ext cx="3569315" cy="1613580"/>
      </dsp:txXfrm>
    </dsp:sp>
    <dsp:sp modelId="{3A876F28-424E-4C6B-9187-32F313BFBDE8}">
      <dsp:nvSpPr>
        <dsp:cNvPr id="0" name=""/>
        <dsp:cNvSpPr/>
      </dsp:nvSpPr>
      <dsp:spPr>
        <a:xfrm>
          <a:off x="4699297" y="399263"/>
          <a:ext cx="956511" cy="79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0" kern="1200" dirty="0">
              <a:solidFill>
                <a:prstClr val="black"/>
              </a:solidFill>
              <a:latin typeface="Calibri" panose="020F0502020204030204"/>
              <a:ea typeface="+mn-ea"/>
              <a:cs typeface="+mn-cs"/>
            </a:rPr>
            <a:t>Ottobre –dicembre 2021</a:t>
          </a:r>
        </a:p>
      </dsp:txBody>
      <dsp:txXfrm>
        <a:off x="4699297" y="399263"/>
        <a:ext cx="956511" cy="797120"/>
      </dsp:txXfrm>
    </dsp:sp>
    <dsp:sp modelId="{AB383BDB-ADAA-4209-B8FE-B266D5B00822}">
      <dsp:nvSpPr>
        <dsp:cNvPr id="0" name=""/>
        <dsp:cNvSpPr/>
      </dsp:nvSpPr>
      <dsp:spPr>
        <a:xfrm>
          <a:off x="3782848" y="984855"/>
          <a:ext cx="1714004" cy="171409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2BD46-BEB3-490A-958F-0771C11C27FF}">
      <dsp:nvSpPr>
        <dsp:cNvPr id="0" name=""/>
        <dsp:cNvSpPr/>
      </dsp:nvSpPr>
      <dsp:spPr>
        <a:xfrm>
          <a:off x="35133" y="412437"/>
          <a:ext cx="2853378" cy="316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Definizione obiettivi 2022 con indicatori di risultato target e piano di lavoro.</a:t>
          </a:r>
        </a:p>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Approvazione in CDA  documento di programmazione integrata 2022/2024</a:t>
          </a:r>
        </a:p>
        <a:p>
          <a:pPr marL="171450" lvl="1" indent="-171450" algn="l" defTabSz="800100">
            <a:lnSpc>
              <a:spcPct val="90000"/>
            </a:lnSpc>
            <a:spcBef>
              <a:spcPct val="0"/>
            </a:spcBef>
            <a:spcAft>
              <a:spcPct val="15000"/>
            </a:spcAft>
            <a:buChar char="••"/>
          </a:pPr>
          <a:r>
            <a:rPr lang="it-IT" sz="1800" b="1" kern="1200" dirty="0">
              <a:solidFill>
                <a:srgbClr val="B2284B"/>
              </a:solidFill>
              <a:latin typeface="Calibri" panose="020F0502020204030204"/>
              <a:ea typeface="+mn-ea"/>
              <a:cs typeface="+mn-cs"/>
            </a:rPr>
            <a:t>Entro primo bimestre assegnazione  degli obiettivi alle strutture di II e III livello.</a:t>
          </a:r>
        </a:p>
      </dsp:txBody>
      <dsp:txXfrm>
        <a:off x="35133" y="412437"/>
        <a:ext cx="2853378" cy="3166535"/>
      </dsp:txXfrm>
    </dsp:sp>
    <dsp:sp modelId="{839BFB8E-4BF7-42C7-8D4F-CD01A1E2C126}">
      <dsp:nvSpPr>
        <dsp:cNvPr id="0" name=""/>
        <dsp:cNvSpPr/>
      </dsp:nvSpPr>
      <dsp:spPr>
        <a:xfrm>
          <a:off x="4174706" y="1342643"/>
          <a:ext cx="956511" cy="94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Gennaio-</a:t>
          </a:r>
        </a:p>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febbraio</a:t>
          </a:r>
        </a:p>
        <a:p>
          <a:pPr marL="0" lvl="0" indent="0" algn="ctr" defTabSz="800100">
            <a:lnSpc>
              <a:spcPct val="90000"/>
            </a:lnSpc>
            <a:spcBef>
              <a:spcPct val="0"/>
            </a:spcBef>
            <a:spcAft>
              <a:spcPts val="0"/>
            </a:spcAft>
            <a:buNone/>
          </a:pPr>
          <a:r>
            <a:rPr lang="it-IT" sz="1800" b="1" kern="1200" dirty="0">
              <a:solidFill>
                <a:srgbClr val="B2284B"/>
              </a:solidFill>
              <a:latin typeface="Calibri" panose="020F0502020204030204"/>
              <a:ea typeface="+mn-ea"/>
              <a:cs typeface="+mn-cs"/>
            </a:rPr>
            <a:t> 2022</a:t>
          </a:r>
        </a:p>
      </dsp:txBody>
      <dsp:txXfrm>
        <a:off x="4174706" y="1342643"/>
        <a:ext cx="956511" cy="946489"/>
      </dsp:txXfrm>
    </dsp:sp>
    <dsp:sp modelId="{988D73B4-F360-4931-A27F-5E611D7C3281}">
      <dsp:nvSpPr>
        <dsp:cNvPr id="0" name=""/>
        <dsp:cNvSpPr/>
      </dsp:nvSpPr>
      <dsp:spPr>
        <a:xfrm>
          <a:off x="4259014" y="1974136"/>
          <a:ext cx="1714004" cy="171409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57EF4-1F95-40AC-B74E-972C6F480C84}">
      <dsp:nvSpPr>
        <dsp:cNvPr id="0" name=""/>
        <dsp:cNvSpPr/>
      </dsp:nvSpPr>
      <dsp:spPr>
        <a:xfrm>
          <a:off x="5903166" y="1809242"/>
          <a:ext cx="4851430" cy="16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schemeClr val="tx1"/>
              </a:solidFill>
            </a:rPr>
            <a:t>Revisione infrannuale  degli obiettivi:</a:t>
          </a:r>
        </a:p>
        <a:p>
          <a:pPr marL="171450" lvl="1" indent="-171450" algn="l" defTabSz="711200">
            <a:lnSpc>
              <a:spcPct val="90000"/>
            </a:lnSpc>
            <a:spcBef>
              <a:spcPct val="0"/>
            </a:spcBef>
            <a:spcAft>
              <a:spcPct val="15000"/>
            </a:spcAft>
            <a:buFont typeface="Courier New" panose="02070309020205020404" pitchFamily="49" charset="0"/>
            <a:buChar char="••"/>
          </a:pPr>
          <a:r>
            <a:rPr lang="it-IT" sz="1600" kern="1200" dirty="0">
              <a:solidFill>
                <a:schemeClr val="tx1"/>
              </a:solidFill>
            </a:rPr>
            <a:t>valutazione da parte del NUV</a:t>
          </a:r>
        </a:p>
        <a:p>
          <a:pPr marL="171450" lvl="1" indent="-171450" algn="l" defTabSz="711200">
            <a:lnSpc>
              <a:spcPct val="90000"/>
            </a:lnSpc>
            <a:spcBef>
              <a:spcPct val="0"/>
            </a:spcBef>
            <a:spcAft>
              <a:spcPct val="15000"/>
            </a:spcAft>
            <a:buFont typeface="Courier New" panose="02070309020205020404" pitchFamily="49" charset="0"/>
            <a:buChar char="••"/>
          </a:pPr>
          <a:r>
            <a:rPr lang="it-IT" sz="1600" kern="1200" dirty="0">
              <a:solidFill>
                <a:schemeClr val="tx1"/>
              </a:solidFill>
            </a:rPr>
            <a:t>approvazione modifiche da parte del CDA di Luglio</a:t>
          </a: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schemeClr val="tx1"/>
              </a:solidFill>
            </a:rPr>
            <a:t>Monitoraggio obiettivi delle strutture di II e III livello</a:t>
          </a:r>
        </a:p>
        <a:p>
          <a:pPr marL="171450" lvl="1" indent="-171450" algn="l" defTabSz="711200">
            <a:lnSpc>
              <a:spcPct val="90000"/>
            </a:lnSpc>
            <a:spcBef>
              <a:spcPct val="0"/>
            </a:spcBef>
            <a:spcAft>
              <a:spcPct val="15000"/>
            </a:spcAft>
            <a:buFont typeface="Arial" panose="020B0604020202020204" pitchFamily="34" charset="0"/>
            <a:buChar char="••"/>
          </a:pPr>
          <a:r>
            <a:rPr lang="it-IT" sz="1600" kern="1200" dirty="0">
              <a:solidFill>
                <a:schemeClr val="tx1"/>
              </a:solidFill>
            </a:rPr>
            <a:t>Proposte obiettivi 2023 in associazione con l’avvio del budget</a:t>
          </a:r>
        </a:p>
      </dsp:txBody>
      <dsp:txXfrm>
        <a:off x="5903166" y="1809242"/>
        <a:ext cx="4851430" cy="1689687"/>
      </dsp:txXfrm>
    </dsp:sp>
    <dsp:sp modelId="{B5DBCBB3-E362-41AE-A036-83C37DE59D2D}">
      <dsp:nvSpPr>
        <dsp:cNvPr id="0" name=""/>
        <dsp:cNvSpPr/>
      </dsp:nvSpPr>
      <dsp:spPr>
        <a:xfrm>
          <a:off x="4484938" y="2443143"/>
          <a:ext cx="1261246" cy="59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0" kern="1200" dirty="0">
              <a:solidFill>
                <a:schemeClr val="tx1"/>
              </a:solidFill>
            </a:rPr>
            <a:t>Luglio- settembre 2022</a:t>
          </a:r>
        </a:p>
      </dsp:txBody>
      <dsp:txXfrm>
        <a:off x="4484938" y="2443143"/>
        <a:ext cx="1261246" cy="594526"/>
      </dsp:txXfrm>
    </dsp:sp>
    <dsp:sp modelId="{ADF91884-9983-4D89-8061-5D7C93363152}">
      <dsp:nvSpPr>
        <dsp:cNvPr id="0" name=""/>
        <dsp:cNvSpPr/>
      </dsp:nvSpPr>
      <dsp:spPr>
        <a:xfrm>
          <a:off x="3782848" y="2960652"/>
          <a:ext cx="1714004" cy="171409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51595-2A5E-4B95-ACF3-A4845B832167}">
      <dsp:nvSpPr>
        <dsp:cNvPr id="0" name=""/>
        <dsp:cNvSpPr/>
      </dsp:nvSpPr>
      <dsp:spPr>
        <a:xfrm>
          <a:off x="5999003" y="3477176"/>
          <a:ext cx="1649470" cy="68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Valutazione Obiettivi 2022</a:t>
          </a:r>
        </a:p>
      </dsp:txBody>
      <dsp:txXfrm>
        <a:off x="5999003" y="3477176"/>
        <a:ext cx="1649470" cy="681652"/>
      </dsp:txXfrm>
    </dsp:sp>
    <dsp:sp modelId="{9C0C3F9B-E00D-4E68-B6E2-E7A08A2A316B}">
      <dsp:nvSpPr>
        <dsp:cNvPr id="0" name=""/>
        <dsp:cNvSpPr/>
      </dsp:nvSpPr>
      <dsp:spPr>
        <a:xfrm>
          <a:off x="4159211" y="3581442"/>
          <a:ext cx="956511" cy="47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Da marzo 2023</a:t>
          </a:r>
        </a:p>
      </dsp:txBody>
      <dsp:txXfrm>
        <a:off x="4159211" y="3581442"/>
        <a:ext cx="956511" cy="478042"/>
      </dsp:txXfrm>
    </dsp:sp>
    <dsp:sp modelId="{F5ABE5C1-3D9A-4048-A7F9-A8CBC2A24EB2}">
      <dsp:nvSpPr>
        <dsp:cNvPr id="0" name=""/>
        <dsp:cNvSpPr/>
      </dsp:nvSpPr>
      <dsp:spPr>
        <a:xfrm>
          <a:off x="4380735" y="4059485"/>
          <a:ext cx="1472545" cy="1473409"/>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66A73-3ABC-4F6C-96FF-3F88230ED611}">
      <dsp:nvSpPr>
        <dsp:cNvPr id="0" name=""/>
        <dsp:cNvSpPr/>
      </dsp:nvSpPr>
      <dsp:spPr>
        <a:xfrm>
          <a:off x="6097839" y="4540822"/>
          <a:ext cx="2689871" cy="68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Relazione Piano della Performance 2022</a:t>
          </a:r>
        </a:p>
      </dsp:txBody>
      <dsp:txXfrm>
        <a:off x="6097839" y="4540822"/>
        <a:ext cx="2689871" cy="681652"/>
      </dsp:txXfrm>
    </dsp:sp>
    <dsp:sp modelId="{2FC2D72E-93AF-42EF-838F-BE47C35176A4}">
      <dsp:nvSpPr>
        <dsp:cNvPr id="0" name=""/>
        <dsp:cNvSpPr/>
      </dsp:nvSpPr>
      <dsp:spPr>
        <a:xfrm>
          <a:off x="4637306" y="4341063"/>
          <a:ext cx="956511" cy="93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Entro 30 giugno 2023</a:t>
          </a:r>
        </a:p>
      </dsp:txBody>
      <dsp:txXfrm>
        <a:off x="4637306" y="4341063"/>
        <a:ext cx="956511" cy="932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E7185-CC23-4BB4-ACFA-9745A30AA231}">
      <dsp:nvSpPr>
        <dsp:cNvPr id="0" name=""/>
        <dsp:cNvSpPr/>
      </dsp:nvSpPr>
      <dsp:spPr>
        <a:xfrm>
          <a:off x="5503" y="2269772"/>
          <a:ext cx="2300609" cy="1201269"/>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a:latin typeface="Roboto" panose="02000000000000000000" pitchFamily="2" charset="0"/>
              <a:ea typeface="Roboto" panose="02000000000000000000" pitchFamily="2" charset="0"/>
            </a:rPr>
            <a:t>Strutture di secondo livello</a:t>
          </a:r>
        </a:p>
      </dsp:txBody>
      <dsp:txXfrm>
        <a:off x="40687" y="2304956"/>
        <a:ext cx="2230241" cy="1130901"/>
      </dsp:txXfrm>
    </dsp:sp>
    <dsp:sp modelId="{1BA39BE2-D97E-4C3F-B1D3-A2442FEE8525}">
      <dsp:nvSpPr>
        <dsp:cNvPr id="0" name=""/>
        <dsp:cNvSpPr/>
      </dsp:nvSpPr>
      <dsp:spPr>
        <a:xfrm>
          <a:off x="2306112" y="2855436"/>
          <a:ext cx="763947" cy="29941"/>
        </a:xfrm>
        <a:custGeom>
          <a:avLst/>
          <a:gdLst/>
          <a:ahLst/>
          <a:cxnLst/>
          <a:rect l="0" t="0" r="0" b="0"/>
          <a:pathLst>
            <a:path>
              <a:moveTo>
                <a:pt x="0" y="14970"/>
              </a:moveTo>
              <a:lnTo>
                <a:pt x="763947" y="14970"/>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Roboto" panose="02000000000000000000" pitchFamily="2" charset="0"/>
            <a:ea typeface="Roboto" panose="02000000000000000000" pitchFamily="2" charset="0"/>
          </a:endParaRPr>
        </a:p>
      </dsp:txBody>
      <dsp:txXfrm>
        <a:off x="2668987" y="2851308"/>
        <a:ext cx="38197" cy="38197"/>
      </dsp:txXfrm>
    </dsp:sp>
    <dsp:sp modelId="{60D35316-012A-42A1-81D6-EB59F93AC09D}">
      <dsp:nvSpPr>
        <dsp:cNvPr id="0" name=""/>
        <dsp:cNvSpPr/>
      </dsp:nvSpPr>
      <dsp:spPr>
        <a:xfrm>
          <a:off x="3070059" y="2269328"/>
          <a:ext cx="2304295" cy="120215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a:latin typeface="Roboto" panose="02000000000000000000" pitchFamily="2" charset="0"/>
              <a:ea typeface="Roboto" panose="02000000000000000000" pitchFamily="2" charset="0"/>
            </a:rPr>
            <a:t>Componente organizzativa</a:t>
          </a:r>
        </a:p>
      </dsp:txBody>
      <dsp:txXfrm>
        <a:off x="3105269" y="2304538"/>
        <a:ext cx="2233875" cy="1131737"/>
      </dsp:txXfrm>
    </dsp:sp>
    <dsp:sp modelId="{D5FD71B9-6189-4B6D-AE64-C2B3B51330C7}">
      <dsp:nvSpPr>
        <dsp:cNvPr id="0" name=""/>
        <dsp:cNvSpPr/>
      </dsp:nvSpPr>
      <dsp:spPr>
        <a:xfrm rot="19014657">
          <a:off x="5233286" y="2498128"/>
          <a:ext cx="1046083" cy="29941"/>
        </a:xfrm>
        <a:custGeom>
          <a:avLst/>
          <a:gdLst/>
          <a:ahLst/>
          <a:cxnLst/>
          <a:rect l="0" t="0" r="0" b="0"/>
          <a:pathLst>
            <a:path>
              <a:moveTo>
                <a:pt x="0" y="14970"/>
              </a:moveTo>
              <a:lnTo>
                <a:pt x="1046083" y="14970"/>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Roboto" panose="02000000000000000000" pitchFamily="2" charset="0"/>
            <a:ea typeface="Roboto" panose="02000000000000000000" pitchFamily="2" charset="0"/>
          </a:endParaRPr>
        </a:p>
      </dsp:txBody>
      <dsp:txXfrm>
        <a:off x="5730176" y="2486947"/>
        <a:ext cx="52304" cy="52304"/>
      </dsp:txXfrm>
    </dsp:sp>
    <dsp:sp modelId="{CB65C66D-8A91-40E1-AE38-72135C267B8A}">
      <dsp:nvSpPr>
        <dsp:cNvPr id="0" name=""/>
        <dsp:cNvSpPr/>
      </dsp:nvSpPr>
      <dsp:spPr>
        <a:xfrm>
          <a:off x="6138302" y="1279524"/>
          <a:ext cx="2337584" cy="17525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latin typeface="Roboto" panose="02000000000000000000" pitchFamily="2" charset="0"/>
              <a:ea typeface="Roboto" panose="02000000000000000000" pitchFamily="2" charset="0"/>
            </a:rPr>
            <a:t>50%</a:t>
          </a:r>
          <a:r>
            <a:rPr lang="it-IT" sz="2000" kern="1200" dirty="0">
              <a:latin typeface="Roboto" panose="02000000000000000000" pitchFamily="2" charset="0"/>
              <a:ea typeface="Roboto" panose="02000000000000000000" pitchFamily="2" charset="0"/>
            </a:rPr>
            <a:t> </a:t>
          </a:r>
        </a:p>
        <a:p>
          <a:pPr lvl="0" algn="ctr" defTabSz="889000">
            <a:lnSpc>
              <a:spcPct val="90000"/>
            </a:lnSpc>
            <a:spcBef>
              <a:spcPct val="0"/>
            </a:spcBef>
            <a:spcAft>
              <a:spcPct val="35000"/>
            </a:spcAft>
          </a:pPr>
          <a:r>
            <a:rPr lang="it-IT" sz="1600" kern="1200" dirty="0">
              <a:latin typeface="Roboto" panose="02000000000000000000" pitchFamily="2" charset="0"/>
              <a:ea typeface="Roboto" panose="02000000000000000000" pitchFamily="2" charset="0"/>
            </a:rPr>
            <a:t>Performance Organizzativa di Struttura (obiettivi ereditati dall’Area di appartenenza)</a:t>
          </a:r>
        </a:p>
      </dsp:txBody>
      <dsp:txXfrm>
        <a:off x="6189632" y="1330854"/>
        <a:ext cx="2234924" cy="1649873"/>
      </dsp:txXfrm>
    </dsp:sp>
    <dsp:sp modelId="{740899A4-DAAE-489D-A3EA-65567A7E5357}">
      <dsp:nvSpPr>
        <dsp:cNvPr id="0" name=""/>
        <dsp:cNvSpPr/>
      </dsp:nvSpPr>
      <dsp:spPr>
        <a:xfrm rot="3067980">
          <a:off x="5147619" y="3329379"/>
          <a:ext cx="1217417" cy="29941"/>
        </a:xfrm>
        <a:custGeom>
          <a:avLst/>
          <a:gdLst/>
          <a:ahLst/>
          <a:cxnLst/>
          <a:rect l="0" t="0" r="0" b="0"/>
          <a:pathLst>
            <a:path>
              <a:moveTo>
                <a:pt x="0" y="14970"/>
              </a:moveTo>
              <a:lnTo>
                <a:pt x="1217417" y="14970"/>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Roboto" panose="02000000000000000000" pitchFamily="2" charset="0"/>
            <a:ea typeface="Roboto" panose="02000000000000000000" pitchFamily="2" charset="0"/>
          </a:endParaRPr>
        </a:p>
      </dsp:txBody>
      <dsp:txXfrm>
        <a:off x="5725893" y="3313915"/>
        <a:ext cx="60870" cy="60870"/>
      </dsp:txXfrm>
    </dsp:sp>
    <dsp:sp modelId="{B31AF0DE-EF2B-427F-BB90-66F7AADBD408}">
      <dsp:nvSpPr>
        <dsp:cNvPr id="0" name=""/>
        <dsp:cNvSpPr/>
      </dsp:nvSpPr>
      <dsp:spPr>
        <a:xfrm>
          <a:off x="6138302" y="3175298"/>
          <a:ext cx="2337584" cy="128599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latin typeface="Roboto" panose="02000000000000000000" pitchFamily="2" charset="0"/>
              <a:ea typeface="Roboto" panose="02000000000000000000" pitchFamily="2" charset="0"/>
            </a:rPr>
            <a:t>50%</a:t>
          </a:r>
        </a:p>
        <a:p>
          <a:pPr lvl="0" algn="ctr" defTabSz="889000">
            <a:lnSpc>
              <a:spcPct val="90000"/>
            </a:lnSpc>
            <a:spcBef>
              <a:spcPct val="0"/>
            </a:spcBef>
            <a:spcAft>
              <a:spcPct val="35000"/>
            </a:spcAft>
          </a:pPr>
          <a:r>
            <a:rPr lang="it-IT" sz="1600" kern="1200" dirty="0">
              <a:latin typeface="Roboto" panose="02000000000000000000" pitchFamily="2" charset="0"/>
              <a:ea typeface="Roboto" panose="02000000000000000000" pitchFamily="2" charset="0"/>
            </a:rPr>
            <a:t>Obiettivi assegnati dal Dirigente</a:t>
          </a:r>
        </a:p>
      </dsp:txBody>
      <dsp:txXfrm>
        <a:off x="6175967" y="3212963"/>
        <a:ext cx="2262254" cy="121066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1">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8136" cy="493868"/>
          </a:xfrm>
          <a:prstGeom prst="rect">
            <a:avLst/>
          </a:prstGeom>
        </p:spPr>
        <p:txBody>
          <a:bodyPr vert="horz" lIns="91059" tIns="45529" rIns="91059" bIns="45529" rtlCol="0"/>
          <a:lstStyle>
            <a:lvl1pPr algn="l">
              <a:defRPr sz="1200"/>
            </a:lvl1pPr>
          </a:lstStyle>
          <a:p>
            <a:endParaRPr lang="it-IT"/>
          </a:p>
        </p:txBody>
      </p:sp>
      <p:sp>
        <p:nvSpPr>
          <p:cNvPr id="3" name="Segnaposto data 2"/>
          <p:cNvSpPr>
            <a:spLocks noGrp="1"/>
          </p:cNvSpPr>
          <p:nvPr>
            <p:ph type="dt" idx="1"/>
          </p:nvPr>
        </p:nvSpPr>
        <p:spPr>
          <a:xfrm>
            <a:off x="3816023" y="0"/>
            <a:ext cx="2918136" cy="493868"/>
          </a:xfrm>
          <a:prstGeom prst="rect">
            <a:avLst/>
          </a:prstGeom>
        </p:spPr>
        <p:txBody>
          <a:bodyPr vert="horz" lIns="91059" tIns="45529" rIns="91059" bIns="45529" rtlCol="0"/>
          <a:lstStyle>
            <a:lvl1pPr algn="r">
              <a:defRPr sz="1200"/>
            </a:lvl1pPr>
          </a:lstStyle>
          <a:p>
            <a:fld id="{F1D9D148-3DC6-46D0-A35F-07578F4C4A1F}" type="datetimeFigureOut">
              <a:rPr lang="it-IT" smtClean="0"/>
              <a:t>09/02/2022</a:t>
            </a:fld>
            <a:endParaRPr lang="it-IT"/>
          </a:p>
        </p:txBody>
      </p:sp>
      <p:sp>
        <p:nvSpPr>
          <p:cNvPr id="4" name="Segnaposto immagine diapositiva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059" tIns="45529" rIns="91059" bIns="45529" rtlCol="0" anchor="ctr"/>
          <a:lstStyle/>
          <a:p>
            <a:endParaRPr lang="it-IT"/>
          </a:p>
        </p:txBody>
      </p:sp>
      <p:sp>
        <p:nvSpPr>
          <p:cNvPr id="5" name="Segnaposto note 4"/>
          <p:cNvSpPr>
            <a:spLocks noGrp="1"/>
          </p:cNvSpPr>
          <p:nvPr>
            <p:ph type="body" sz="quarter" idx="3"/>
          </p:nvPr>
        </p:nvSpPr>
        <p:spPr>
          <a:xfrm>
            <a:off x="673416" y="4686224"/>
            <a:ext cx="5388932" cy="4440077"/>
          </a:xfrm>
          <a:prstGeom prst="rect">
            <a:avLst/>
          </a:prstGeom>
        </p:spPr>
        <p:txBody>
          <a:bodyPr vert="horz" lIns="91059" tIns="45529" rIns="91059" bIns="45529"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0869"/>
            <a:ext cx="2918136" cy="493867"/>
          </a:xfrm>
          <a:prstGeom prst="rect">
            <a:avLst/>
          </a:prstGeom>
        </p:spPr>
        <p:txBody>
          <a:bodyPr vert="horz" lIns="91059" tIns="45529" rIns="91059" bIns="45529" rtlCol="0" anchor="b"/>
          <a:lstStyle>
            <a:lvl1pPr algn="l">
              <a:defRPr sz="1200"/>
            </a:lvl1pPr>
          </a:lstStyle>
          <a:p>
            <a:endParaRPr lang="it-IT"/>
          </a:p>
        </p:txBody>
      </p:sp>
      <p:sp>
        <p:nvSpPr>
          <p:cNvPr id="7" name="Segnaposto numero diapositiva 6"/>
          <p:cNvSpPr>
            <a:spLocks noGrp="1"/>
          </p:cNvSpPr>
          <p:nvPr>
            <p:ph type="sldNum" sz="quarter" idx="5"/>
          </p:nvPr>
        </p:nvSpPr>
        <p:spPr>
          <a:xfrm>
            <a:off x="3816023" y="9370869"/>
            <a:ext cx="2918136" cy="493867"/>
          </a:xfrm>
          <a:prstGeom prst="rect">
            <a:avLst/>
          </a:prstGeom>
        </p:spPr>
        <p:txBody>
          <a:bodyPr vert="horz" lIns="91059" tIns="45529" rIns="91059" bIns="45529" rtlCol="0" anchor="b"/>
          <a:lstStyle>
            <a:lvl1pPr algn="r">
              <a:defRPr sz="1200"/>
            </a:lvl1pPr>
          </a:lstStyle>
          <a:p>
            <a:fld id="{A182A08D-D64D-42D9-9CB5-97F33726A3D6}"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82A08D-D64D-42D9-9CB5-97F33726A3D6}" type="slidenum">
              <a:rPr lang="it-IT" smtClean="0"/>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82A08D-D64D-42D9-9CB5-97F33726A3D6}" type="slidenum">
              <a:rPr lang="it-IT" smtClean="0"/>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82A08D-D64D-42D9-9CB5-97F33726A3D6}" type="slidenum">
              <a:rPr lang="it-IT" smtClean="0"/>
              <a:t>10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82A08D-D64D-42D9-9CB5-97F33726A3D6}" type="slidenum">
              <a:rPr lang="it-IT" smtClean="0"/>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BC59CAA-013D-421D-A2A1-AE345E3B00B2}" type="datetimeFigureOut">
              <a:rPr lang="it-IT" smtClean="0"/>
              <a:t>09/02/2022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09/02/2022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09/02/2022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09/02/2022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BC59CAA-013D-421D-A2A1-AE345E3B00B2}" type="datetimeFigureOut">
              <a:rPr lang="it-IT" smtClean="0"/>
              <a:t>09/02/2022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BC59CAA-013D-421D-A2A1-AE345E3B00B2}" type="datetimeFigureOut">
              <a:rPr lang="it-IT" smtClean="0"/>
              <a:t>09/02/2022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BC59CAA-013D-421D-A2A1-AE345E3B00B2}" type="datetimeFigureOut">
              <a:rPr lang="it-IT" smtClean="0"/>
              <a:t>09/02/2022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BC59CAA-013D-421D-A2A1-AE345E3B00B2}" type="datetimeFigureOut">
              <a:rPr lang="it-IT" smtClean="0"/>
              <a:t>09/02/2022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C59CAA-013D-421D-A2A1-AE345E3B00B2}" type="datetimeFigureOut">
              <a:rPr lang="it-IT" smtClean="0"/>
              <a:t>09/02/2022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BC59CAA-013D-421D-A2A1-AE345E3B00B2}" type="datetimeFigureOut">
              <a:rPr lang="it-IT" smtClean="0"/>
              <a:t>09/02/2022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BC59CAA-013D-421D-A2A1-AE345E3B00B2}" type="datetimeFigureOut">
              <a:rPr lang="it-IT" smtClean="0"/>
              <a:t>09/02/2022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59CAA-013D-421D-A2A1-AE345E3B00B2}" type="datetimeFigureOut">
              <a:rPr lang="it-IT" smtClean="0"/>
              <a:t>09/02/2022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7A9B6-24A9-47FC-8BAF-5C6AB882DD9E}"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sprint.cineca.it/" TargetMode="External"/><Relationship Id="rId4" Type="http://schemas.openxmlformats.org/officeDocument/2006/relationships/hyperlink" Target="https://sites.google.com/a/unipv.it/obiettivi/home/anno-20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a/unipv.it/obiettivi/home/anno-2022" TargetMode="External"/><Relationship Id="rId2" Type="http://schemas.openxmlformats.org/officeDocument/2006/relationships/hyperlink" Target="https://www.sprint.cineca.i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4583829" y="5436973"/>
            <a:ext cx="3021981" cy="1077218"/>
          </a:xfrm>
          <a:prstGeom prst="rect">
            <a:avLst/>
          </a:prstGeom>
          <a:noFill/>
        </p:spPr>
        <p:txBody>
          <a:bodyPr wrap="none" rtlCol="0">
            <a:spAutoFit/>
          </a:bodyPr>
          <a:lstStyle/>
          <a:p>
            <a:pPr algn="ctr"/>
            <a:r>
              <a:rPr lang="it-IT" sz="3600" b="1" dirty="0">
                <a:solidFill>
                  <a:schemeClr val="bg1"/>
                </a:solidFill>
                <a:latin typeface="Roboto" panose="02000000000000000000" pitchFamily="2" charset="0"/>
                <a:ea typeface="Roboto" panose="02000000000000000000" pitchFamily="2" charset="0"/>
              </a:rPr>
              <a:t>CCO </a:t>
            </a:r>
          </a:p>
          <a:p>
            <a:pPr algn="ctr"/>
            <a:r>
              <a:rPr lang="it-IT" sz="2800" b="1" dirty="0">
                <a:solidFill>
                  <a:schemeClr val="bg1"/>
                </a:solidFill>
                <a:latin typeface="Roboto" panose="02000000000000000000" pitchFamily="2" charset="0"/>
                <a:ea typeface="Roboto" panose="02000000000000000000" pitchFamily="2" charset="0"/>
              </a:rPr>
              <a:t>09 Febbraio 2022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10</a:t>
            </a:fld>
            <a:endParaRPr lang="it-IT"/>
          </a:p>
        </p:txBody>
      </p:sp>
      <p:pic>
        <p:nvPicPr>
          <p:cNvPr id="3" name="Immagine 2"/>
          <p:cNvPicPr>
            <a:picLocks noChangeAspect="1"/>
          </p:cNvPicPr>
          <p:nvPr/>
        </p:nvPicPr>
        <p:blipFill>
          <a:blip r:embed="rId3"/>
          <a:stretch>
            <a:fillRect/>
          </a:stretch>
        </p:blipFill>
        <p:spPr>
          <a:xfrm>
            <a:off x="0" y="911201"/>
            <a:ext cx="12192000" cy="5121319"/>
          </a:xfrm>
          <a:prstGeom prst="rect">
            <a:avLst/>
          </a:prstGeom>
        </p:spPr>
      </p:pic>
      <p:sp>
        <p:nvSpPr>
          <p:cNvPr id="6" name="CasellaDiTesto 5"/>
          <p:cNvSpPr txBox="1"/>
          <p:nvPr/>
        </p:nvSpPr>
        <p:spPr>
          <a:xfrm>
            <a:off x="3101454" y="52116"/>
            <a:ext cx="5989140"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DIREZIONE GENERALE – VALORI TARGET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11</a:t>
            </a:fld>
            <a:endParaRPr lang="it-IT"/>
          </a:p>
        </p:txBody>
      </p:sp>
      <p:sp>
        <p:nvSpPr>
          <p:cNvPr id="5" name="CasellaDiTesto 4"/>
          <p:cNvSpPr txBox="1"/>
          <p:nvPr/>
        </p:nvSpPr>
        <p:spPr>
          <a:xfrm>
            <a:off x="2647809" y="52116"/>
            <a:ext cx="6896440"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DIREZIONE GENERALE – ATTIVITA’ E PROGETTI</a:t>
            </a:r>
          </a:p>
        </p:txBody>
      </p:sp>
      <p:pic>
        <p:nvPicPr>
          <p:cNvPr id="3" name="Immagine 2"/>
          <p:cNvPicPr>
            <a:picLocks noChangeAspect="1"/>
          </p:cNvPicPr>
          <p:nvPr/>
        </p:nvPicPr>
        <p:blipFill>
          <a:blip r:embed="rId2"/>
          <a:stretch>
            <a:fillRect/>
          </a:stretch>
        </p:blipFill>
        <p:spPr>
          <a:xfrm>
            <a:off x="483079" y="453399"/>
            <a:ext cx="10998679" cy="6433592"/>
          </a:xfrm>
          <a:prstGeom prst="rect">
            <a:avLst/>
          </a:prstGeom>
          <a:solidFill>
            <a:schemeClr val="bg1"/>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12</a:t>
            </a:fld>
            <a:endParaRPr lang="it-IT"/>
          </a:p>
        </p:txBody>
      </p:sp>
      <p:pic>
        <p:nvPicPr>
          <p:cNvPr id="2" name="Immagine 1"/>
          <p:cNvPicPr>
            <a:picLocks noChangeAspect="1"/>
          </p:cNvPicPr>
          <p:nvPr/>
        </p:nvPicPr>
        <p:blipFill>
          <a:blip r:embed="rId3"/>
          <a:stretch>
            <a:fillRect/>
          </a:stretch>
        </p:blipFill>
        <p:spPr>
          <a:xfrm>
            <a:off x="0" y="753979"/>
            <a:ext cx="12192000" cy="5350042"/>
          </a:xfrm>
          <a:prstGeom prst="rect">
            <a:avLst/>
          </a:prstGeom>
          <a:solidFill>
            <a:schemeClr val="bg1"/>
          </a:solidFill>
        </p:spPr>
      </p:pic>
      <p:sp>
        <p:nvSpPr>
          <p:cNvPr id="5" name="CasellaDiTesto 4"/>
          <p:cNvSpPr txBox="1"/>
          <p:nvPr/>
        </p:nvSpPr>
        <p:spPr>
          <a:xfrm>
            <a:off x="4383847" y="52116"/>
            <a:ext cx="3424335"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BENI CULTURALI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13</a:t>
            </a:fld>
            <a:endParaRPr lang="it-IT"/>
          </a:p>
        </p:txBody>
      </p:sp>
      <p:pic>
        <p:nvPicPr>
          <p:cNvPr id="7" name="Immagine 6"/>
          <p:cNvPicPr>
            <a:picLocks noChangeAspect="1"/>
          </p:cNvPicPr>
          <p:nvPr/>
        </p:nvPicPr>
        <p:blipFill>
          <a:blip r:embed="rId2"/>
          <a:stretch>
            <a:fillRect/>
          </a:stretch>
        </p:blipFill>
        <p:spPr>
          <a:xfrm>
            <a:off x="0" y="444692"/>
            <a:ext cx="12192000" cy="6340100"/>
          </a:xfrm>
          <a:prstGeom prst="rect">
            <a:avLst/>
          </a:prstGeom>
          <a:solidFill>
            <a:schemeClr val="bg1"/>
          </a:solidFill>
        </p:spPr>
      </p:pic>
      <p:sp>
        <p:nvSpPr>
          <p:cNvPr id="8" name="CasellaDiTesto 7"/>
          <p:cNvSpPr txBox="1"/>
          <p:nvPr/>
        </p:nvSpPr>
        <p:spPr>
          <a:xfrm>
            <a:off x="2917096" y="52116"/>
            <a:ext cx="6357831"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DIDATTICA E SERVIZI AGLI STUDENTI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14</a:t>
            </a:fld>
            <a:endParaRPr lang="it-IT"/>
          </a:p>
        </p:txBody>
      </p:sp>
      <p:pic>
        <p:nvPicPr>
          <p:cNvPr id="6" name="Immagine 5"/>
          <p:cNvPicPr>
            <a:picLocks noChangeAspect="1"/>
          </p:cNvPicPr>
          <p:nvPr/>
        </p:nvPicPr>
        <p:blipFill>
          <a:blip r:embed="rId2"/>
          <a:stretch>
            <a:fillRect/>
          </a:stretch>
        </p:blipFill>
        <p:spPr>
          <a:xfrm>
            <a:off x="0" y="741027"/>
            <a:ext cx="12192000" cy="5615323"/>
          </a:xfrm>
          <a:prstGeom prst="rect">
            <a:avLst/>
          </a:prstGeom>
          <a:solidFill>
            <a:schemeClr val="bg1"/>
          </a:solidFill>
        </p:spPr>
      </p:pic>
      <p:sp>
        <p:nvSpPr>
          <p:cNvPr id="7" name="CasellaDiTesto 6"/>
          <p:cNvSpPr txBox="1"/>
          <p:nvPr/>
        </p:nvSpPr>
        <p:spPr>
          <a:xfrm>
            <a:off x="210426" y="52116"/>
            <a:ext cx="11771171"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RELAZIONI INTERNAZIONALI, INNOVAZIONE DIDATTICA E COMUNICAZIONE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D47A9B6-24A9-47FC-8BAF-5C6AB882DD9E}" type="slidenum">
              <a:rPr lang="it-IT" smtClean="0"/>
              <a:t>15</a:t>
            </a:fld>
            <a:endParaRPr lang="it-IT"/>
          </a:p>
        </p:txBody>
      </p:sp>
      <p:pic>
        <p:nvPicPr>
          <p:cNvPr id="4" name="Immagine 3"/>
          <p:cNvPicPr>
            <a:picLocks noChangeAspect="1"/>
          </p:cNvPicPr>
          <p:nvPr/>
        </p:nvPicPr>
        <p:blipFill>
          <a:blip r:embed="rId2"/>
          <a:stretch>
            <a:fillRect/>
          </a:stretch>
        </p:blipFill>
        <p:spPr>
          <a:xfrm>
            <a:off x="0" y="465018"/>
            <a:ext cx="12192000" cy="6299451"/>
          </a:xfrm>
          <a:prstGeom prst="rect">
            <a:avLst/>
          </a:prstGeom>
          <a:solidFill>
            <a:schemeClr val="bg1"/>
          </a:solidFill>
        </p:spPr>
      </p:pic>
      <p:sp>
        <p:nvSpPr>
          <p:cNvPr id="5" name="CasellaDiTesto 4"/>
          <p:cNvSpPr txBox="1"/>
          <p:nvPr/>
        </p:nvSpPr>
        <p:spPr>
          <a:xfrm>
            <a:off x="3544671" y="52116"/>
            <a:ext cx="5102680"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RICERCA E TERZA MISSIONE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D47A9B6-24A9-47FC-8BAF-5C6AB882DD9E}" type="slidenum">
              <a:rPr lang="it-IT" smtClean="0"/>
              <a:t>16</a:t>
            </a:fld>
            <a:endParaRPr lang="it-IT"/>
          </a:p>
        </p:txBody>
      </p:sp>
      <p:pic>
        <p:nvPicPr>
          <p:cNvPr id="5" name="Immagine 4"/>
          <p:cNvPicPr>
            <a:picLocks noChangeAspect="1"/>
          </p:cNvPicPr>
          <p:nvPr/>
        </p:nvPicPr>
        <p:blipFill>
          <a:blip r:embed="rId2"/>
          <a:stretch>
            <a:fillRect/>
          </a:stretch>
        </p:blipFill>
        <p:spPr>
          <a:xfrm>
            <a:off x="0" y="455951"/>
            <a:ext cx="12192000" cy="5946098"/>
          </a:xfrm>
          <a:prstGeom prst="rect">
            <a:avLst/>
          </a:prstGeom>
          <a:solidFill>
            <a:schemeClr val="bg1"/>
          </a:solidFill>
        </p:spPr>
      </p:pic>
      <p:sp>
        <p:nvSpPr>
          <p:cNvPr id="6" name="CasellaDiTesto 5"/>
          <p:cNvSpPr txBox="1"/>
          <p:nvPr/>
        </p:nvSpPr>
        <p:spPr>
          <a:xfrm>
            <a:off x="3290591" y="52116"/>
            <a:ext cx="5610831"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RISORSE UMANE E FINANZIARIE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D47A9B6-24A9-47FC-8BAF-5C6AB882DD9E}" type="slidenum">
              <a:rPr lang="it-IT" smtClean="0"/>
              <a:t>17</a:t>
            </a:fld>
            <a:endParaRPr lang="it-IT"/>
          </a:p>
        </p:txBody>
      </p:sp>
      <p:pic>
        <p:nvPicPr>
          <p:cNvPr id="6" name="Immagine 5"/>
          <p:cNvPicPr>
            <a:picLocks noChangeAspect="1"/>
          </p:cNvPicPr>
          <p:nvPr/>
        </p:nvPicPr>
        <p:blipFill>
          <a:blip r:embed="rId2"/>
          <a:stretch>
            <a:fillRect/>
          </a:stretch>
        </p:blipFill>
        <p:spPr>
          <a:xfrm>
            <a:off x="0" y="598714"/>
            <a:ext cx="12192000" cy="5660571"/>
          </a:xfrm>
          <a:prstGeom prst="rect">
            <a:avLst/>
          </a:prstGeom>
          <a:solidFill>
            <a:schemeClr val="bg1"/>
          </a:solidFill>
        </p:spPr>
      </p:pic>
      <p:sp>
        <p:nvSpPr>
          <p:cNvPr id="7" name="CasellaDiTesto 6"/>
          <p:cNvSpPr txBox="1"/>
          <p:nvPr/>
        </p:nvSpPr>
        <p:spPr>
          <a:xfrm>
            <a:off x="3971862" y="52116"/>
            <a:ext cx="4248279"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SISTEMI INFORMATIVI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D47A9B6-24A9-47FC-8BAF-5C6AB882DD9E}" type="slidenum">
              <a:rPr lang="it-IT" smtClean="0"/>
              <a:t>18</a:t>
            </a:fld>
            <a:endParaRPr lang="it-IT"/>
          </a:p>
        </p:txBody>
      </p:sp>
      <p:pic>
        <p:nvPicPr>
          <p:cNvPr id="5" name="Immagine 4"/>
          <p:cNvPicPr>
            <a:picLocks noChangeAspect="1"/>
          </p:cNvPicPr>
          <p:nvPr/>
        </p:nvPicPr>
        <p:blipFill>
          <a:blip r:embed="rId2"/>
          <a:stretch>
            <a:fillRect/>
          </a:stretch>
        </p:blipFill>
        <p:spPr>
          <a:xfrm>
            <a:off x="0" y="513781"/>
            <a:ext cx="12192000" cy="5830438"/>
          </a:xfrm>
          <a:prstGeom prst="rect">
            <a:avLst/>
          </a:prstGeom>
          <a:solidFill>
            <a:schemeClr val="bg1"/>
          </a:solidFill>
        </p:spPr>
      </p:pic>
      <p:sp>
        <p:nvSpPr>
          <p:cNvPr id="6" name="CasellaDiTesto 5"/>
          <p:cNvSpPr txBox="1"/>
          <p:nvPr/>
        </p:nvSpPr>
        <p:spPr>
          <a:xfrm>
            <a:off x="3952624" y="52116"/>
            <a:ext cx="4286751"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AREA TECNICA E SICUREZZA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Ungrp="1" noRot="1" noChangeAspect="1" noMove="1" noResize="1"/>
          </p:cNvGrpSpPr>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5" name="Freeform: Shape 14"/>
            <p:cNvSpPr/>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p:cNvSpPr/>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p:cNvSpPr/>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p:cNvSpPr/>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p:cNvGrpSpPr>
            <a:grpSpLocks noGrp="1" noUngrp="1" noRot="1" noChangeAspect="1" noMove="1" noResize="1"/>
          </p:cNvGrpSpPr>
          <p:nvPr/>
        </p:nvGrpSpPr>
        <p:grpSpPr>
          <a:xfrm flipH="1">
            <a:off x="5112326" y="0"/>
            <a:ext cx="4683941" cy="3456291"/>
            <a:chOff x="4345582" y="0"/>
            <a:chExt cx="5069918" cy="3741104"/>
          </a:xfrm>
          <a:solidFill>
            <a:schemeClr val="accent5">
              <a:alpha val="5000"/>
            </a:schemeClr>
          </a:solidFill>
        </p:grpSpPr>
        <p:sp>
          <p:nvSpPr>
            <p:cNvPr id="21" name="Freeform: Shape 20"/>
            <p:cNvSpPr/>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olo 3"/>
          <p:cNvSpPr txBox="1">
            <a:spLocks noGrp="1"/>
          </p:cNvSpPr>
          <p:nvPr>
            <p:ph type="title"/>
          </p:nvPr>
        </p:nvSpPr>
        <p:spPr>
          <a:xfrm>
            <a:off x="804672" y="200025"/>
            <a:ext cx="5145024" cy="2056981"/>
          </a:xfrm>
          <a:prstGeom prst="rect">
            <a:avLst/>
          </a:prstGeom>
        </p:spPr>
        <p:txBody>
          <a:bodyPr rtlCol="0" anchor="b">
            <a:normAutofit/>
          </a:bodyPr>
          <a:lstStyle/>
          <a:p>
            <a:r>
              <a:rPr lang="it-IT" sz="3300" b="1" dirty="0">
                <a:solidFill>
                  <a:srgbClr val="B2284B"/>
                </a:solidFill>
                <a:latin typeface="Roboto" panose="02000000000000000000" pitchFamily="2" charset="0"/>
                <a:ea typeface="Roboto" panose="02000000000000000000" pitchFamily="2" charset="0"/>
              </a:rPr>
              <a:t>Schede obiettivi Direzione Generale e Aree dirigenziali</a:t>
            </a:r>
          </a:p>
          <a:p>
            <a:endParaRPr lang="it-IT" sz="3300" b="1" dirty="0">
              <a:solidFill>
                <a:srgbClr val="B2284B"/>
              </a:solidFill>
              <a:latin typeface="Roboto" panose="02000000000000000000" pitchFamily="2" charset="0"/>
              <a:ea typeface="Roboto" panose="02000000000000000000" pitchFamily="2" charset="0"/>
            </a:endParaRPr>
          </a:p>
        </p:txBody>
      </p:sp>
      <p:pic>
        <p:nvPicPr>
          <p:cNvPr id="5" name="Immagine 4"/>
          <p:cNvPicPr>
            <a:picLocks noChangeAspect="1"/>
          </p:cNvPicPr>
          <p:nvPr/>
        </p:nvPicPr>
        <p:blipFill>
          <a:blip r:embed="rId2"/>
          <a:stretch>
            <a:fillRect/>
          </a:stretch>
        </p:blipFill>
        <p:spPr>
          <a:xfrm>
            <a:off x="5982052" y="937934"/>
            <a:ext cx="2629372" cy="554899"/>
          </a:xfrm>
          <a:prstGeom prst="rect">
            <a:avLst/>
          </a:prstGeom>
          <a:solidFill>
            <a:schemeClr val="bg1"/>
          </a:solidFill>
        </p:spPr>
      </p:pic>
      <p:pic>
        <p:nvPicPr>
          <p:cNvPr id="7" name="Immagine 6"/>
          <p:cNvPicPr>
            <a:picLocks noChangeAspect="1"/>
          </p:cNvPicPr>
          <p:nvPr/>
        </p:nvPicPr>
        <p:blipFill rotWithShape="1">
          <a:blip r:embed="rId3"/>
          <a:srcRect l="12023" t="20839" r="27007" b="6236"/>
          <a:stretch>
            <a:fillRect/>
          </a:stretch>
        </p:blipFill>
        <p:spPr>
          <a:xfrm>
            <a:off x="8956493" y="4245284"/>
            <a:ext cx="3162161" cy="2127486"/>
          </a:xfrm>
          <a:prstGeom prst="rect">
            <a:avLst/>
          </a:prstGeom>
        </p:spPr>
      </p:pic>
      <p:sp>
        <p:nvSpPr>
          <p:cNvPr id="3" name="Segnaposto contenuto 2"/>
          <p:cNvSpPr>
            <a:spLocks noGrp="1"/>
          </p:cNvSpPr>
          <p:nvPr>
            <p:ph idx="1"/>
          </p:nvPr>
        </p:nvSpPr>
        <p:spPr>
          <a:xfrm>
            <a:off x="804672" y="2421682"/>
            <a:ext cx="4553909" cy="3639289"/>
          </a:xfrm>
        </p:spPr>
        <p:txBody>
          <a:bodyPr anchor="ctr">
            <a:normAutofit/>
          </a:bodyPr>
          <a:lstStyle/>
          <a:p>
            <a:pPr marL="0" indent="0">
              <a:buNone/>
            </a:pPr>
            <a:r>
              <a:rPr lang="it-IT" sz="1800" dirty="0">
                <a:solidFill>
                  <a:schemeClr val="tx2"/>
                </a:solidFill>
                <a:latin typeface="Roboto" panose="02000000000000000000" pitchFamily="2" charset="0"/>
                <a:ea typeface="Roboto" panose="02000000000000000000" pitchFamily="2" charset="0"/>
              </a:rPr>
              <a:t>Tutte le schede sono pubblicate sul sito  degli Obiettivi e sono disponibili al seguente link:</a:t>
            </a:r>
          </a:p>
          <a:p>
            <a:pPr marL="0" indent="0">
              <a:buNone/>
            </a:pPr>
            <a:r>
              <a:rPr lang="it-IT" sz="1800" dirty="0">
                <a:solidFill>
                  <a:schemeClr val="tx2"/>
                </a:solidFill>
                <a:latin typeface="Roboto" panose="02000000000000000000" pitchFamily="2" charset="0"/>
                <a:ea typeface="Roboto" panose="02000000000000000000" pitchFamily="2" charset="0"/>
                <a:hlinkClick r:id="rId4"/>
              </a:rPr>
              <a:t>https://sites.google.com/a/unipv.it/obiettivi/home/anno-2022</a:t>
            </a:r>
            <a:endParaRPr lang="it-IT" sz="1800" dirty="0">
              <a:solidFill>
                <a:schemeClr val="tx2"/>
              </a:solidFill>
              <a:latin typeface="Roboto" panose="02000000000000000000" pitchFamily="2" charset="0"/>
              <a:ea typeface="Roboto" panose="02000000000000000000" pitchFamily="2" charset="0"/>
            </a:endParaRPr>
          </a:p>
          <a:p>
            <a:pPr marL="0" indent="0">
              <a:buNone/>
            </a:pPr>
            <a:endParaRPr lang="it-IT" sz="1800" dirty="0">
              <a:solidFill>
                <a:schemeClr val="tx2"/>
              </a:solidFill>
              <a:latin typeface="Roboto" panose="02000000000000000000" pitchFamily="2" charset="0"/>
              <a:ea typeface="Roboto" panose="02000000000000000000" pitchFamily="2" charset="0"/>
            </a:endParaRPr>
          </a:p>
          <a:p>
            <a:pPr marL="0" indent="0">
              <a:buNone/>
            </a:pPr>
            <a:r>
              <a:rPr lang="it-IT" sz="1800" dirty="0">
                <a:solidFill>
                  <a:schemeClr val="tx2"/>
                </a:solidFill>
                <a:latin typeface="Roboto" panose="02000000000000000000" pitchFamily="2" charset="0"/>
                <a:ea typeface="Roboto" panose="02000000000000000000" pitchFamily="2" charset="0"/>
              </a:rPr>
              <a:t>Inoltre, gli obiettivi sono consultabili nella sezione </a:t>
            </a:r>
            <a:r>
              <a:rPr lang="it-IT" sz="1800" dirty="0" err="1">
                <a:solidFill>
                  <a:schemeClr val="tx2"/>
                </a:solidFill>
                <a:latin typeface="Roboto" panose="02000000000000000000" pitchFamily="2" charset="0"/>
                <a:ea typeface="Roboto" panose="02000000000000000000" pitchFamily="2" charset="0"/>
              </a:rPr>
              <a:t>MYSprint</a:t>
            </a:r>
            <a:r>
              <a:rPr lang="it-IT" sz="1800" dirty="0">
                <a:solidFill>
                  <a:schemeClr val="tx2"/>
                </a:solidFill>
                <a:latin typeface="Roboto" panose="02000000000000000000" pitchFamily="2" charset="0"/>
                <a:ea typeface="Roboto" panose="02000000000000000000" pitchFamily="2" charset="0"/>
              </a:rPr>
              <a:t> di SPRINT a cui si accede con le proprie credenziali di Ateno dal link:</a:t>
            </a:r>
          </a:p>
          <a:p>
            <a:pPr marL="0" indent="0">
              <a:buNone/>
            </a:pPr>
            <a:r>
              <a:rPr lang="it-IT" sz="1800" dirty="0">
                <a:solidFill>
                  <a:schemeClr val="tx2"/>
                </a:solidFill>
                <a:latin typeface="Roboto" panose="02000000000000000000" pitchFamily="2" charset="0"/>
                <a:ea typeface="Roboto" panose="02000000000000000000" pitchFamily="2" charset="0"/>
                <a:hlinkClick r:id="rId5"/>
              </a:rPr>
              <a:t>https://www.sprint.cineca.it/</a:t>
            </a:r>
            <a:endParaRPr lang="it-IT" sz="1800" dirty="0">
              <a:solidFill>
                <a:schemeClr val="tx2"/>
              </a:solidFill>
              <a:latin typeface="Roboto" panose="02000000000000000000" pitchFamily="2" charset="0"/>
              <a:ea typeface="Roboto" panose="02000000000000000000" pitchFamily="2" charset="0"/>
            </a:endParaRPr>
          </a:p>
          <a:p>
            <a:pPr marL="0" indent="0">
              <a:buNone/>
            </a:pPr>
            <a:endParaRPr lang="it-IT" sz="1800" dirty="0">
              <a:solidFill>
                <a:schemeClr val="tx2"/>
              </a:solidFill>
              <a:latin typeface="Roboto" panose="02000000000000000000" pitchFamily="2" charset="0"/>
              <a:ea typeface="Roboto" panose="02000000000000000000" pitchFamily="2" charset="0"/>
            </a:endParaRPr>
          </a:p>
        </p:txBody>
      </p:sp>
      <p:sp>
        <p:nvSpPr>
          <p:cNvPr id="2" name="Segnaposto numero diapositiva 1"/>
          <p:cNvSpPr>
            <a:spLocks noGrp="1"/>
          </p:cNvSpPr>
          <p:nvPr>
            <p:ph type="sldNum" sz="quarter" idx="12"/>
          </p:nvPr>
        </p:nvSpPr>
        <p:spPr>
          <a:xfrm>
            <a:off x="8610600" y="6356350"/>
            <a:ext cx="2743200" cy="365125"/>
          </a:xfrm>
        </p:spPr>
        <p:txBody>
          <a:bodyPr>
            <a:normAutofit/>
          </a:bodyPr>
          <a:lstStyle/>
          <a:p>
            <a:pPr>
              <a:spcAft>
                <a:spcPts val="600"/>
              </a:spcAft>
            </a:pPr>
            <a:fld id="{0D47A9B6-24A9-47FC-8BAF-5C6AB882DD9E}" type="slidenum">
              <a:rPr lang="it-IT"/>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rgbClr val="B2284B"/>
                </a:solidFill>
                <a:latin typeface="Roboto" panose="02000000000000000000" pitchFamily="2" charset="0"/>
                <a:ea typeface="Roboto" panose="02000000000000000000" pitchFamily="2" charset="0"/>
                <a:cs typeface="+mn-cs"/>
              </a:rPr>
              <a:t>AGENDA</a:t>
            </a:r>
          </a:p>
        </p:txBody>
      </p:sp>
      <p:sp>
        <p:nvSpPr>
          <p:cNvPr id="3" name="Segnaposto contenuto 2"/>
          <p:cNvSpPr>
            <a:spLocks noGrp="1"/>
          </p:cNvSpPr>
          <p:nvPr>
            <p:ph idx="1"/>
          </p:nvPr>
        </p:nvSpPr>
        <p:spPr>
          <a:xfrm>
            <a:off x="838200" y="1359095"/>
            <a:ext cx="10515600" cy="4351338"/>
          </a:xfrm>
        </p:spPr>
        <p:txBody>
          <a:bodyPr>
            <a:normAutofit lnSpcReduction="10000"/>
          </a:bodyPr>
          <a:lstStyle/>
          <a:p>
            <a:pPr>
              <a:lnSpc>
                <a:spcPct val="150000"/>
              </a:lnSpc>
            </a:pPr>
            <a:r>
              <a:rPr lang="it-IT" dirty="0">
                <a:latin typeface="Roboto" panose="02000000000000000000" pitchFamily="2" charset="0"/>
                <a:ea typeface="Roboto" panose="02000000000000000000" pitchFamily="2" charset="0"/>
              </a:rPr>
              <a:t>Obbligo vaccinale e controlli Green Pass</a:t>
            </a:r>
          </a:p>
          <a:p>
            <a:pPr>
              <a:lnSpc>
                <a:spcPct val="150000"/>
              </a:lnSpc>
            </a:pPr>
            <a:r>
              <a:rPr lang="it-IT" dirty="0" smtClean="0">
                <a:latin typeface="Roboto" panose="02000000000000000000" pitchFamily="2" charset="0"/>
                <a:ea typeface="Roboto" panose="02000000000000000000" pitchFamily="2" charset="0"/>
              </a:rPr>
              <a:t>Obiettivi </a:t>
            </a:r>
            <a:r>
              <a:rPr lang="it-IT" dirty="0">
                <a:latin typeface="Roboto" panose="02000000000000000000" pitchFamily="2" charset="0"/>
                <a:ea typeface="Roboto" panose="02000000000000000000" pitchFamily="2" charset="0"/>
              </a:rPr>
              <a:t>delle strutture di secondo livello</a:t>
            </a:r>
          </a:p>
          <a:p>
            <a:pPr>
              <a:lnSpc>
                <a:spcPct val="150000"/>
              </a:lnSpc>
            </a:pPr>
            <a:r>
              <a:rPr lang="it-IT" dirty="0">
                <a:latin typeface="Roboto" panose="02000000000000000000" pitchFamily="2" charset="0"/>
                <a:ea typeface="Roboto" panose="02000000000000000000" pitchFamily="2" charset="0"/>
              </a:rPr>
              <a:t>Corsi di formazione di imminente programmazione</a:t>
            </a:r>
            <a:endParaRPr lang="it-IT" dirty="0"/>
          </a:p>
          <a:p>
            <a:pPr>
              <a:lnSpc>
                <a:spcPct val="150000"/>
              </a:lnSpc>
            </a:pPr>
            <a:r>
              <a:rPr lang="it-IT" dirty="0">
                <a:latin typeface="Roboto" panose="02000000000000000000" pitchFamily="2" charset="0"/>
                <a:ea typeface="Roboto" panose="02000000000000000000" pitchFamily="2" charset="0"/>
              </a:rPr>
              <a:t>Nuova modalità di conteggio straordinari </a:t>
            </a:r>
          </a:p>
          <a:p>
            <a:pPr>
              <a:lnSpc>
                <a:spcPct val="150000"/>
              </a:lnSpc>
            </a:pPr>
            <a:r>
              <a:rPr lang="it-IT" dirty="0">
                <a:latin typeface="Roboto" panose="02000000000000000000" pitchFamily="2" charset="0"/>
                <a:ea typeface="Roboto" panose="02000000000000000000" pitchFamily="2" charset="0"/>
              </a:rPr>
              <a:t>PNRR - aggiornamenti</a:t>
            </a:r>
          </a:p>
          <a:p>
            <a:pPr>
              <a:lnSpc>
                <a:spcPct val="150000"/>
              </a:lnSpc>
            </a:pPr>
            <a:r>
              <a:rPr lang="it-IT" dirty="0">
                <a:latin typeface="Roboto" panose="02000000000000000000" pitchFamily="2" charset="0"/>
                <a:ea typeface="Roboto" panose="02000000000000000000" pitchFamily="2" charset="0"/>
              </a:rPr>
              <a:t>Varie ed eventuali</a:t>
            </a: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a:off x="411480" y="987552"/>
            <a:ext cx="4485861" cy="108813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solidFill>
                  <a:srgbClr val="B2284B"/>
                </a:solidFill>
                <a:latin typeface="Roboto" panose="02000000000000000000" pitchFamily="2" charset="0"/>
                <a:ea typeface="Roboto" panose="02000000000000000000" pitchFamily="2" charset="0"/>
                <a:cs typeface="+mj-cs"/>
              </a:rPr>
              <a:t>GLI OBIETTIVI DELLE STRUTTURE </a:t>
            </a:r>
          </a:p>
        </p:txBody>
      </p:sp>
      <p:sp>
        <p:nvSpPr>
          <p:cNvPr id="19" name="Rectangle 18"/>
          <p:cNvSpPr>
            <a:spLocks noGrp="1" noRot="1" noChangeAspect="1" noMove="1" noResize="1" noEditPoints="1" noAdjustHandles="1" noChangeArrowheads="1" noChangeShapeType="1" noTextEdit="1"/>
          </p:cNvSpPr>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p:cNvSpPr>
            <a:spLocks noGrp="1" noRot="1" noChangeAspect="1" noMove="1" noResize="1" noEditPoints="1" noAdjustHandles="1" noChangeArrowheads="1" noChangeShapeType="1" noTextEdit="1"/>
          </p:cNvSpPr>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asellaDiTesto 8"/>
          <p:cNvSpPr txBox="1"/>
          <p:nvPr/>
        </p:nvSpPr>
        <p:spPr>
          <a:xfrm>
            <a:off x="411479" y="2688336"/>
            <a:ext cx="4498848" cy="35844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1" dirty="0">
                <a:latin typeface="Roboto" panose="02000000000000000000" pitchFamily="2" charset="0"/>
                <a:ea typeface="Roboto" panose="02000000000000000000" pitchFamily="2" charset="0"/>
                <a:sym typeface="Wingdings" panose="05000000000000000000" pitchFamily="2" charset="2"/>
              </a:rPr>
              <a:t>SMVP 2022</a:t>
            </a:r>
            <a:r>
              <a:rPr lang="en-US" sz="1700" dirty="0">
                <a:latin typeface="Roboto" panose="02000000000000000000" pitchFamily="2" charset="0"/>
                <a:ea typeface="Roboto" panose="02000000000000000000" pitchFamily="2" charset="0"/>
                <a:sym typeface="Wingdings" panose="05000000000000000000" pitchFamily="2" charset="2"/>
              </a:rPr>
              <a:t></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Entro</a:t>
            </a:r>
            <a:r>
              <a:rPr lang="en-US" sz="1700" dirty="0">
                <a:latin typeface="Roboto" panose="02000000000000000000" pitchFamily="2" charset="0"/>
                <a:ea typeface="Roboto" panose="02000000000000000000" pitchFamily="2" charset="0"/>
              </a:rPr>
              <a:t> il primo </a:t>
            </a:r>
            <a:r>
              <a:rPr lang="en-US" sz="1700" dirty="0" err="1">
                <a:latin typeface="Roboto" panose="02000000000000000000" pitchFamily="2" charset="0"/>
                <a:ea typeface="Roboto" panose="02000000000000000000" pitchFamily="2" charset="0"/>
              </a:rPr>
              <a:t>bimestre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dell’anno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Dirigenti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provvedono</a:t>
            </a:r>
            <a:r>
              <a:rPr lang="en-US" sz="1700" dirty="0">
                <a:latin typeface="Roboto" panose="02000000000000000000" pitchFamily="2" charset="0"/>
                <a:ea typeface="Roboto" panose="02000000000000000000" pitchFamily="2" charset="0"/>
              </a:rPr>
              <a:t> ad </a:t>
            </a:r>
            <a:r>
              <a:rPr lang="en-US" sz="1700" dirty="0" err="1">
                <a:latin typeface="Roboto" panose="02000000000000000000" pitchFamily="2" charset="0"/>
                <a:ea typeface="Roboto" panose="02000000000000000000" pitchFamily="2" charset="0"/>
              </a:rPr>
              <a:t>articolare</a:t>
            </a:r>
            <a:r>
              <a:rPr lang="en-US" sz="1700" dirty="0">
                <a:latin typeface="Roboto" panose="02000000000000000000" pitchFamily="2" charset="0"/>
                <a:ea typeface="Roboto" panose="02000000000000000000" pitchFamily="2" charset="0"/>
              </a:rPr>
              <a:t> le </a:t>
            </a:r>
            <a:r>
              <a:rPr lang="en-US" sz="1700" dirty="0" err="1">
                <a:latin typeface="Roboto" panose="02000000000000000000" pitchFamily="2" charset="0"/>
                <a:ea typeface="Roboto" panose="02000000000000000000" pitchFamily="2" charset="0"/>
              </a:rPr>
              <a:t>azioni</a:t>
            </a:r>
            <a:r>
              <a:rPr lang="en-US" sz="1700" dirty="0">
                <a:latin typeface="Roboto" panose="02000000000000000000" pitchFamily="2" charset="0"/>
                <a:ea typeface="Roboto" panose="02000000000000000000" pitchFamily="2" charset="0"/>
              </a:rPr>
              <a:t> in </a:t>
            </a:r>
            <a:r>
              <a:rPr lang="en-US" sz="1700" dirty="0" err="1">
                <a:latin typeface="Roboto" panose="02000000000000000000" pitchFamily="2" charset="0"/>
                <a:ea typeface="Roboto" panose="02000000000000000000" pitchFamily="2" charset="0"/>
              </a:rPr>
              <a:t>relazione</a:t>
            </a:r>
            <a:r>
              <a:rPr lang="en-US" sz="1700" dirty="0">
                <a:latin typeface="Roboto" panose="02000000000000000000" pitchFamily="2" charset="0"/>
                <a:ea typeface="Roboto" panose="02000000000000000000" pitchFamily="2" charset="0"/>
              </a:rPr>
              <a:t> alle </a:t>
            </a:r>
            <a:r>
              <a:rPr lang="en-US" sz="1700" dirty="0" err="1">
                <a:latin typeface="Roboto" panose="02000000000000000000" pitchFamily="2" charset="0"/>
                <a:ea typeface="Roboto" panose="02000000000000000000" pitchFamily="2" charset="0"/>
              </a:rPr>
              <a:t>competenze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delle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strutture</a:t>
            </a:r>
            <a:r>
              <a:rPr lang="en-US" sz="1700" dirty="0">
                <a:latin typeface="Roboto" panose="02000000000000000000" pitchFamily="2" charset="0"/>
                <a:ea typeface="Roboto" panose="02000000000000000000" pitchFamily="2" charset="0"/>
              </a:rPr>
              <a:t> di secondo </a:t>
            </a:r>
            <a:r>
              <a:rPr lang="en-US" sz="1700" dirty="0" err="1">
                <a:latin typeface="Roboto" panose="02000000000000000000" pitchFamily="2" charset="0"/>
                <a:ea typeface="Roboto" panose="02000000000000000000" pitchFamily="2" charset="0"/>
              </a:rPr>
              <a:t>livello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affidate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alla</a:t>
            </a:r>
            <a:r>
              <a:rPr lang="en-US" sz="1700" dirty="0">
                <a:latin typeface="Roboto" panose="02000000000000000000" pitchFamily="2" charset="0"/>
                <a:ea typeface="Roboto" panose="02000000000000000000" pitchFamily="2" charset="0"/>
              </a:rPr>
              <a:t> propria </a:t>
            </a:r>
            <a:r>
              <a:rPr lang="en-US" sz="1700" dirty="0" err="1">
                <a:latin typeface="Roboto" panose="02000000000000000000" pitchFamily="2" charset="0"/>
                <a:ea typeface="Roboto" panose="02000000000000000000" pitchFamily="2" charset="0"/>
              </a:rPr>
              <a:t>responsabilità</a:t>
            </a:r>
            <a:r>
              <a:rPr lang="en-US" sz="1700" dirty="0">
                <a:latin typeface="Roboto" panose="02000000000000000000" pitchFamily="2" charset="0"/>
                <a:ea typeface="Roboto" panose="02000000000000000000" pitchFamily="2" charset="0"/>
              </a:rPr>
              <a:t>. </a:t>
            </a:r>
          </a:p>
          <a:p>
            <a:pPr indent="-228600">
              <a:lnSpc>
                <a:spcPct val="90000"/>
              </a:lnSpc>
              <a:spcAft>
                <a:spcPts val="600"/>
              </a:spcAft>
              <a:buFont typeface="Arial" panose="020B0604020202020204" pitchFamily="34" charset="0"/>
              <a:buChar char="•"/>
            </a:pPr>
            <a:r>
              <a:rPr lang="en-US" sz="1700" dirty="0">
                <a:latin typeface="Roboto" panose="02000000000000000000" pitchFamily="2" charset="0"/>
                <a:ea typeface="Roboto" panose="02000000000000000000" pitchFamily="2" charset="0"/>
              </a:rPr>
              <a:t>Il </a:t>
            </a:r>
            <a:r>
              <a:rPr lang="en-US" sz="1700" dirty="0" err="1">
                <a:latin typeface="Roboto" panose="02000000000000000000" pitchFamily="2" charset="0"/>
                <a:ea typeface="Roboto" panose="02000000000000000000" pitchFamily="2" charset="0"/>
              </a:rPr>
              <a:t>caposervizio</a:t>
            </a:r>
            <a:r>
              <a:rPr lang="en-US" sz="1700" dirty="0">
                <a:latin typeface="Roboto" panose="02000000000000000000" pitchFamily="2" charset="0"/>
                <a:ea typeface="Roboto" panose="02000000000000000000" pitchFamily="2" charset="0"/>
              </a:rPr>
              <a:t>, a </a:t>
            </a:r>
            <a:r>
              <a:rPr lang="en-US" sz="1700" dirty="0" err="1">
                <a:latin typeface="Roboto" panose="02000000000000000000" pitchFamily="2" charset="0"/>
                <a:ea typeface="Roboto" panose="02000000000000000000" pitchFamily="2" charset="0"/>
              </a:rPr>
              <a:t>sua</a:t>
            </a:r>
            <a:r>
              <a:rPr lang="en-US" sz="1700" dirty="0">
                <a:latin typeface="Roboto" panose="02000000000000000000" pitchFamily="2" charset="0"/>
                <a:ea typeface="Roboto" panose="02000000000000000000" pitchFamily="2" charset="0"/>
              </a:rPr>
              <a:t> volta, </a:t>
            </a:r>
            <a:r>
              <a:rPr lang="en-US" sz="1700" dirty="0" err="1">
                <a:latin typeface="Roboto" panose="02000000000000000000" pitchFamily="2" charset="0"/>
                <a:ea typeface="Roboto" panose="02000000000000000000" pitchFamily="2" charset="0"/>
              </a:rPr>
              <a:t>d’intesa</a:t>
            </a:r>
            <a:r>
              <a:rPr lang="en-US" sz="1700" dirty="0">
                <a:latin typeface="Roboto" panose="02000000000000000000" pitchFamily="2" charset="0"/>
                <a:ea typeface="Roboto" panose="02000000000000000000" pitchFamily="2" charset="0"/>
              </a:rPr>
              <a:t> con il </a:t>
            </a:r>
            <a:r>
              <a:rPr lang="en-US" sz="1700" dirty="0" err="1">
                <a:latin typeface="Roboto" panose="02000000000000000000" pitchFamily="2" charset="0"/>
                <a:ea typeface="Roboto" panose="02000000000000000000" pitchFamily="2" charset="0"/>
              </a:rPr>
              <a:t>Dirigente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assegna</a:t>
            </a:r>
            <a:r>
              <a:rPr lang="en-US" sz="1700" dirty="0">
                <a:latin typeface="Roboto" panose="02000000000000000000" pitchFamily="2" charset="0"/>
                <a:ea typeface="Roboto" panose="02000000000000000000" pitchFamily="2" charset="0"/>
              </a:rPr>
              <a:t> al </a:t>
            </a:r>
            <a:r>
              <a:rPr lang="en-US" sz="1700" dirty="0" err="1">
                <a:latin typeface="Roboto" panose="02000000000000000000" pitchFamily="2" charset="0"/>
                <a:ea typeface="Roboto" panose="02000000000000000000" pitchFamily="2" charset="0"/>
              </a:rPr>
              <a:t>responsabile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della</a:t>
            </a:r>
            <a:r>
              <a:rPr lang="en-US" sz="1700" dirty="0">
                <a:latin typeface="Roboto" panose="02000000000000000000" pitchFamily="2" charset="0"/>
                <a:ea typeface="Roboto" panose="02000000000000000000" pitchFamily="2" charset="0"/>
              </a:rPr>
              <a:t> UOC </a:t>
            </a:r>
            <a:r>
              <a:rPr lang="en-US" sz="1700" dirty="0" err="1">
                <a:latin typeface="Roboto" panose="02000000000000000000" pitchFamily="2" charset="0"/>
                <a:ea typeface="Roboto" panose="02000000000000000000" pitchFamily="2" charset="0"/>
              </a:rPr>
              <a:t>gli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obiettivi</a:t>
            </a:r>
            <a:r>
              <a:rPr lang="en-US" sz="1700" dirty="0">
                <a:latin typeface="Roboto" panose="02000000000000000000" pitchFamily="2" charset="0"/>
                <a:ea typeface="Roboto" panose="02000000000000000000" pitchFamily="2" charset="0"/>
              </a:rPr>
              <a:t> del </a:t>
            </a:r>
            <a:r>
              <a:rPr lang="en-US" sz="1700" dirty="0" err="1">
                <a:latin typeface="Roboto" panose="02000000000000000000" pitchFamily="2" charset="0"/>
                <a:ea typeface="Roboto" panose="02000000000000000000" pitchFamily="2" charset="0"/>
              </a:rPr>
              <a:t>Servizio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che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ricadono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nelle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specifiche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competenze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della</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struttura</a:t>
            </a:r>
            <a:r>
              <a:rPr lang="en-US" sz="1700" dirty="0">
                <a:latin typeface="Roboto" panose="02000000000000000000" pitchFamily="2" charset="0"/>
                <a:ea typeface="Roboto" panose="02000000000000000000" pitchFamily="2" charset="0"/>
              </a:rPr>
              <a:t> di </a:t>
            </a:r>
            <a:r>
              <a:rPr lang="en-US" sz="1700" dirty="0" err="1">
                <a:latin typeface="Roboto" panose="02000000000000000000" pitchFamily="2" charset="0"/>
                <a:ea typeface="Roboto" panose="02000000000000000000" pitchFamily="2" charset="0"/>
              </a:rPr>
              <a:t>terzo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livello</a:t>
            </a:r>
            <a:r>
              <a:rPr lang="en-US" sz="1700" dirty="0">
                <a:latin typeface="Roboto" panose="02000000000000000000" pitchFamily="2" charset="0"/>
                <a:ea typeface="Roboto" panose="02000000000000000000" pitchFamily="2" charset="0"/>
              </a:rPr>
              <a:t>. </a:t>
            </a:r>
          </a:p>
          <a:p>
            <a:pPr indent="-228600">
              <a:lnSpc>
                <a:spcPct val="90000"/>
              </a:lnSpc>
              <a:spcAft>
                <a:spcPts val="600"/>
              </a:spcAft>
              <a:buFont typeface="Arial" panose="020B0604020202020204" pitchFamily="34" charset="0"/>
              <a:buChar char="•"/>
            </a:pPr>
            <a:r>
              <a:rPr lang="en-US" sz="1700" dirty="0" err="1">
                <a:latin typeface="Roboto" panose="02000000000000000000" pitchFamily="2" charset="0"/>
                <a:ea typeface="Roboto" panose="02000000000000000000" pitchFamily="2" charset="0"/>
              </a:rPr>
              <a:t>Anche</a:t>
            </a:r>
            <a:r>
              <a:rPr lang="en-US" sz="1700" dirty="0">
                <a:latin typeface="Roboto" panose="02000000000000000000" pitchFamily="2" charset="0"/>
                <a:ea typeface="Roboto" panose="02000000000000000000" pitchFamily="2" charset="0"/>
              </a:rPr>
              <a:t> le </a:t>
            </a:r>
            <a:r>
              <a:rPr lang="en-US" sz="1700" dirty="0" err="1">
                <a:latin typeface="Roboto" panose="02000000000000000000" pitchFamily="2" charset="0"/>
                <a:ea typeface="Roboto" panose="02000000000000000000" pitchFamily="2" charset="0"/>
              </a:rPr>
              <a:t>strutture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dipartimentali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sono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coinvolte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nel</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processo</a:t>
            </a:r>
            <a:r>
              <a:rPr lang="en-US" sz="1700" dirty="0">
                <a:latin typeface="Roboto" panose="02000000000000000000" pitchFamily="2" charset="0"/>
                <a:ea typeface="Roboto" panose="02000000000000000000" pitchFamily="2" charset="0"/>
              </a:rPr>
              <a:t> di </a:t>
            </a:r>
            <a:r>
              <a:rPr lang="en-US" sz="1700" dirty="0" err="1">
                <a:latin typeface="Roboto" panose="02000000000000000000" pitchFamily="2" charset="0"/>
                <a:ea typeface="Roboto" panose="02000000000000000000" pitchFamily="2" charset="0"/>
              </a:rPr>
              <a:t>assegnazione</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degli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obiettivi</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gestionali</a:t>
            </a:r>
            <a:r>
              <a:rPr lang="en-US" sz="1700" dirty="0">
                <a:latin typeface="Roboto" panose="02000000000000000000" pitchFamily="2" charset="0"/>
                <a:ea typeface="Roboto" panose="02000000000000000000" pitchFamily="2" charset="0"/>
              </a:rPr>
              <a:t> in </a:t>
            </a:r>
            <a:r>
              <a:rPr lang="en-US" sz="1700" dirty="0" err="1">
                <a:latin typeface="Roboto" panose="02000000000000000000" pitchFamily="2" charset="0"/>
                <a:ea typeface="Roboto" panose="02000000000000000000" pitchFamily="2" charset="0"/>
              </a:rPr>
              <a:t>relazione</a:t>
            </a:r>
            <a:r>
              <a:rPr lang="en-US" sz="1700" dirty="0">
                <a:latin typeface="Roboto" panose="02000000000000000000" pitchFamily="2" charset="0"/>
                <a:ea typeface="Roboto" panose="02000000000000000000" pitchFamily="2" charset="0"/>
              </a:rPr>
              <a:t> alle </a:t>
            </a:r>
            <a:r>
              <a:rPr lang="en-US" sz="1700" dirty="0" err="1">
                <a:latin typeface="Roboto" panose="02000000000000000000" pitchFamily="2" charset="0"/>
                <a:ea typeface="Roboto" panose="02000000000000000000" pitchFamily="2" charset="0"/>
              </a:rPr>
              <a:t>azioni</a:t>
            </a:r>
            <a:r>
              <a:rPr lang="en-US" sz="1700" dirty="0">
                <a:latin typeface="Roboto" panose="02000000000000000000" pitchFamily="2" charset="0"/>
                <a:ea typeface="Roboto" panose="02000000000000000000" pitchFamily="2" charset="0"/>
              </a:rPr>
              <a:t> da </a:t>
            </a:r>
            <a:r>
              <a:rPr lang="en-US" sz="1700" dirty="0" err="1">
                <a:latin typeface="Roboto" panose="02000000000000000000" pitchFamily="2" charset="0"/>
                <a:ea typeface="Roboto" panose="02000000000000000000" pitchFamily="2" charset="0"/>
              </a:rPr>
              <a:t>attuare</a:t>
            </a:r>
            <a:r>
              <a:rPr lang="en-US" sz="1700" dirty="0">
                <a:latin typeface="Roboto" panose="02000000000000000000" pitchFamily="2" charset="0"/>
                <a:ea typeface="Roboto" panose="02000000000000000000" pitchFamily="2" charset="0"/>
              </a:rPr>
              <a:t> con il </a:t>
            </a:r>
            <a:r>
              <a:rPr lang="en-US" sz="1700" dirty="0" err="1">
                <a:latin typeface="Roboto" panose="02000000000000000000" pitchFamily="2" charset="0"/>
                <a:ea typeface="Roboto" panose="02000000000000000000" pitchFamily="2" charset="0"/>
              </a:rPr>
              <a:t>loro</a:t>
            </a:r>
            <a:r>
              <a:rPr lang="en-US" sz="1700" dirty="0">
                <a:latin typeface="Roboto" panose="02000000000000000000" pitchFamily="2" charset="0"/>
                <a:ea typeface="Roboto" panose="02000000000000000000" pitchFamily="2" charset="0"/>
              </a:rPr>
              <a:t> </a:t>
            </a:r>
            <a:r>
              <a:rPr lang="en-US" sz="1700" dirty="0" err="1">
                <a:latin typeface="Roboto" panose="02000000000000000000" pitchFamily="2" charset="0"/>
                <a:ea typeface="Roboto" panose="02000000000000000000" pitchFamily="2" charset="0"/>
              </a:rPr>
              <a:t>contributo</a:t>
            </a:r>
            <a:r>
              <a:rPr lang="en-US" sz="1700" dirty="0">
                <a:latin typeface="Roboto" panose="02000000000000000000" pitchFamily="2" charset="0"/>
                <a:ea typeface="Roboto" panose="02000000000000000000" pitchFamily="2" charset="0"/>
              </a:rPr>
              <a:t>. </a:t>
            </a:r>
          </a:p>
        </p:txBody>
      </p:sp>
      <p:pic>
        <p:nvPicPr>
          <p:cNvPr id="3" name="Immagine 2" descr="Immagine che contiene testo&#10;&#10;Descrizione generata automaticamente"/>
          <p:cNvPicPr>
            <a:picLocks noChangeAspect="1"/>
          </p:cNvPicPr>
          <p:nvPr/>
        </p:nvPicPr>
        <p:blipFill rotWithShape="1">
          <a:blip r:embed="rId2"/>
          <a:srcRect l="2063" r="2575" b="-2"/>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2" name="Segnaposto numero diapositiva 1"/>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defRPr/>
            </a:pPr>
            <a:fld id="{0D47A9B6-24A9-47FC-8BAF-5C6AB882DD9E}" type="slidenum">
              <a:rPr lang="en-US">
                <a:solidFill>
                  <a:schemeClr val="bg1"/>
                </a:solidFill>
                <a:latin typeface="Calibri" panose="020F0502020204030204"/>
              </a:rPr>
              <a:t>20</a:t>
            </a:fld>
            <a:endParaRPr lang="en-US">
              <a:solidFill>
                <a:schemeClr val="bg1"/>
              </a:solidFill>
              <a:latin typeface="Calibri" panose="020F0502020204030204"/>
            </a:endParaRPr>
          </a:p>
        </p:txBody>
      </p:sp>
      <p:sp>
        <p:nvSpPr>
          <p:cNvPr id="8" name="Titolo 1"/>
          <p:cNvSpPr txBox="1"/>
          <p:nvPr/>
        </p:nvSpPr>
        <p:spPr>
          <a:xfrm>
            <a:off x="671384" y="2820728"/>
            <a:ext cx="10849232" cy="3266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it-IT"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0685" y="116909"/>
            <a:ext cx="11362406"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Performance organizzativa delle strutture di secondo livello (Servizi, Centri e </a:t>
            </a:r>
            <a:r>
              <a:rPr lang="it-IT" sz="2400" b="1" dirty="0" err="1">
                <a:solidFill>
                  <a:srgbClr val="B2284B"/>
                </a:solidFill>
                <a:latin typeface="Roboto" panose="02000000000000000000" pitchFamily="2" charset="0"/>
                <a:ea typeface="Roboto" panose="02000000000000000000" pitchFamily="2" charset="0"/>
              </a:rPr>
              <a:t>Dip</a:t>
            </a:r>
            <a:r>
              <a:rPr lang="it-IT" sz="2400" b="1" dirty="0">
                <a:solidFill>
                  <a:srgbClr val="B2284B"/>
                </a:solidFill>
                <a:latin typeface="Roboto" panose="02000000000000000000" pitchFamily="2" charset="0"/>
                <a:ea typeface="Roboto" panose="02000000000000000000" pitchFamily="2" charset="0"/>
              </a:rPr>
              <a:t>)</a:t>
            </a:r>
          </a:p>
        </p:txBody>
      </p:sp>
      <p:sp>
        <p:nvSpPr>
          <p:cNvPr id="3" name="Segnaposto numero diapositiva 2"/>
          <p:cNvSpPr>
            <a:spLocks noGrp="1"/>
          </p:cNvSpPr>
          <p:nvPr>
            <p:ph type="sldNum" sz="quarter" idx="12"/>
          </p:nvPr>
        </p:nvSpPr>
        <p:spPr/>
        <p:txBody>
          <a:bodyPr/>
          <a:lstStyle/>
          <a:p>
            <a:fld id="{0D47A9B6-24A9-47FC-8BAF-5C6AB882DD9E}" type="slidenum">
              <a:rPr lang="it-IT" smtClean="0"/>
              <a:t>21</a:t>
            </a:fld>
            <a:endParaRPr lang="it-IT"/>
          </a:p>
        </p:txBody>
      </p:sp>
      <p:graphicFrame>
        <p:nvGraphicFramePr>
          <p:cNvPr id="5" name="Diagramma 4"/>
          <p:cNvGraphicFramePr/>
          <p:nvPr/>
        </p:nvGraphicFramePr>
        <p:xfrm>
          <a:off x="1364974" y="-179597"/>
          <a:ext cx="8481390" cy="5740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e 5"/>
          <p:cNvSpPr/>
          <p:nvPr/>
        </p:nvSpPr>
        <p:spPr>
          <a:xfrm>
            <a:off x="7527235" y="3127519"/>
            <a:ext cx="2398643" cy="1258956"/>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7387419" y="4531874"/>
            <a:ext cx="3012356" cy="923330"/>
          </a:xfrm>
          <a:prstGeom prst="rect">
            <a:avLst/>
          </a:prstGeom>
          <a:noFill/>
        </p:spPr>
        <p:txBody>
          <a:bodyPr wrap="square">
            <a:spAutoFit/>
          </a:bodyPr>
          <a:lstStyle/>
          <a:p>
            <a:pPr algn="ctr"/>
            <a:r>
              <a:rPr lang="it-IT" dirty="0"/>
              <a:t>obiettivi e azioni specifici assegnati dal Dirigente di riferimento.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p:cNvSpPr>
            <a:spLocks noGrp="1" noRot="1" noChangeAspect="1" noMove="1" noResize="1" noEditPoints="1" noAdjustHandles="1" noChangeArrowheads="1" noChangeShapeType="1" noTextEdit="1"/>
          </p:cNvSpPr>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Freeform 6"/>
          <p:cNvSpPr>
            <a:spLocks noGrp="1" noRot="1" noChangeAspect="1" noMove="1" noResize="1" noEditPoints="1" noAdjustHandles="1" noChangeArrowheads="1" noChangeShapeType="1" noTextEdit="1"/>
          </p:cNvSpPr>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4" name="Freeform 7"/>
          <p:cNvSpPr>
            <a:spLocks noGrp="1" noRot="1" noChangeAspect="1" noMove="1" noResize="1" noEditPoints="1" noAdjustHandles="1" noChangeArrowheads="1" noChangeShapeType="1" noTextEdit="1"/>
          </p:cNvSpPr>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Freeform 8"/>
          <p:cNvSpPr>
            <a:spLocks noGrp="1" noRot="1" noChangeAspect="1" noMove="1" noResize="1" noEditPoints="1" noAdjustHandles="1" noChangeArrowheads="1" noChangeShapeType="1" noTextEdit="1"/>
          </p:cNvSpPr>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8" name="Freeform 9"/>
          <p:cNvSpPr>
            <a:spLocks noGrp="1" noRot="1" noChangeAspect="1" noMove="1" noResize="1" noEditPoints="1" noAdjustHandles="1" noChangeArrowheads="1" noChangeShapeType="1" noTextEdit="1"/>
          </p:cNvSpPr>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0" name="Freeform 10"/>
          <p:cNvSpPr>
            <a:spLocks noGrp="1" noRot="1" noChangeAspect="1" noMove="1" noResize="1" noEditPoints="1" noAdjustHandles="1" noChangeArrowheads="1" noChangeShapeType="1" noTextEdit="1"/>
          </p:cNvSpPr>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2" name="Freeform 12"/>
          <p:cNvSpPr>
            <a:spLocks noGrp="1" noRot="1" noChangeAspect="1" noMove="1" noResize="1" noEditPoints="1" noAdjustHandles="1" noChangeArrowheads="1" noChangeShapeType="1" noTextEdit="1"/>
          </p:cNvSpPr>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4" name="Freeform 14"/>
          <p:cNvSpPr>
            <a:spLocks noGrp="1" noRot="1" noChangeAspect="1" noMove="1" noResize="1" noEditPoints="1" noAdjustHandles="1" noChangeArrowheads="1" noChangeShapeType="1" noTextEdit="1"/>
          </p:cNvSpPr>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6" name="Freeform 16"/>
          <p:cNvSpPr>
            <a:spLocks noGrp="1" noRot="1" noChangeAspect="1" noMove="1" noResize="1" noEditPoints="1" noAdjustHandles="1" noChangeArrowheads="1" noChangeShapeType="1" noTextEdit="1"/>
          </p:cNvSpPr>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8" name="Freeform 11"/>
          <p:cNvSpPr>
            <a:spLocks noGrp="1" noRot="1" noChangeAspect="1" noMove="1" noResize="1" noEditPoints="1" noAdjustHandles="1" noChangeArrowheads="1" noChangeShapeType="1" noTextEdit="1"/>
          </p:cNvSpPr>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0" name="Freeform 21"/>
          <p:cNvSpPr>
            <a:spLocks noGrp="1" noRot="1" noChangeAspect="1" noMove="1" noResize="1" noEditPoints="1" noAdjustHandles="1" noChangeArrowheads="1" noChangeShapeType="1" noTextEdit="1"/>
          </p:cNvSpPr>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CasellaDiTesto 1"/>
          <p:cNvSpPr txBox="1"/>
          <p:nvPr/>
        </p:nvSpPr>
        <p:spPr>
          <a:xfrm>
            <a:off x="8418103" y="1481328"/>
            <a:ext cx="3677585" cy="2468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B2284B"/>
                </a:solidFill>
                <a:latin typeface="Roboto" panose="02000000000000000000" pitchFamily="2" charset="0"/>
                <a:ea typeface="Roboto" panose="02000000000000000000" pitchFamily="2" charset="0"/>
                <a:cs typeface="+mj-cs"/>
              </a:rPr>
              <a:t>OBIETTIVI DIPARTIMENTI 2022</a:t>
            </a:r>
          </a:p>
        </p:txBody>
      </p:sp>
      <p:sp>
        <p:nvSpPr>
          <p:cNvPr id="32" name="Freeform 22"/>
          <p:cNvSpPr>
            <a:spLocks noGrp="1" noRot="1" noChangeAspect="1" noMove="1" noResize="1" noEditPoints="1" noAdjustHandles="1" noChangeArrowheads="1" noChangeShapeType="1" noTextEdit="1"/>
          </p:cNvSpPr>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4" name="Freeform 23"/>
          <p:cNvSpPr>
            <a:spLocks noGrp="1" noRot="1" noChangeAspect="1" noMove="1" noResize="1" noEditPoints="1" noAdjustHandles="1" noChangeArrowheads="1" noChangeShapeType="1" noTextEdit="1"/>
          </p:cNvSpPr>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Segnaposto numero diapositiva 2"/>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defRPr/>
            </a:pPr>
            <a:fld id="{0D47A9B6-24A9-47FC-8BAF-5C6AB882DD9E}" type="slidenum">
              <a:rPr lang="en-US" smtClean="0">
                <a:solidFill>
                  <a:schemeClr val="tx1">
                    <a:lumMod val="50000"/>
                    <a:lumOff val="50000"/>
                  </a:schemeClr>
                </a:solidFill>
                <a:latin typeface="Calibri" panose="020F0502020204030204"/>
              </a:rPr>
              <a:t>22</a:t>
            </a:fld>
            <a:endParaRPr lang="en-US">
              <a:solidFill>
                <a:schemeClr val="tx1">
                  <a:lumMod val="50000"/>
                  <a:lumOff val="50000"/>
                </a:schemeClr>
              </a:solidFill>
              <a:latin typeface="Calibri" panose="020F0502020204030204"/>
            </a:endParaRPr>
          </a:p>
        </p:txBody>
      </p:sp>
      <p:sp>
        <p:nvSpPr>
          <p:cNvPr id="36" name="Freeform: Shape 35"/>
          <p:cNvSpPr>
            <a:spLocks noGrp="1" noRot="1" noChangeAspect="1" noMove="1" noResize="1" noEditPoints="1" noAdjustHandles="1" noChangeArrowheads="1" noChangeShapeType="1" noTextEdit="1"/>
          </p:cNvSpPr>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032" r="-2" b="-2"/>
          <a:stretch>
            <a:fillRect/>
          </a:stretch>
        </p:blipFill>
        <p:spPr bwMode="auto">
          <a:xfrm>
            <a:off x="921910" y="724792"/>
            <a:ext cx="7384875" cy="508351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5563" y="1125538"/>
            <a:ext cx="10515600" cy="4351338"/>
          </a:xfrm>
          <a:solidFill>
            <a:schemeClr val="bg1"/>
          </a:solidFill>
        </p:spPr>
        <p:txBody>
          <a:bodyPr>
            <a:normAutofit fontScale="92500"/>
          </a:bodyPr>
          <a:lstStyle/>
          <a:p>
            <a:r>
              <a:rPr lang="it-IT" dirty="0"/>
              <a:t>Tempistica per adempimenti amministrativi-contabili</a:t>
            </a:r>
          </a:p>
          <a:p>
            <a:r>
              <a:rPr lang="it-IT" dirty="0"/>
              <a:t>Completamento del progetto di revisione dell’ecosistema web di Ateneo</a:t>
            </a:r>
          </a:p>
          <a:p>
            <a:r>
              <a:rPr lang="it-IT" dirty="0"/>
              <a:t>Dematerializzazione/digitalizzazione/facilitazione amministrativa</a:t>
            </a:r>
          </a:p>
          <a:p>
            <a:r>
              <a:rPr lang="it-IT" dirty="0"/>
              <a:t>Interventi di riorganizzazione</a:t>
            </a:r>
          </a:p>
          <a:p>
            <a:r>
              <a:rPr lang="it-IT" dirty="0"/>
              <a:t>Ottimizzazione Sistema Informativo e uso applicativi (supporto su sistema informativo)</a:t>
            </a:r>
          </a:p>
          <a:p>
            <a:r>
              <a:rPr lang="it-IT" dirty="0"/>
              <a:t>Svolgimento delle attività di competenza previste nel PTPCT 2022-2024</a:t>
            </a:r>
          </a:p>
          <a:p>
            <a:r>
              <a:rPr lang="it-IT" i="1" dirty="0"/>
              <a:t>Dipartimenti di eccellenza: </a:t>
            </a:r>
            <a:r>
              <a:rPr lang="it-IT" dirty="0"/>
              <a:t>supporto alle attività di ricerca, gestione e rendicontazione del finanziamento ministeriale</a:t>
            </a:r>
          </a:p>
          <a:p>
            <a:endParaRPr lang="it-IT" dirty="0"/>
          </a:p>
          <a:p>
            <a:endParaRPr lang="it-IT" dirty="0"/>
          </a:p>
        </p:txBody>
      </p:sp>
      <p:sp>
        <p:nvSpPr>
          <p:cNvPr id="4" name="Titolo 12"/>
          <p:cNvSpPr txBox="1"/>
          <p:nvPr/>
        </p:nvSpPr>
        <p:spPr>
          <a:xfrm>
            <a:off x="3017395" y="179747"/>
            <a:ext cx="6141425"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anose="02000000000000000000" pitchFamily="2" charset="0"/>
                <a:ea typeface="Roboto" panose="02000000000000000000" pitchFamily="2" charset="0"/>
              </a:rPr>
              <a:t>Obiettivi 2022 comuni a tutti i Dipartimenti </a:t>
            </a:r>
            <a:endParaRPr lang="it-IT" sz="2400" b="1" dirty="0">
              <a:solidFill>
                <a:srgbClr val="FF0000"/>
              </a:solidFill>
              <a:latin typeface="Roboto" panose="02000000000000000000" pitchFamily="2" charset="0"/>
              <a:ea typeface="Roboto" panose="02000000000000000000" pitchFamily="2" charset="0"/>
            </a:endParaRPr>
          </a:p>
        </p:txBody>
      </p:sp>
      <p:sp>
        <p:nvSpPr>
          <p:cNvPr id="2" name="Segnaposto numero diapositiva 1"/>
          <p:cNvSpPr>
            <a:spLocks noGrp="1"/>
          </p:cNvSpPr>
          <p:nvPr>
            <p:ph type="sldNum" sz="quarter" idx="12"/>
          </p:nvPr>
        </p:nvSpPr>
        <p:spPr/>
        <p:txBody>
          <a:bodyPr/>
          <a:lstStyle/>
          <a:p>
            <a:fld id="{0D47A9B6-24A9-47FC-8BAF-5C6AB882DD9E}" type="slidenum">
              <a:rPr lang="it-IT" smtClean="0"/>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2183" y="127788"/>
            <a:ext cx="7747634" cy="757130"/>
          </a:xfrm>
          <a:noFill/>
        </p:spPr>
        <p:txBody>
          <a:bodyPr vert="horz" wrap="none" lIns="91440" tIns="45720" rIns="91440" bIns="45720" rtlCol="0" anchor="ctr">
            <a:spAutoFit/>
          </a:bodyPr>
          <a:lstStyle/>
          <a:p>
            <a:pPr algn="ctr"/>
            <a:r>
              <a:rPr lang="it-IT" sz="2400" b="1" dirty="0">
                <a:solidFill>
                  <a:srgbClr val="B2284B"/>
                </a:solidFill>
                <a:latin typeface="Roboto" panose="02000000000000000000" pitchFamily="2" charset="0"/>
                <a:ea typeface="Roboto" panose="02000000000000000000" pitchFamily="2" charset="0"/>
                <a:cs typeface="+mn-cs"/>
              </a:rPr>
              <a:t>Obiettivo di efficienza per i Dipartimenti:  </a:t>
            </a:r>
            <a:br>
              <a:rPr lang="it-IT" sz="2400" b="1" dirty="0">
                <a:solidFill>
                  <a:srgbClr val="B2284B"/>
                </a:solidFill>
                <a:latin typeface="Roboto" panose="02000000000000000000" pitchFamily="2" charset="0"/>
                <a:ea typeface="Roboto" panose="02000000000000000000" pitchFamily="2" charset="0"/>
                <a:cs typeface="+mn-cs"/>
              </a:rPr>
            </a:br>
            <a:r>
              <a:rPr lang="it-IT" sz="2400" b="1" dirty="0">
                <a:solidFill>
                  <a:srgbClr val="B2284B"/>
                </a:solidFill>
                <a:latin typeface="Roboto" panose="02000000000000000000" pitchFamily="2" charset="0"/>
                <a:ea typeface="Roboto" panose="02000000000000000000" pitchFamily="2" charset="0"/>
                <a:cs typeface="+mn-cs"/>
              </a:rPr>
              <a:t>Tempistica per adempimenti amministrativi e contabili</a:t>
            </a:r>
          </a:p>
        </p:txBody>
      </p:sp>
      <p:sp>
        <p:nvSpPr>
          <p:cNvPr id="3" name="Segnaposto contenuto 2"/>
          <p:cNvSpPr>
            <a:spLocks noGrp="1"/>
          </p:cNvSpPr>
          <p:nvPr>
            <p:ph idx="1"/>
          </p:nvPr>
        </p:nvSpPr>
        <p:spPr>
          <a:xfrm>
            <a:off x="551051" y="1022090"/>
            <a:ext cx="11081287" cy="4959609"/>
          </a:xfrm>
          <a:solidFill>
            <a:schemeClr val="bg1"/>
          </a:solidFill>
        </p:spPr>
        <p:txBody>
          <a:bodyPr>
            <a:noAutofit/>
          </a:bodyPr>
          <a:lstStyle/>
          <a:p>
            <a:pPr marL="0" indent="0" algn="just">
              <a:buNone/>
            </a:pPr>
            <a:r>
              <a:rPr lang="it-IT" sz="1600" dirty="0">
                <a:latin typeface="Roboto" panose="02000000000000000000" pitchFamily="2" charset="0"/>
                <a:ea typeface="Roboto" panose="02000000000000000000" pitchFamily="2" charset="0"/>
              </a:rPr>
              <a:t>Rispetto dello svolgimento delle attività entro le scadenze stabilite:</a:t>
            </a:r>
          </a:p>
          <a:p>
            <a:pPr algn="just">
              <a:buClr>
                <a:srgbClr val="B53E56"/>
              </a:buClr>
            </a:pPr>
            <a:r>
              <a:rPr lang="it-IT" sz="1600" dirty="0">
                <a:latin typeface="Roboto" panose="02000000000000000000" pitchFamily="2" charset="0"/>
                <a:ea typeface="Roboto" panose="02000000000000000000" pitchFamily="2" charset="0"/>
              </a:rPr>
              <a:t>invio della delibera di approvazione della proposta di budget e  completamento della scheda in procedura U_Budget entro i tempi stabiliti con il servizio P&amp;C (seconda metà di novembre come da indicazione della UOC Budget);</a:t>
            </a:r>
          </a:p>
          <a:p>
            <a:pPr algn="just">
              <a:buClr>
                <a:srgbClr val="B53E56"/>
              </a:buClr>
            </a:pPr>
            <a:r>
              <a:rPr lang="it-IT" sz="1600" dirty="0">
                <a:latin typeface="Roboto" panose="02000000000000000000" pitchFamily="2" charset="0"/>
                <a:ea typeface="Roboto" panose="02000000000000000000" pitchFamily="2" charset="0"/>
              </a:rPr>
              <a:t>Tempi di pagamento</a:t>
            </a:r>
          </a:p>
          <a:p>
            <a:pPr algn="just">
              <a:buClr>
                <a:srgbClr val="B53E56"/>
              </a:buClr>
            </a:pPr>
            <a:r>
              <a:rPr lang="it-IT" sz="1600" dirty="0">
                <a:latin typeface="Roboto" panose="02000000000000000000" pitchFamily="2" charset="0"/>
                <a:ea typeface="Roboto" panose="02000000000000000000" pitchFamily="2" charset="0"/>
              </a:rPr>
              <a:t>invio di eventuali decreti e delibere aventi per oggetto il riporto delle disponibilità dei progetto entro la scadenza concordata con il servizio P&amp;C (5gg prima delle scadenze istituzionali);</a:t>
            </a:r>
          </a:p>
          <a:p>
            <a:pPr algn="just">
              <a:buClr>
                <a:srgbClr val="B53E56"/>
              </a:buClr>
            </a:pPr>
            <a:r>
              <a:rPr lang="it-IT" sz="1600" dirty="0">
                <a:latin typeface="Roboto" panose="02000000000000000000" pitchFamily="2" charset="0"/>
                <a:ea typeface="Roboto" panose="02000000000000000000" pitchFamily="2" charset="0"/>
              </a:rPr>
              <a:t>chiusura delle schede di valutazione come definito dal Servizio Innovazione;</a:t>
            </a:r>
          </a:p>
          <a:p>
            <a:pPr algn="just">
              <a:buClr>
                <a:srgbClr val="B53E56"/>
              </a:buClr>
            </a:pPr>
            <a:r>
              <a:rPr lang="it-IT" sz="1600" dirty="0">
                <a:latin typeface="Roboto" panose="02000000000000000000" pitchFamily="2" charset="0"/>
                <a:ea typeface="Roboto" panose="02000000000000000000" pitchFamily="2" charset="0"/>
              </a:rPr>
              <a:t>elaborazioni o report richiesti ai fini degli adempimenti IVA entro la  scadenza mensile definita dal Servizio Bilancio (il 2 del mese successivo);</a:t>
            </a:r>
          </a:p>
          <a:p>
            <a:pPr algn="just">
              <a:buClr>
                <a:srgbClr val="B53E56"/>
              </a:buClr>
            </a:pPr>
            <a:r>
              <a:rPr lang="it-IT" sz="1600" dirty="0">
                <a:latin typeface="Roboto" panose="02000000000000000000" pitchFamily="2" charset="0"/>
                <a:ea typeface="Roboto" panose="02000000000000000000" pitchFamily="2" charset="0"/>
              </a:rPr>
              <a:t>completamento delle operazioni di chiusura di  fine esercizio come da comunicazione del Servizio Bilancio  (scadenze banca, chiusura fondo economale, regolarizzazione provvisori, dichiarazione bolli, ripartizioni attività conto terzi, registrazione fatture);</a:t>
            </a:r>
          </a:p>
          <a:p>
            <a:pPr algn="just">
              <a:buClr>
                <a:srgbClr val="B53E56"/>
              </a:buClr>
            </a:pPr>
            <a:r>
              <a:rPr lang="it-IT" sz="1600" dirty="0">
                <a:latin typeface="Roboto" panose="02000000000000000000" pitchFamily="2" charset="0"/>
                <a:ea typeface="Roboto" panose="02000000000000000000" pitchFamily="2" charset="0"/>
              </a:rPr>
              <a:t>invio delle previsioni periodiche di cassa relative ai primi quattro bimestre ed ultimo quadrimestre dell’anno come definito dal Servizio Bilancio; </a:t>
            </a:r>
          </a:p>
          <a:p>
            <a:pPr algn="just">
              <a:buClr>
                <a:srgbClr val="B53E56"/>
              </a:buClr>
            </a:pPr>
            <a:r>
              <a:rPr lang="it-IT" sz="1600" dirty="0">
                <a:latin typeface="Roboto" panose="02000000000000000000" pitchFamily="2" charset="0"/>
                <a:ea typeface="Roboto" panose="02000000000000000000" pitchFamily="2" charset="0"/>
              </a:rPr>
              <a:t>Consegna della Resa del Conto degli Agenti Contabili nei tempi definiti dal Servizio Bilancio (mese di riferimento gennaio/febbraio di ogni anno) </a:t>
            </a:r>
          </a:p>
          <a:p>
            <a:pPr algn="just">
              <a:buClr>
                <a:srgbClr val="B53E56"/>
              </a:buClr>
            </a:pPr>
            <a:r>
              <a:rPr lang="it-IT" sz="1600" dirty="0">
                <a:latin typeface="Roboto" panose="02000000000000000000" pitchFamily="2" charset="0"/>
                <a:ea typeface="Roboto" panose="02000000000000000000" pitchFamily="2" charset="0"/>
              </a:rPr>
              <a:t>Invio del rendiconto dei bolli virtuali da autorizzazione nei tempi definiti dal Servizio Bilancio (10 gennaio di ogni anno).</a:t>
            </a:r>
          </a:p>
          <a:p>
            <a:pPr algn="just"/>
            <a:endParaRPr lang="it-IT" sz="1600" dirty="0">
              <a:latin typeface="Roboto" panose="02000000000000000000" pitchFamily="2" charset="0"/>
              <a:ea typeface="Roboto" panose="02000000000000000000" pitchFamily="2" charset="0"/>
            </a:endParaRPr>
          </a:p>
        </p:txBody>
      </p:sp>
      <p:sp>
        <p:nvSpPr>
          <p:cNvPr id="4" name="Segnaposto numero diapositiva 3"/>
          <p:cNvSpPr>
            <a:spLocks noGrp="1"/>
          </p:cNvSpPr>
          <p:nvPr>
            <p:ph type="sldNum" sz="quarter" idx="12"/>
          </p:nvPr>
        </p:nvSpPr>
        <p:spPr/>
        <p:txBody>
          <a:bodyPr/>
          <a:lstStyle/>
          <a:p>
            <a:fld id="{0D47A9B6-24A9-47FC-8BAF-5C6AB882DD9E}" type="slidenum">
              <a:rPr lang="it-IT" smtClean="0"/>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0080" y="325369"/>
            <a:ext cx="4992094" cy="1956841"/>
          </a:xfrm>
        </p:spPr>
        <p:txBody>
          <a:bodyPr anchor="b">
            <a:normAutofit/>
          </a:bodyPr>
          <a:lstStyle/>
          <a:p>
            <a:r>
              <a:rPr lang="it-IT" sz="4200" b="1" dirty="0">
                <a:solidFill>
                  <a:srgbClr val="B2284B"/>
                </a:solidFill>
                <a:latin typeface="Roboto" panose="02000000000000000000" pitchFamily="2" charset="0"/>
                <a:ea typeface="Roboto" panose="02000000000000000000" pitchFamily="2" charset="0"/>
                <a:cs typeface="+mn-cs"/>
              </a:rPr>
              <a:t>Next step ciclo della performance</a:t>
            </a:r>
          </a:p>
        </p:txBody>
      </p:sp>
      <p:sp>
        <p:nvSpPr>
          <p:cNvPr id="15"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640080" y="2872899"/>
            <a:ext cx="5270390" cy="3659732"/>
          </a:xfrm>
        </p:spPr>
        <p:txBody>
          <a:bodyPr>
            <a:normAutofit/>
          </a:bodyPr>
          <a:lstStyle/>
          <a:p>
            <a:pPr marL="514350" indent="-514350">
              <a:buFont typeface="+mj-lt"/>
              <a:buAutoNum type="arabicPeriod"/>
            </a:pPr>
            <a:r>
              <a:rPr lang="it-IT" sz="1800" dirty="0">
                <a:latin typeface="Roboto" panose="02000000000000000000" pitchFamily="2" charset="0"/>
                <a:ea typeface="Roboto" panose="02000000000000000000" pitchFamily="2" charset="0"/>
              </a:rPr>
              <a:t>Definizione degli obiettivi di performance organizzativa delle strutture di secondo livello e terzo livello.</a:t>
            </a:r>
          </a:p>
          <a:p>
            <a:pPr marL="514350" indent="-514350">
              <a:buFont typeface="+mj-lt"/>
              <a:buAutoNum type="arabicPeriod"/>
            </a:pPr>
            <a:r>
              <a:rPr lang="it-IT" sz="1800" dirty="0">
                <a:latin typeface="Roboto" panose="02000000000000000000" pitchFamily="2" charset="0"/>
                <a:ea typeface="Roboto" panose="02000000000000000000" pitchFamily="2" charset="0"/>
              </a:rPr>
              <a:t>Raccolta obiettivi «specifici» dei Dipartimenti</a:t>
            </a:r>
          </a:p>
          <a:p>
            <a:pPr marL="514350" indent="-514350">
              <a:buFont typeface="+mj-lt"/>
              <a:buAutoNum type="arabicPeriod"/>
            </a:pPr>
            <a:r>
              <a:rPr lang="it-IT" sz="1800" dirty="0">
                <a:latin typeface="Roboto" panose="02000000000000000000" pitchFamily="2" charset="0"/>
                <a:ea typeface="Roboto" panose="02000000000000000000" pitchFamily="2" charset="0"/>
              </a:rPr>
              <a:t>Caricamento</a:t>
            </a:r>
            <a:r>
              <a:rPr lang="it-IT" sz="1800" b="1" dirty="0">
                <a:latin typeface="Roboto" panose="02000000000000000000" pitchFamily="2" charset="0"/>
                <a:ea typeface="Roboto" panose="02000000000000000000" pitchFamily="2" charset="0"/>
              </a:rPr>
              <a:t> </a:t>
            </a:r>
            <a:r>
              <a:rPr lang="it-IT" sz="1800" dirty="0">
                <a:latin typeface="Roboto" panose="02000000000000000000" pitchFamily="2" charset="0"/>
                <a:ea typeface="Roboto" panose="02000000000000000000" pitchFamily="2" charset="0"/>
              </a:rPr>
              <a:t>degli obiettivi su Sprint (</a:t>
            </a:r>
            <a:r>
              <a:rPr lang="it-IT" sz="1800" dirty="0">
                <a:latin typeface="Roboto" panose="02000000000000000000" pitchFamily="2" charset="0"/>
                <a:ea typeface="Roboto" panose="02000000000000000000" pitchFamily="2" charset="0"/>
                <a:hlinkClick r:id="rId2"/>
              </a:rPr>
              <a:t>https://www.sprint.cineca.it/</a:t>
            </a:r>
            <a:r>
              <a:rPr lang="it-IT" sz="1800" dirty="0">
                <a:latin typeface="Roboto" panose="02000000000000000000" pitchFamily="2" charset="0"/>
                <a:ea typeface="Roboto" panose="02000000000000000000" pitchFamily="2" charset="0"/>
              </a:rPr>
              <a:t> ) ed estrazione delle schede obiettivo</a:t>
            </a:r>
          </a:p>
          <a:p>
            <a:pPr marL="514350" indent="-514350">
              <a:buFont typeface="+mj-lt"/>
              <a:buAutoNum type="arabicPeriod"/>
            </a:pPr>
            <a:r>
              <a:rPr lang="it-IT" sz="1800" b="1" u="sng" dirty="0">
                <a:latin typeface="Roboto" panose="02000000000000000000" pitchFamily="2" charset="0"/>
                <a:ea typeface="Roboto" panose="02000000000000000000" pitchFamily="2" charset="0"/>
              </a:rPr>
              <a:t>Entro Febbraio</a:t>
            </a:r>
            <a:r>
              <a:rPr lang="it-IT" sz="1800" dirty="0">
                <a:latin typeface="Roboto" panose="02000000000000000000" pitchFamily="2" charset="0"/>
                <a:ea typeface="Roboto" panose="02000000000000000000" pitchFamily="2" charset="0"/>
              </a:rPr>
              <a:t>: il processo di attribuzione degli obiettivi termina con la pubblicazione sul sito di Ateneo delle schede obiettivo</a:t>
            </a:r>
          </a:p>
          <a:p>
            <a:pPr marL="0" indent="0">
              <a:buNone/>
            </a:pPr>
            <a:r>
              <a:rPr lang="it-IT" sz="1800" dirty="0">
                <a:latin typeface="Roboto" panose="02000000000000000000" pitchFamily="2" charset="0"/>
                <a:ea typeface="Roboto" panose="02000000000000000000" pitchFamily="2" charset="0"/>
                <a:hlinkClick r:id="rId3"/>
              </a:rPr>
              <a:t>https://sites.google.com/a/unipv.it/obiettivi/home/anno-2022</a:t>
            </a:r>
            <a:endParaRPr lang="it-IT" sz="1800" dirty="0">
              <a:latin typeface="Roboto" panose="02000000000000000000" pitchFamily="2" charset="0"/>
              <a:ea typeface="Roboto" panose="02000000000000000000" pitchFamily="2" charset="0"/>
            </a:endParaRPr>
          </a:p>
          <a:p>
            <a:pPr marL="514350" indent="-514350">
              <a:buFont typeface="+mj-lt"/>
              <a:buAutoNum type="arabicPeriod"/>
            </a:pPr>
            <a:endParaRPr lang="it-IT" sz="1800" b="1" dirty="0">
              <a:latin typeface="Roboto" panose="02000000000000000000" pitchFamily="2" charset="0"/>
              <a:ea typeface="Roboto" panose="02000000000000000000" pitchFamily="2" charset="0"/>
            </a:endParaRPr>
          </a:p>
        </p:txBody>
      </p:sp>
      <p:pic>
        <p:nvPicPr>
          <p:cNvPr id="8" name="Immagine 7"/>
          <p:cNvPicPr>
            <a:picLocks noChangeAspect="1"/>
          </p:cNvPicPr>
          <p:nvPr/>
        </p:nvPicPr>
        <p:blipFill rotWithShape="1">
          <a:blip r:embed="rId4"/>
          <a:srcRect b="303"/>
          <a:stretch>
            <a:fillRect/>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egnaposto numero diapositiva 3"/>
          <p:cNvSpPr>
            <a:spLocks noGrp="1"/>
          </p:cNvSpPr>
          <p:nvPr>
            <p:ph type="sldNum" sz="quarter" idx="12"/>
          </p:nvPr>
        </p:nvSpPr>
        <p:spPr>
          <a:xfrm>
            <a:off x="10439400" y="6356350"/>
            <a:ext cx="914400" cy="365125"/>
          </a:xfrm>
        </p:spPr>
        <p:txBody>
          <a:bodyPr>
            <a:normAutofit/>
          </a:bodyPr>
          <a:lstStyle/>
          <a:p>
            <a:pPr>
              <a:spcAft>
                <a:spcPts val="600"/>
              </a:spcAft>
            </a:pPr>
            <a:fld id="{0D47A9B6-24A9-47FC-8BAF-5C6AB882DD9E}" type="slidenum">
              <a:rPr lang="it-IT">
                <a:solidFill>
                  <a:srgbClr val="FFFFFF"/>
                </a:solidFill>
              </a:rPr>
              <a:t>25</a:t>
            </a:fld>
            <a:endParaRPr lang="it-IT">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200" b="1" dirty="0">
                <a:solidFill>
                  <a:srgbClr val="B2284B"/>
                </a:solidFill>
                <a:latin typeface="Roboto" panose="02000000000000000000" pitchFamily="2" charset="0"/>
                <a:ea typeface="Roboto" panose="02000000000000000000" pitchFamily="2" charset="0"/>
                <a:cs typeface="+mn-cs"/>
              </a:rPr>
              <a:t>Corsi di formazione </a:t>
            </a:r>
          </a:p>
        </p:txBody>
      </p:sp>
      <p:pic>
        <p:nvPicPr>
          <p:cNvPr id="4" name="Segnaposto contenuto 3" descr="https://www.funzionepubblica.gov.it/sites/funzionepubblica.gov.it/files/styles/650x350/public/field/image/fotoavvisopubblicomanifestazionediinteresse_0.jpeg?itok=3ho0UwH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9576" y="740980"/>
            <a:ext cx="3439838" cy="1923392"/>
          </a:xfrm>
          <a:prstGeom prst="rect">
            <a:avLst/>
          </a:prstGeom>
          <a:noFill/>
          <a:ln>
            <a:noFill/>
          </a:ln>
        </p:spPr>
      </p:pic>
      <p:sp>
        <p:nvSpPr>
          <p:cNvPr id="5" name="CasellaDiTesto 4"/>
          <p:cNvSpPr txBox="1"/>
          <p:nvPr/>
        </p:nvSpPr>
        <p:spPr>
          <a:xfrm>
            <a:off x="819807" y="1466192"/>
            <a:ext cx="6211614" cy="1600438"/>
          </a:xfrm>
          <a:prstGeom prst="rect">
            <a:avLst/>
          </a:prstGeom>
          <a:noFill/>
        </p:spPr>
        <p:txBody>
          <a:bodyPr wrap="square" rtlCol="0">
            <a:spAutoFit/>
          </a:bodyPr>
          <a:lstStyle/>
          <a:p>
            <a:r>
              <a:rPr lang="it-IT" sz="1600" dirty="0">
                <a:solidFill>
                  <a:srgbClr val="B2284B"/>
                </a:solidFill>
                <a:latin typeface="Roboto" panose="02000000000000000000" pitchFamily="2" charset="0"/>
                <a:ea typeface="Roboto" panose="02000000000000000000" pitchFamily="2" charset="0"/>
              </a:rPr>
              <a:t>Iniziativa “</a:t>
            </a:r>
            <a:r>
              <a:rPr lang="it-IT" sz="1600" b="1" dirty="0">
                <a:solidFill>
                  <a:srgbClr val="B2284B"/>
                </a:solidFill>
                <a:latin typeface="Roboto" panose="02000000000000000000" pitchFamily="2" charset="0"/>
                <a:ea typeface="Roboto" panose="02000000000000000000" pitchFamily="2" charset="0"/>
              </a:rPr>
              <a:t>Competenze digitali per la PA</a:t>
            </a:r>
            <a:r>
              <a:rPr lang="it-IT" sz="1600" dirty="0">
                <a:solidFill>
                  <a:srgbClr val="B2284B"/>
                </a:solidFill>
                <a:latin typeface="Roboto" panose="02000000000000000000" pitchFamily="2" charset="0"/>
                <a:ea typeface="Roboto" panose="02000000000000000000" pitchFamily="2" charset="0"/>
              </a:rPr>
              <a:t>” promossa dal Dipartimento della funzione pubblica (DFP) nell’ambito del Programma Operativo Nazionale “</a:t>
            </a:r>
            <a:r>
              <a:rPr lang="it-IT" sz="1600" dirty="0" err="1">
                <a:solidFill>
                  <a:srgbClr val="B2284B"/>
                </a:solidFill>
                <a:latin typeface="Roboto" panose="02000000000000000000" pitchFamily="2" charset="0"/>
                <a:ea typeface="Roboto" panose="02000000000000000000" pitchFamily="2" charset="0"/>
              </a:rPr>
              <a:t>Governance</a:t>
            </a:r>
            <a:r>
              <a:rPr lang="it-IT" sz="1600" dirty="0">
                <a:solidFill>
                  <a:srgbClr val="B2284B"/>
                </a:solidFill>
                <a:latin typeface="Roboto" panose="02000000000000000000" pitchFamily="2" charset="0"/>
                <a:ea typeface="Roboto" panose="02000000000000000000" pitchFamily="2" charset="0"/>
              </a:rPr>
              <a:t> e Capacità Istituzionale” 2014-2020 </a:t>
            </a:r>
          </a:p>
          <a:p>
            <a:r>
              <a:rPr lang="it-IT" sz="1600" i="1" dirty="0">
                <a:solidFill>
                  <a:srgbClr val="B2284B"/>
                </a:solidFill>
                <a:latin typeface="Roboto" panose="02000000000000000000" pitchFamily="2" charset="0"/>
                <a:ea typeface="Roboto" panose="02000000000000000000" pitchFamily="2" charset="0"/>
              </a:rPr>
              <a:t>(http://www.competenzedigitali.gov.it)</a:t>
            </a:r>
          </a:p>
          <a:p>
            <a:r>
              <a:rPr lang="it-IT" dirty="0"/>
              <a:t> </a:t>
            </a:r>
          </a:p>
        </p:txBody>
      </p:sp>
      <p:sp>
        <p:nvSpPr>
          <p:cNvPr id="6" name="CasellaDiTesto 5"/>
          <p:cNvSpPr txBox="1"/>
          <p:nvPr/>
        </p:nvSpPr>
        <p:spPr>
          <a:xfrm>
            <a:off x="819807" y="3145220"/>
            <a:ext cx="9569670" cy="2400657"/>
          </a:xfrm>
          <a:prstGeom prst="rect">
            <a:avLst/>
          </a:prstGeom>
          <a:noFill/>
        </p:spPr>
        <p:txBody>
          <a:bodyPr wrap="square" rtlCol="0">
            <a:spAutoFit/>
          </a:bodyPr>
          <a:lstStyle/>
          <a:p>
            <a:pPr algn="just"/>
            <a:r>
              <a:rPr lang="it-IT" sz="1500" dirty="0">
                <a:latin typeface="Roboto" panose="02000000000000000000" pitchFamily="2" charset="0"/>
                <a:ea typeface="Roboto" panose="02000000000000000000" pitchFamily="2" charset="0"/>
              </a:rPr>
              <a:t>L'iniziativa punta al consolidamento delle competenze digitali comuni a tutti i dipendenti pubblici, con l'obiettivo di accrescere la propensione all'innovazione nella pubblica amministrazione. Il Dipartimento di Funzione Pubblica mette a disposizione una piattaforma web che consente l’autoverifica delle competenze digitali dei dipendenti delle amministrazioni partecipanti, oltre alla valutazione dei fabbisogni formativi.</a:t>
            </a:r>
          </a:p>
          <a:p>
            <a:endParaRPr lang="it-IT" sz="1500" dirty="0">
              <a:latin typeface="Roboto" panose="02000000000000000000" pitchFamily="2" charset="0"/>
              <a:ea typeface="Roboto" panose="02000000000000000000" pitchFamily="2" charset="0"/>
            </a:endParaRPr>
          </a:p>
          <a:p>
            <a:pPr algn="just"/>
            <a:r>
              <a:rPr lang="it-IT" sz="1500" dirty="0">
                <a:latin typeface="Roboto" panose="02000000000000000000" pitchFamily="2" charset="0"/>
                <a:ea typeface="Roboto" panose="02000000000000000000" pitchFamily="2" charset="0"/>
              </a:rPr>
              <a:t>L’Ateneo, al termine della mappatura delle competenze digitali, valuterà i dati raccolti in forma anonima e aggregata, selezionando quali sono i fabbisogni formativi più urgenti in modo da svolgere delle attività ad hoc.  </a:t>
            </a:r>
          </a:p>
          <a:p>
            <a:pPr algn="just"/>
            <a:r>
              <a:rPr lang="it-IT" sz="1500" dirty="0">
                <a:latin typeface="Roboto" panose="02000000000000000000" pitchFamily="2" charset="0"/>
                <a:ea typeface="Roboto" panose="02000000000000000000" pitchFamily="2" charset="0"/>
              </a:rPr>
              <a:t>Proprio per l’importanza che le competenze digitali hanno nel mondo attuale, si somministrerà il test a tutto il personale dipendente sia a tempo determinato, che indeterminato e a tutte le categorie (B,C,D, EP e dirigenti, CEL)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200" b="1" dirty="0">
                <a:solidFill>
                  <a:srgbClr val="B2284B"/>
                </a:solidFill>
                <a:latin typeface="Roboto" panose="02000000000000000000" pitchFamily="2" charset="0"/>
                <a:ea typeface="Roboto" panose="02000000000000000000" pitchFamily="2" charset="0"/>
                <a:cs typeface="+mn-cs"/>
              </a:rPr>
              <a:t>Corsi di formazione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426" y="1013553"/>
            <a:ext cx="32734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22282" y="1639613"/>
            <a:ext cx="5927835" cy="1538883"/>
          </a:xfrm>
          <a:prstGeom prst="rect">
            <a:avLst/>
          </a:prstGeom>
          <a:noFill/>
        </p:spPr>
        <p:txBody>
          <a:bodyPr wrap="square" rtlCol="0">
            <a:spAutoFit/>
          </a:bodyPr>
          <a:lstStyle/>
          <a:p>
            <a:r>
              <a:rPr lang="it-IT" dirty="0">
                <a:solidFill>
                  <a:srgbClr val="B2284B"/>
                </a:solidFill>
                <a:latin typeface="Roboto" panose="02000000000000000000" pitchFamily="2" charset="0"/>
                <a:ea typeface="Roboto" panose="02000000000000000000" pitchFamily="2" charset="0"/>
              </a:rPr>
              <a:t>Soft </a:t>
            </a:r>
            <a:r>
              <a:rPr lang="it-IT" dirty="0" err="1">
                <a:solidFill>
                  <a:srgbClr val="B2284B"/>
                </a:solidFill>
                <a:latin typeface="Roboto" panose="02000000000000000000" pitchFamily="2" charset="0"/>
                <a:ea typeface="Roboto" panose="02000000000000000000" pitchFamily="2" charset="0"/>
              </a:rPr>
              <a:t>skills</a:t>
            </a:r>
            <a:r>
              <a:rPr lang="it-IT" dirty="0">
                <a:solidFill>
                  <a:srgbClr val="B2284B"/>
                </a:solidFill>
                <a:latin typeface="Roboto" panose="02000000000000000000" pitchFamily="2" charset="0"/>
                <a:ea typeface="Roboto" panose="02000000000000000000" pitchFamily="2" charset="0"/>
              </a:rPr>
              <a:t> per il manager contemporaneo</a:t>
            </a:r>
          </a:p>
          <a:p>
            <a:endParaRPr lang="it-IT" dirty="0">
              <a:solidFill>
                <a:srgbClr val="B2284B"/>
              </a:solidFill>
              <a:latin typeface="Roboto" panose="02000000000000000000" pitchFamily="2" charset="0"/>
              <a:ea typeface="Roboto" panose="02000000000000000000" pitchFamily="2" charset="0"/>
            </a:endParaRPr>
          </a:p>
          <a:p>
            <a:pPr algn="just"/>
            <a:r>
              <a:rPr lang="it-IT" sz="1500" dirty="0">
                <a:latin typeface="Roboto" panose="02000000000000000000" pitchFamily="2" charset="0"/>
                <a:ea typeface="Roboto" panose="02000000000000000000" pitchFamily="2" charset="0"/>
              </a:rPr>
              <a:t>L’Università degli Studi di Pavia vuole avviare un approccio integrato e allineato con le strategie di sviluppo del capitale umano.</a:t>
            </a:r>
          </a:p>
          <a:p>
            <a:endParaRPr lang="it-IT" sz="1400" dirty="0">
              <a:solidFill>
                <a:srgbClr val="B2284B"/>
              </a:solidFill>
              <a:latin typeface="Roboto" panose="02000000000000000000" pitchFamily="2" charset="0"/>
              <a:ea typeface="Roboto" panose="02000000000000000000" pitchFamily="2" charset="0"/>
            </a:endParaRPr>
          </a:p>
          <a:p>
            <a:endParaRPr lang="it-IT" sz="1400" dirty="0">
              <a:solidFill>
                <a:srgbClr val="B2284B"/>
              </a:solidFill>
              <a:latin typeface="Roboto" panose="02000000000000000000" pitchFamily="2" charset="0"/>
              <a:ea typeface="Roboto" panose="02000000000000000000" pitchFamily="2" charset="0"/>
            </a:endParaRPr>
          </a:p>
        </p:txBody>
      </p:sp>
      <p:sp>
        <p:nvSpPr>
          <p:cNvPr id="6" name="CasellaDiTesto 5"/>
          <p:cNvSpPr txBox="1"/>
          <p:nvPr/>
        </p:nvSpPr>
        <p:spPr>
          <a:xfrm>
            <a:off x="922282" y="2805661"/>
            <a:ext cx="9849107" cy="2862322"/>
          </a:xfrm>
          <a:prstGeom prst="rect">
            <a:avLst/>
          </a:prstGeom>
          <a:noFill/>
        </p:spPr>
        <p:txBody>
          <a:bodyPr wrap="square" rtlCol="0">
            <a:spAutoFit/>
          </a:bodyPr>
          <a:lstStyle/>
          <a:p>
            <a:endParaRPr lang="it-IT" sz="1500" dirty="0">
              <a:latin typeface="Roboto" panose="02000000000000000000" pitchFamily="2" charset="0"/>
              <a:ea typeface="Roboto" panose="02000000000000000000" pitchFamily="2" charset="0"/>
            </a:endParaRPr>
          </a:p>
          <a:p>
            <a:pPr algn="just"/>
            <a:r>
              <a:rPr lang="it-IT" sz="1500" dirty="0">
                <a:latin typeface="Roboto" panose="02000000000000000000" pitchFamily="2" charset="0"/>
                <a:ea typeface="Roboto" panose="02000000000000000000" pitchFamily="2" charset="0"/>
              </a:rPr>
              <a:t>Si intende identificare un gruppo di partecipanti  (circa 40) che abbiano un ruolo o una posizione in ateneo e possano diventare agenti di apprendimento e cambiamento verso l’interno e poi verso l’esterno dello stesso.</a:t>
            </a:r>
          </a:p>
          <a:p>
            <a:endParaRPr lang="it-IT" sz="1500" dirty="0">
              <a:latin typeface="Roboto" panose="02000000000000000000" pitchFamily="2" charset="0"/>
              <a:ea typeface="Roboto" panose="02000000000000000000" pitchFamily="2" charset="0"/>
            </a:endParaRPr>
          </a:p>
          <a:p>
            <a:r>
              <a:rPr lang="it-IT" sz="1500" dirty="0">
                <a:latin typeface="Roboto" panose="02000000000000000000" pitchFamily="2" charset="0"/>
                <a:ea typeface="Roboto" panose="02000000000000000000" pitchFamily="2" charset="0"/>
              </a:rPr>
              <a:t>Sono previste tre fasi: </a:t>
            </a:r>
          </a:p>
          <a:p>
            <a:pPr marL="285750" indent="-285750" algn="just">
              <a:buFont typeface="Arial" panose="020B0604020202020204" pitchFamily="34" charset="0"/>
              <a:buChar char="•"/>
            </a:pPr>
            <a:r>
              <a:rPr lang="it-IT" sz="1500" dirty="0">
                <a:latin typeface="Roboto" panose="02000000000000000000" pitchFamily="2" charset="0"/>
                <a:ea typeface="Roboto" panose="02000000000000000000" pitchFamily="2" charset="0"/>
              </a:rPr>
              <a:t>“scoperta”: ascoltare le voci delle persone ed Individuare i bisogni evolutivi e trasformativi dell’organizzazione e delle figure manageriali che la compongono .</a:t>
            </a:r>
          </a:p>
          <a:p>
            <a:pPr marL="285750" indent="-285750" algn="just">
              <a:buFont typeface="Arial" panose="020B0604020202020204" pitchFamily="34" charset="0"/>
              <a:buChar char="•"/>
            </a:pPr>
            <a:r>
              <a:rPr lang="it-IT" sz="1500" dirty="0">
                <a:latin typeface="Roboto" panose="02000000000000000000" pitchFamily="2" charset="0"/>
                <a:ea typeface="Roboto" panose="02000000000000000000" pitchFamily="2" charset="0"/>
              </a:rPr>
              <a:t>disegno del nuovo modello di Leadership e core </a:t>
            </a:r>
            <a:r>
              <a:rPr lang="it-IT" sz="1500" dirty="0" err="1">
                <a:latin typeface="Roboto" panose="02000000000000000000" pitchFamily="2" charset="0"/>
                <a:ea typeface="Roboto" panose="02000000000000000000" pitchFamily="2" charset="0"/>
              </a:rPr>
              <a:t>capabilities</a:t>
            </a:r>
            <a:r>
              <a:rPr lang="it-IT" sz="1500" dirty="0">
                <a:latin typeface="Roboto" panose="02000000000000000000" pitchFamily="2" charset="0"/>
                <a:ea typeface="Roboto" panose="02000000000000000000" pitchFamily="2" charset="0"/>
              </a:rPr>
              <a:t>, disegno di programmi formativi, impostazione di processi e strumenti di rilevazione del fabbisogno di sviluppo/formazione.</a:t>
            </a:r>
          </a:p>
          <a:p>
            <a:pPr marL="285750" indent="-285750" algn="just">
              <a:buFont typeface="Arial" panose="020B0604020202020204" pitchFamily="34" charset="0"/>
              <a:buChar char="•"/>
            </a:pPr>
            <a:r>
              <a:rPr lang="it-IT" sz="1500" dirty="0">
                <a:latin typeface="Roboto" panose="02000000000000000000" pitchFamily="2" charset="0"/>
                <a:ea typeface="Roboto" panose="02000000000000000000" pitchFamily="2" charset="0"/>
              </a:rPr>
              <a:t>rilevazione del potenziale e dei fabbisogni formativi individuali , raccolta delle aspettative delle risorse coinvolte attraverso </a:t>
            </a:r>
            <a:r>
              <a:rPr lang="it-IT" sz="1500" dirty="0" err="1">
                <a:latin typeface="Roboto" panose="02000000000000000000" pitchFamily="2" charset="0"/>
                <a:ea typeface="Roboto" panose="02000000000000000000" pitchFamily="2" charset="0"/>
              </a:rPr>
              <a:t>Survey</a:t>
            </a:r>
            <a:r>
              <a:rPr lang="it-IT" sz="1500" dirty="0">
                <a:latin typeface="Roboto" panose="02000000000000000000" pitchFamily="2" charset="0"/>
                <a:ea typeface="Roboto" panose="02000000000000000000" pitchFamily="2" charset="0"/>
              </a:rPr>
              <a:t>, definizione dei piani di sviluppo individuale, erogazione di programmi formativi, condivisione e monitoraggio dei risultati.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200" b="1" dirty="0">
                <a:solidFill>
                  <a:srgbClr val="B2284B"/>
                </a:solidFill>
                <a:latin typeface="Roboto" panose="02000000000000000000" pitchFamily="2" charset="0"/>
                <a:ea typeface="Roboto" panose="02000000000000000000" pitchFamily="2" charset="0"/>
                <a:cs typeface="+mn-cs"/>
              </a:rPr>
              <a:t>Corsi di formazione</a:t>
            </a:r>
          </a:p>
        </p:txBody>
      </p:sp>
      <p:sp>
        <p:nvSpPr>
          <p:cNvPr id="3" name="Segnaposto contenuto 2"/>
          <p:cNvSpPr>
            <a:spLocks noGrp="1"/>
          </p:cNvSpPr>
          <p:nvPr>
            <p:ph idx="1"/>
          </p:nvPr>
        </p:nvSpPr>
        <p:spPr>
          <a:xfrm>
            <a:off x="853966" y="1478783"/>
            <a:ext cx="6973613" cy="2131520"/>
          </a:xfrm>
        </p:spPr>
        <p:txBody>
          <a:bodyPr>
            <a:normAutofit/>
          </a:bodyPr>
          <a:lstStyle/>
          <a:p>
            <a:pPr marL="0" indent="0">
              <a:buNone/>
            </a:pPr>
            <a:r>
              <a:rPr lang="it-IT" sz="1800" dirty="0">
                <a:solidFill>
                  <a:srgbClr val="B2284B"/>
                </a:solidFill>
                <a:latin typeface="Roboto" panose="02000000000000000000" pitchFamily="2" charset="0"/>
                <a:ea typeface="Roboto" panose="02000000000000000000" pitchFamily="2" charset="0"/>
              </a:rPr>
              <a:t>Buone pratiche amministrative nelle strutture di Ateneo</a:t>
            </a:r>
          </a:p>
          <a:p>
            <a:pPr marL="0" indent="0" algn="just">
              <a:lnSpc>
                <a:spcPct val="110000"/>
              </a:lnSpc>
              <a:buNone/>
            </a:pPr>
            <a:r>
              <a:rPr lang="it-IT" sz="1400" dirty="0">
                <a:latin typeface="Roboto" panose="02000000000000000000" pitchFamily="2" charset="0"/>
                <a:ea typeface="Roboto" panose="02000000000000000000" pitchFamily="2" charset="0"/>
              </a:rPr>
              <a:t>La centralità dell’azione amministrativa nelle strutture di ateneo a sostegno della realizzazione dell’importante piano operativo pone particolare attenzione sull’adeguatezza della dotazione di organico e sull’organizzazione dei processi. E’ necessaria una conoscenza trasversale sulle attività amministrative principali per condividerne le priorità e garantirne la continuità; a tal fine l’Ateneo vuole sperimentare un percorso formativo destinato a un gruppo ristretto di personale, che possa eventualmente essere replicato in altre edizioni.</a:t>
            </a:r>
          </a:p>
          <a:p>
            <a:pPr marL="0" indent="0">
              <a:buNone/>
            </a:pPr>
            <a:endParaRPr lang="it-IT" sz="1800" dirty="0">
              <a:solidFill>
                <a:srgbClr val="B2284B"/>
              </a:solidFill>
              <a:latin typeface="Roboto" panose="02000000000000000000" pitchFamily="2" charset="0"/>
              <a:ea typeface="Roboto" panose="02000000000000000000" pitchFamily="2" charset="0"/>
            </a:endParaRPr>
          </a:p>
          <a:p>
            <a:pPr marL="0" indent="0">
              <a:buNone/>
            </a:pPr>
            <a:endParaRPr lang="it-IT" sz="1800" dirty="0">
              <a:solidFill>
                <a:srgbClr val="B2284B"/>
              </a:solidFill>
              <a:latin typeface="Roboto" panose="02000000000000000000" pitchFamily="2" charset="0"/>
              <a:ea typeface="Roboto" panose="02000000000000000000" pitchFamily="2" charset="0"/>
            </a:endParaRPr>
          </a:p>
          <a:p>
            <a:pPr marL="0" indent="0">
              <a:buNone/>
            </a:pPr>
            <a:endParaRPr lang="it-IT" dirty="0"/>
          </a:p>
          <a:p>
            <a:pPr marL="0" indent="0">
              <a:buNone/>
            </a:pPr>
            <a:endParaRPr lang="it-IT" dirty="0"/>
          </a:p>
        </p:txBody>
      </p:sp>
      <p:sp>
        <p:nvSpPr>
          <p:cNvPr id="4" name="CasellaDiTesto 3"/>
          <p:cNvSpPr txBox="1"/>
          <p:nvPr/>
        </p:nvSpPr>
        <p:spPr>
          <a:xfrm>
            <a:off x="867099" y="3807373"/>
            <a:ext cx="9995339" cy="1708160"/>
          </a:xfrm>
          <a:prstGeom prst="rect">
            <a:avLst/>
          </a:prstGeom>
          <a:noFill/>
        </p:spPr>
        <p:txBody>
          <a:bodyPr wrap="square" rtlCol="0">
            <a:spAutoFit/>
          </a:bodyPr>
          <a:lstStyle/>
          <a:p>
            <a:pPr algn="just"/>
            <a:r>
              <a:rPr lang="it-IT" sz="1500" dirty="0">
                <a:latin typeface="Roboto" panose="02000000000000000000" pitchFamily="2" charset="0"/>
                <a:ea typeface="Roboto" panose="02000000000000000000" pitchFamily="2" charset="0"/>
              </a:rPr>
              <a:t>L’obiettivo formativo è quello di offrire conoscenze di base e buone pratiche delle attività amministrative nelle strutture dipartimentali. Queste conoscenze sono utili sia per chi lavora nelle strutture e, avendo una visione parziale, può meglio conoscere la complessità dell’azione amministrativa, sia per chi ha un ruolo di referente e di coordinamento di attività comuni e trasversali all’ateneo. </a:t>
            </a:r>
          </a:p>
          <a:p>
            <a:pPr algn="just"/>
            <a:endParaRPr lang="it-IT" sz="1500" dirty="0">
              <a:latin typeface="Roboto" panose="02000000000000000000" pitchFamily="2" charset="0"/>
              <a:ea typeface="Roboto" panose="02000000000000000000" pitchFamily="2" charset="0"/>
            </a:endParaRPr>
          </a:p>
          <a:p>
            <a:pPr algn="just"/>
            <a:r>
              <a:rPr lang="it-IT" sz="1500" dirty="0">
                <a:latin typeface="Roboto" panose="02000000000000000000" pitchFamily="2" charset="0"/>
                <a:ea typeface="Roboto" panose="02000000000000000000" pitchFamily="2" charset="0"/>
              </a:rPr>
              <a:t>il percorso, pensato per essere agilmente fruibile, non tratta tutte le attività che si svolgono presso le strutture, ma solo quelle relative alle attività: legali e societarie, di contabilità e programmazione, e di approvvigionamento.</a:t>
            </a:r>
          </a:p>
        </p:txBody>
      </p:sp>
      <p:pic>
        <p:nvPicPr>
          <p:cNvPr id="2054" name="Picture 6" descr="C:\Users\utente\Desktop\6faf95a407946923d692f4ddda792716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763" y="1308537"/>
            <a:ext cx="3501513" cy="2112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200" b="1" dirty="0">
                <a:solidFill>
                  <a:srgbClr val="B2284B"/>
                </a:solidFill>
                <a:latin typeface="Roboto" panose="02000000000000000000" pitchFamily="2" charset="0"/>
                <a:ea typeface="Roboto" panose="02000000000000000000" pitchFamily="2" charset="0"/>
                <a:cs typeface="+mn-cs"/>
              </a:rPr>
              <a:t>Corsi di formazione</a:t>
            </a:r>
          </a:p>
        </p:txBody>
      </p:sp>
      <p:sp>
        <p:nvSpPr>
          <p:cNvPr id="3" name="Segnaposto contenuto 2"/>
          <p:cNvSpPr>
            <a:spLocks noGrp="1"/>
          </p:cNvSpPr>
          <p:nvPr>
            <p:ph idx="1"/>
          </p:nvPr>
        </p:nvSpPr>
        <p:spPr>
          <a:xfrm>
            <a:off x="890752" y="1420674"/>
            <a:ext cx="4805855" cy="499789"/>
          </a:xfrm>
        </p:spPr>
        <p:txBody>
          <a:bodyPr>
            <a:normAutofit/>
          </a:bodyPr>
          <a:lstStyle/>
          <a:p>
            <a:pPr marL="0" indent="0">
              <a:buNone/>
            </a:pPr>
            <a:r>
              <a:rPr lang="it-IT" sz="2000" dirty="0">
                <a:solidFill>
                  <a:srgbClr val="B2284B"/>
                </a:solidFill>
                <a:latin typeface="Roboto" panose="02000000000000000000" pitchFamily="2" charset="0"/>
                <a:ea typeface="Roboto" panose="02000000000000000000" pitchFamily="2" charset="0"/>
              </a:rPr>
              <a:t>PA 110 e lode</a:t>
            </a:r>
          </a:p>
        </p:txBody>
      </p:sp>
      <p:sp>
        <p:nvSpPr>
          <p:cNvPr id="4" name="CasellaDiTesto 3"/>
          <p:cNvSpPr txBox="1"/>
          <p:nvPr/>
        </p:nvSpPr>
        <p:spPr>
          <a:xfrm>
            <a:off x="890752" y="2522483"/>
            <a:ext cx="10271234" cy="4093428"/>
          </a:xfrm>
          <a:prstGeom prst="rect">
            <a:avLst/>
          </a:prstGeom>
          <a:noFill/>
        </p:spPr>
        <p:txBody>
          <a:bodyPr wrap="square" rtlCol="0">
            <a:spAutoFit/>
          </a:bodyPr>
          <a:lstStyle/>
          <a:p>
            <a:pPr algn="just"/>
            <a:r>
              <a:rPr lang="it-IT" sz="1500" dirty="0"/>
              <a:t>Il progetto “</a:t>
            </a:r>
            <a:r>
              <a:rPr lang="it-IT" sz="1500" dirty="0" err="1"/>
              <a:t>Ri</a:t>
            </a:r>
            <a:r>
              <a:rPr lang="it-IT" sz="1500" dirty="0"/>
              <a:t>-formare la </a:t>
            </a:r>
            <a:r>
              <a:rPr lang="it-IT" sz="1500" dirty="0" err="1"/>
              <a:t>Pa</a:t>
            </a:r>
            <a:r>
              <a:rPr lang="it-IT" sz="1500" dirty="0"/>
              <a:t>. Persone qualificate per qualificare il Paese”, il Piano strategico per la valorizzazione e lo sviluppo del capitale umano della Pubblica amministrazione, è un programma di formazione digitale e accademica che si svilupperà lungo tutto l'arco temporale del Piano Nazionale di Ripresa e Resilienza. </a:t>
            </a:r>
          </a:p>
          <a:p>
            <a:pPr algn="just"/>
            <a:endParaRPr lang="it-IT" sz="1500" dirty="0"/>
          </a:p>
          <a:p>
            <a:pPr algn="just"/>
            <a:r>
              <a:rPr lang="it-IT" sz="1500" dirty="0"/>
              <a:t>Il programma è suddiviso in due parti:</a:t>
            </a:r>
          </a:p>
          <a:p>
            <a:pPr marL="285750" lvl="0" indent="-285750" algn="just">
              <a:buFont typeface="Arial" panose="020B0604020202020204" pitchFamily="34" charset="0"/>
              <a:buChar char="•"/>
            </a:pPr>
            <a:r>
              <a:rPr lang="it-IT" sz="1500" dirty="0"/>
              <a:t>la prima, a seguito del protocollo d’intesa siglato a ottobre 2021 dai ministri Brunetta e Messa, ha l'obiettivo di accrescere le competenze dei dipendenti pubblici agevolando, grazie alla collaborazione con la </a:t>
            </a:r>
            <a:r>
              <a:rPr lang="it-IT" sz="1500" dirty="0" err="1"/>
              <a:t>Crui</a:t>
            </a:r>
            <a:r>
              <a:rPr lang="it-IT" sz="1500" dirty="0"/>
              <a:t>, l'iscrizione a corsi di laurea e master presso tutte le università italiane aderenti;</a:t>
            </a:r>
          </a:p>
          <a:p>
            <a:pPr marL="285750" lvl="0" indent="-285750" algn="just">
              <a:buFont typeface="Arial" panose="020B0604020202020204" pitchFamily="34" charset="0"/>
              <a:buChar char="•"/>
            </a:pPr>
            <a:r>
              <a:rPr lang="it-IT" sz="1500" dirty="0"/>
              <a:t>la seconda prevede l'avvio di programmi formativi specifici per sostenere le transizioni previste dal PNRR, a cominciare da quella digitale, con partner pubblici e privati, nazionali e internazionali.</a:t>
            </a:r>
          </a:p>
          <a:p>
            <a:pPr lvl="0" algn="just"/>
            <a:endParaRPr lang="it-IT" sz="1500" dirty="0"/>
          </a:p>
          <a:p>
            <a:pPr algn="just"/>
            <a:r>
              <a:rPr lang="it-IT" sz="1500" dirty="0"/>
              <a:t>Nella seduta di gennaio 2022 il Consiglio di Amministrazione dell’ateneo pavese ha autorizzato la firma del protocollo di Intesa con Funzione Pubblica, selezionando anche una porzione di offerta formativa da includere nel progetto ministeriale. Questo apre ad una collaborazione che senz’altro avrà un impatto positivo anche all’interno dell’ateneo, tra il personale tecnico amministrativo.</a:t>
            </a:r>
          </a:p>
          <a:p>
            <a:pPr lvl="0"/>
            <a:endParaRPr lang="it-IT" sz="1400" dirty="0"/>
          </a:p>
          <a:p>
            <a:r>
              <a:rPr lang="it-IT" dirty="0"/>
              <a:t/>
            </a:r>
            <a:br>
              <a:rPr lang="it-IT" dirty="0"/>
            </a:b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575" y="768621"/>
            <a:ext cx="30607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1652" y="103247"/>
            <a:ext cx="10422147" cy="854285"/>
          </a:xfrm>
        </p:spPr>
        <p:txBody>
          <a:bodyPr>
            <a:normAutofit/>
          </a:bodyPr>
          <a:lstStyle/>
          <a:p>
            <a:r>
              <a:rPr lang="it-IT" sz="4000" b="1" dirty="0">
                <a:solidFill>
                  <a:srgbClr val="C61841"/>
                </a:solidFill>
                <a:latin typeface="Roboto" panose="02000000000000000000" pitchFamily="2" charset="0"/>
                <a:ea typeface="Roboto" panose="02000000000000000000" pitchFamily="2" charset="0"/>
              </a:rPr>
              <a:t>Obbligo vaccinale e controlli Green </a:t>
            </a:r>
            <a:r>
              <a:rPr lang="it-IT" sz="4000" b="1" dirty="0" smtClean="0">
                <a:solidFill>
                  <a:srgbClr val="C61841"/>
                </a:solidFill>
                <a:latin typeface="Roboto" panose="02000000000000000000" pitchFamily="2" charset="0"/>
                <a:ea typeface="Roboto" panose="02000000000000000000" pitchFamily="2" charset="0"/>
              </a:rPr>
              <a:t>Pass</a:t>
            </a:r>
            <a:endParaRPr lang="it-IT" sz="4000" b="1" dirty="0">
              <a:solidFill>
                <a:srgbClr val="C61841"/>
              </a:solidFill>
            </a:endParaRPr>
          </a:p>
        </p:txBody>
      </p:sp>
      <p:sp>
        <p:nvSpPr>
          <p:cNvPr id="3" name="Segnaposto contenuto 2"/>
          <p:cNvSpPr>
            <a:spLocks noGrp="1"/>
          </p:cNvSpPr>
          <p:nvPr>
            <p:ph idx="1"/>
          </p:nvPr>
        </p:nvSpPr>
        <p:spPr>
          <a:xfrm>
            <a:off x="210267" y="1216325"/>
            <a:ext cx="11864916" cy="5408762"/>
          </a:xfrm>
          <a:solidFill>
            <a:schemeClr val="bg1"/>
          </a:solidFill>
        </p:spPr>
        <p:txBody>
          <a:bodyPr>
            <a:normAutofit fontScale="85000" lnSpcReduction="10000"/>
          </a:bodyPr>
          <a:lstStyle/>
          <a:p>
            <a:pPr marL="0" indent="0">
              <a:buNone/>
            </a:pPr>
            <a:r>
              <a:rPr lang="it-IT" dirty="0" smtClean="0"/>
              <a:t>Il D.L. n</a:t>
            </a:r>
            <a:r>
              <a:rPr lang="it-IT" dirty="0"/>
              <a:t>. 1 del 7 gennaio </a:t>
            </a:r>
            <a:r>
              <a:rPr lang="it-IT" dirty="0" smtClean="0"/>
              <a:t>2022 prevede dal </a:t>
            </a:r>
            <a:r>
              <a:rPr lang="it-IT" dirty="0"/>
              <a:t>1° febbraio 2022, l’obbligo vaccinale </a:t>
            </a:r>
            <a:r>
              <a:rPr lang="it-IT" dirty="0" smtClean="0"/>
              <a:t>per </a:t>
            </a:r>
            <a:r>
              <a:rPr lang="it-IT" dirty="0"/>
              <a:t>tutto il personale delle </a:t>
            </a:r>
            <a:r>
              <a:rPr lang="it-IT" dirty="0" smtClean="0"/>
              <a:t>università, </a:t>
            </a:r>
            <a:r>
              <a:rPr lang="it-IT" dirty="0"/>
              <a:t>senza limiti di età. </a:t>
            </a:r>
            <a:endParaRPr lang="it-IT" dirty="0" smtClean="0"/>
          </a:p>
          <a:p>
            <a:pPr marL="0" indent="0">
              <a:buNone/>
            </a:pPr>
            <a:r>
              <a:rPr lang="it-IT" dirty="0" smtClean="0"/>
              <a:t>L’obbligo vaccinale si </a:t>
            </a:r>
            <a:r>
              <a:rPr lang="it-IT" dirty="0"/>
              <a:t>applica a tutto il personale </a:t>
            </a:r>
            <a:r>
              <a:rPr lang="it-IT" dirty="0" smtClean="0"/>
              <a:t>strutturato con rapporto </a:t>
            </a:r>
            <a:r>
              <a:rPr lang="it-IT" dirty="0"/>
              <a:t>di lavoro a tempo determinato o indeterminato, di tipo </a:t>
            </a:r>
            <a:r>
              <a:rPr lang="it-IT" dirty="0" smtClean="0"/>
              <a:t>subordinato.</a:t>
            </a:r>
          </a:p>
          <a:p>
            <a:pPr marL="0" indent="0">
              <a:buNone/>
            </a:pPr>
            <a:r>
              <a:rPr lang="it-IT" dirty="0"/>
              <a:t>In caso di mancato adempimento all’obbligo vaccinale il dipendente </a:t>
            </a:r>
            <a:r>
              <a:rPr lang="it-IT" dirty="0" smtClean="0"/>
              <a:t>viene </a:t>
            </a:r>
            <a:r>
              <a:rPr lang="it-IT" dirty="0"/>
              <a:t>sospeso dall’attività lavorativa, senza conseguenze disciplinari e con diritto alla conservazione del rapporto di lavoro. Per il periodo di sospensione, non sono dovuti la retribuzione né altro compenso o emolumento comunque denominati. La sospensione è efficace fino alla comunicazione dell'interessato dell'avvio o del successivo completamento del ciclo vaccinale primario o della somministrazione della dose di richiamo, e comunque non oltre il 15 giugno 2022. </a:t>
            </a:r>
            <a:endParaRPr lang="it-IT" dirty="0" smtClean="0"/>
          </a:p>
          <a:p>
            <a:pPr marL="0" indent="0">
              <a:buNone/>
            </a:pPr>
            <a:r>
              <a:rPr lang="it-IT" dirty="0" smtClean="0"/>
              <a:t>Il </a:t>
            </a:r>
            <a:r>
              <a:rPr lang="it-IT" dirty="0"/>
              <a:t>MUR ha chiesto al Ministero della Salute l'aggiornamento delle modalità operative per consentire una piena interoperabilità con i sistemi informativi delle università, al fine dei controlli dell'obbligo vaccinale</a:t>
            </a:r>
            <a:r>
              <a:rPr lang="it-IT" dirty="0" smtClean="0"/>
              <a:t>. </a:t>
            </a:r>
          </a:p>
          <a:p>
            <a:pPr marL="0" indent="0">
              <a:buNone/>
            </a:pPr>
            <a:r>
              <a:rPr lang="it-IT" dirty="0" smtClean="0"/>
              <a:t>Al momento, i controlli avvengono tramite piattaforma INPS.</a:t>
            </a:r>
          </a:p>
          <a:p>
            <a:pPr marL="0" indent="0">
              <a:buNone/>
            </a:pPr>
            <a:r>
              <a:rPr lang="it-IT" dirty="0" smtClean="0"/>
              <a:t>Sul restante personale (assegnisti, dottorandi, professori a contratto, ecc.) i controlli proseguono come in precedenza</a:t>
            </a:r>
          </a:p>
          <a:p>
            <a:pPr marL="0" indent="0">
              <a:buNone/>
            </a:pPr>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412317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normAutofit/>
          </a:bodyPr>
          <a:lstStyle/>
          <a:p>
            <a:r>
              <a:rPr lang="it-IT" sz="3600" b="1" dirty="0" smtClean="0">
                <a:solidFill>
                  <a:srgbClr val="C61841"/>
                </a:solidFill>
                <a:latin typeface="Roboto" panose="02000000000000000000" pitchFamily="2" charset="0"/>
                <a:ea typeface="Roboto" panose="02000000000000000000" pitchFamily="2" charset="0"/>
              </a:rPr>
              <a:t>Nuove modalità di conteggio degli straordinari</a:t>
            </a:r>
            <a:endParaRPr lang="it-IT" sz="3600" b="1" dirty="0">
              <a:solidFill>
                <a:srgbClr val="C61841"/>
              </a:solidFill>
            </a:endParaRPr>
          </a:p>
        </p:txBody>
      </p:sp>
      <p:sp>
        <p:nvSpPr>
          <p:cNvPr id="3" name="Segnaposto contenuto 2"/>
          <p:cNvSpPr>
            <a:spLocks noGrp="1"/>
          </p:cNvSpPr>
          <p:nvPr>
            <p:ph idx="1"/>
          </p:nvPr>
        </p:nvSpPr>
        <p:spPr>
          <a:xfrm>
            <a:off x="232913" y="1414732"/>
            <a:ext cx="11959087" cy="4762231"/>
          </a:xfrm>
        </p:spPr>
        <p:txBody>
          <a:bodyPr>
            <a:noAutofit/>
          </a:bodyPr>
          <a:lstStyle/>
          <a:p>
            <a:pPr marL="0" indent="0">
              <a:buNone/>
            </a:pPr>
            <a:r>
              <a:rPr lang="it-IT" dirty="0" smtClean="0"/>
              <a:t>Lo scorso 22 dicembre, il </a:t>
            </a:r>
            <a:r>
              <a:rPr lang="it-IT" dirty="0" err="1" smtClean="0"/>
              <a:t>CdA</a:t>
            </a:r>
            <a:r>
              <a:rPr lang="it-IT" dirty="0" smtClean="0"/>
              <a:t> ha </a:t>
            </a:r>
            <a:r>
              <a:rPr lang="it-IT" dirty="0"/>
              <a:t>approvato </a:t>
            </a:r>
            <a:r>
              <a:rPr lang="it-IT" b="1" dirty="0"/>
              <a:t>la modifica dell'art.9 del Regolamento sull'orario di </a:t>
            </a:r>
            <a:r>
              <a:rPr lang="it-IT" b="1" dirty="0" smtClean="0"/>
              <a:t>lavoro</a:t>
            </a:r>
            <a:r>
              <a:rPr lang="it-IT" b="1" dirty="0"/>
              <a:t> </a:t>
            </a:r>
            <a:r>
              <a:rPr lang="it-IT" dirty="0"/>
              <a:t>già concordata con le OO.SS in sede di contrattazione decentrata</a:t>
            </a:r>
            <a:r>
              <a:rPr lang="it-IT" dirty="0" smtClean="0"/>
              <a:t>.</a:t>
            </a:r>
            <a:endParaRPr lang="it-IT" dirty="0"/>
          </a:p>
          <a:p>
            <a:pPr marL="0" indent="0">
              <a:buNone/>
            </a:pPr>
            <a:r>
              <a:rPr lang="it-IT" b="1" i="1" dirty="0"/>
              <a:t>Dal 1 gennaio</a:t>
            </a:r>
            <a:r>
              <a:rPr lang="it-IT" i="1" dirty="0"/>
              <a:t>, gli </a:t>
            </a:r>
            <a:r>
              <a:rPr lang="it-IT" dirty="0"/>
              <a:t>straordinari, a pagamento e a recupero,  saranno autorizzati  come </a:t>
            </a:r>
            <a:r>
              <a:rPr lang="it-IT" dirty="0" smtClean="0"/>
              <a:t>considerando</a:t>
            </a:r>
            <a:r>
              <a:rPr lang="it-IT" i="1" dirty="0"/>
              <a:t> </a:t>
            </a:r>
            <a:r>
              <a:rPr lang="it-IT" b="1" i="1" dirty="0"/>
              <a:t>straordinario il lavorato in più nella giornata</a:t>
            </a:r>
            <a:r>
              <a:rPr lang="it-IT" i="1" dirty="0"/>
              <a:t> </a:t>
            </a:r>
            <a:r>
              <a:rPr lang="it-IT" b="1" i="1" dirty="0"/>
              <a:t>nella misura di almeno 30 minuti</a:t>
            </a:r>
            <a:r>
              <a:rPr lang="it-IT" i="1" dirty="0"/>
              <a:t> </a:t>
            </a:r>
            <a:endParaRPr lang="it-IT" i="1" dirty="0" smtClean="0"/>
          </a:p>
          <a:p>
            <a:pPr marL="0" indent="0">
              <a:buNone/>
            </a:pPr>
            <a:r>
              <a:rPr lang="it-IT" i="1" dirty="0" smtClean="0"/>
              <a:t>A </a:t>
            </a:r>
            <a:r>
              <a:rPr lang="it-IT" i="1" dirty="0"/>
              <a:t>fine mese il conteggio del potenziale straordinario dei singoli giorni confluirà nel "potenziale straordinario" </a:t>
            </a:r>
            <a:r>
              <a:rPr lang="it-IT" i="1" dirty="0" smtClean="0"/>
              <a:t>e sarà pari a </a:t>
            </a:r>
            <a:r>
              <a:rPr lang="it-IT" i="1" dirty="0"/>
              <a:t>quello dato dai 30 minuti e multipli accumulati nelle varie giornate, </a:t>
            </a:r>
            <a:r>
              <a:rPr lang="it-IT" u="sng" dirty="0"/>
              <a:t> </a:t>
            </a:r>
            <a:r>
              <a:rPr lang="it-IT" dirty="0"/>
              <a:t>salvo che non siano utilizzati per sanare eventuali debiti orari accumulati e da recuperare entro fine mese</a:t>
            </a:r>
            <a:r>
              <a:rPr lang="it-IT" dirty="0" smtClean="0"/>
              <a:t>.</a:t>
            </a:r>
            <a:endParaRPr lang="it-IT" dirty="0"/>
          </a:p>
          <a:p>
            <a:pPr marL="0" indent="0">
              <a:buNone/>
            </a:pPr>
            <a:endParaRPr lang="it-IT" sz="2400" dirty="0"/>
          </a:p>
          <a:p>
            <a:pPr marL="0" indent="0">
              <a:buNone/>
            </a:pPr>
            <a:endParaRPr lang="it-IT" sz="2400" dirty="0"/>
          </a:p>
        </p:txBody>
      </p:sp>
    </p:spTree>
    <p:extLst>
      <p:ext uri="{BB962C8B-B14F-4D97-AF65-F5344CB8AC3E}">
        <p14:creationId xmlns:p14="http://schemas.microsoft.com/office/powerpoint/2010/main" val="112522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28740" cy="1095554"/>
          </a:xfrm>
        </p:spPr>
        <p:txBody>
          <a:bodyPr>
            <a:normAutofit/>
          </a:bodyPr>
          <a:lstStyle/>
          <a:p>
            <a:r>
              <a:rPr lang="it-IT" sz="3600" b="1" dirty="0">
                <a:solidFill>
                  <a:srgbClr val="C61841"/>
                </a:solidFill>
                <a:latin typeface="Roboto" panose="02000000000000000000" pitchFamily="2" charset="0"/>
                <a:ea typeface="Roboto" panose="02000000000000000000" pitchFamily="2" charset="0"/>
              </a:rPr>
              <a:t>L</a:t>
            </a:r>
            <a:r>
              <a:rPr lang="it-IT" sz="3600" b="1" dirty="0" smtClean="0">
                <a:solidFill>
                  <a:srgbClr val="C61841"/>
                </a:solidFill>
                <a:latin typeface="Roboto" panose="02000000000000000000" pitchFamily="2" charset="0"/>
                <a:ea typeface="Roboto" panose="02000000000000000000" pitchFamily="2" charset="0"/>
              </a:rPr>
              <a:t>inee guida per riparto del monte ore straordinari</a:t>
            </a:r>
            <a:endParaRPr lang="it-IT" sz="3600" b="1" dirty="0">
              <a:solidFill>
                <a:srgbClr val="C61841"/>
              </a:solidFill>
            </a:endParaRPr>
          </a:p>
        </p:txBody>
      </p:sp>
      <p:sp>
        <p:nvSpPr>
          <p:cNvPr id="3" name="Segnaposto contenuto 2"/>
          <p:cNvSpPr>
            <a:spLocks noGrp="1"/>
          </p:cNvSpPr>
          <p:nvPr>
            <p:ph idx="1"/>
          </p:nvPr>
        </p:nvSpPr>
        <p:spPr>
          <a:xfrm>
            <a:off x="-70449" y="957532"/>
            <a:ext cx="12262449" cy="5900468"/>
          </a:xfrm>
          <a:solidFill>
            <a:schemeClr val="bg1"/>
          </a:solidFill>
        </p:spPr>
        <p:txBody>
          <a:bodyPr>
            <a:noAutofit/>
          </a:bodyPr>
          <a:lstStyle/>
          <a:p>
            <a:pPr marL="0" indent="0">
              <a:spcBef>
                <a:spcPts val="0"/>
              </a:spcBef>
              <a:buNone/>
            </a:pPr>
            <a:r>
              <a:rPr lang="it-IT" sz="2400" dirty="0"/>
              <a:t>Sono state modificate anche le linee guida per l’attribuzione del monte ore preventivo per struttura. Il calcolo del portafoglio ore che viene assegnato ex ante </a:t>
            </a:r>
            <a:r>
              <a:rPr lang="it-IT" sz="2400" dirty="0" smtClean="0"/>
              <a:t>considera</a:t>
            </a:r>
            <a:r>
              <a:rPr lang="it-IT" sz="2400" dirty="0"/>
              <a:t>:</a:t>
            </a:r>
          </a:p>
          <a:p>
            <a:pPr lvl="0">
              <a:spcBef>
                <a:spcPts val="0"/>
              </a:spcBef>
              <a:buFont typeface="Wingdings" panose="05000000000000000000" pitchFamily="2" charset="2"/>
              <a:buChar char="§"/>
            </a:pPr>
            <a:r>
              <a:rPr lang="it-IT" sz="2400" dirty="0"/>
              <a:t>carico di lavoro: ovvero le ore di straordinario a pagamento liquidate nell’anno precedente alla struttura. A differenza del modello fino ad oggi in uso, non vengono considerate le ore di straordinario a recupero, poiché il lavorato in più viene compensato dal riposo fruito successivamente; </a:t>
            </a:r>
          </a:p>
          <a:p>
            <a:pPr lvl="0">
              <a:spcBef>
                <a:spcPts val="0"/>
              </a:spcBef>
              <a:buFont typeface="Wingdings" panose="05000000000000000000" pitchFamily="2" charset="2"/>
              <a:buChar char="§"/>
            </a:pPr>
            <a:r>
              <a:rPr lang="it-IT" sz="2400" dirty="0"/>
              <a:t>dimensionamento della struttura considerata: espresso in termini di risorse equivalenti in regime di tempo pieno (full time </a:t>
            </a:r>
            <a:r>
              <a:rPr lang="it-IT" sz="2400" dirty="0" err="1"/>
              <a:t>equivalent</a:t>
            </a:r>
            <a:r>
              <a:rPr lang="it-IT" sz="2400" dirty="0"/>
              <a:t> – FTE);</a:t>
            </a:r>
          </a:p>
          <a:p>
            <a:pPr lvl="0">
              <a:spcBef>
                <a:spcPts val="0"/>
              </a:spcBef>
              <a:buFont typeface="Wingdings" panose="05000000000000000000" pitchFamily="2" charset="2"/>
              <a:buChar char="§"/>
            </a:pPr>
            <a:r>
              <a:rPr lang="it-IT" sz="2400" dirty="0"/>
              <a:t>correttore (al rialzo o al ribasso) in base alla capacità della struttura di incentivare il personale con altre risorse.</a:t>
            </a:r>
          </a:p>
          <a:p>
            <a:pPr marL="0" indent="0">
              <a:spcBef>
                <a:spcPts val="0"/>
              </a:spcBef>
              <a:buNone/>
            </a:pPr>
            <a:r>
              <a:rPr lang="it-IT" sz="2400" dirty="0" smtClean="0"/>
              <a:t>Il 70</a:t>
            </a:r>
            <a:r>
              <a:rPr lang="it-IT" sz="2400" dirty="0"/>
              <a:t>% delle ore viene attribuito ex ante, ad inizio d’anno. Il restante 30% rimane in </a:t>
            </a:r>
            <a:r>
              <a:rPr lang="it-IT" sz="2400" dirty="0" smtClean="0"/>
              <a:t>disponibilità </a:t>
            </a:r>
            <a:r>
              <a:rPr lang="it-IT" sz="2400" dirty="0"/>
              <a:t>della Direzione Generale, che lo alloca in base a particolari esigenze.</a:t>
            </a:r>
          </a:p>
          <a:p>
            <a:pPr marL="0" indent="0">
              <a:spcBef>
                <a:spcPts val="0"/>
              </a:spcBef>
              <a:buNone/>
            </a:pPr>
            <a:r>
              <a:rPr lang="it-IT" sz="2400" dirty="0"/>
              <a:t>E</a:t>
            </a:r>
            <a:r>
              <a:rPr lang="it-IT" sz="2400" dirty="0" smtClean="0"/>
              <a:t>saurite </a:t>
            </a:r>
            <a:r>
              <a:rPr lang="it-IT" sz="2400" dirty="0"/>
              <a:t>le ore attribuite ad inizio anno, il Responsabile della struttura può inoltrare una richiesta di integrazione, fornendo alcune informazioni rilevanti, </a:t>
            </a:r>
            <a:r>
              <a:rPr lang="it-IT" sz="2400" dirty="0" smtClean="0"/>
              <a:t>ad esempio</a:t>
            </a:r>
            <a:r>
              <a:rPr lang="it-IT" sz="2400" dirty="0"/>
              <a:t>, quanto ore </a:t>
            </a:r>
            <a:r>
              <a:rPr lang="it-IT" sz="2400" dirty="0" smtClean="0"/>
              <a:t>su </a:t>
            </a:r>
            <a:r>
              <a:rPr lang="it-IT" sz="2400" dirty="0"/>
              <a:t>quali </a:t>
            </a:r>
            <a:r>
              <a:rPr lang="it-IT" sz="2400" dirty="0" smtClean="0"/>
              <a:t>processi e relativa motivazione.</a:t>
            </a:r>
            <a:endParaRPr lang="it-IT" sz="2400" dirty="0"/>
          </a:p>
          <a:p>
            <a:pPr marL="0" indent="0">
              <a:buNone/>
            </a:pPr>
            <a:r>
              <a:rPr lang="it-IT" sz="2400" dirty="0"/>
              <a:t>La Direzione </a:t>
            </a:r>
            <a:r>
              <a:rPr lang="it-IT" sz="2400" dirty="0" smtClean="0"/>
              <a:t>Generale</a:t>
            </a:r>
            <a:r>
              <a:rPr lang="it-IT" sz="2400" dirty="0"/>
              <a:t>, analizzata la richiesta e gli elementi a suo supporto, riscontra la </a:t>
            </a:r>
            <a:r>
              <a:rPr lang="it-IT" sz="2400" dirty="0" smtClean="0"/>
              <a:t>richiesta.</a:t>
            </a:r>
          </a:p>
          <a:p>
            <a:pPr marL="0" indent="0">
              <a:buNone/>
            </a:pPr>
            <a:r>
              <a:rPr lang="it-IT" sz="2400" dirty="0" smtClean="0"/>
              <a:t>È stato implementato un cruscotto per il monitoraggio degli straordinari per i responsabili.</a:t>
            </a:r>
            <a:endParaRPr lang="it-IT" sz="2400" dirty="0"/>
          </a:p>
        </p:txBody>
      </p:sp>
    </p:spTree>
    <p:extLst>
      <p:ext uri="{BB962C8B-B14F-4D97-AF65-F5344CB8AC3E}">
        <p14:creationId xmlns:p14="http://schemas.microsoft.com/office/powerpoint/2010/main" val="120014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3298" y="1673524"/>
            <a:ext cx="11706045" cy="4401205"/>
          </a:xfrm>
          <a:prstGeom prst="rect">
            <a:avLst/>
          </a:prstGeom>
          <a:noFill/>
        </p:spPr>
        <p:txBody>
          <a:bodyPr wrap="square" rtlCol="0">
            <a:spAutoFit/>
          </a:bodyPr>
          <a:lstStyle/>
          <a:p>
            <a:r>
              <a:rPr lang="it-IT" sz="4000" b="1" dirty="0" smtClean="0"/>
              <a:t>1) Il Sistema di Misurazione e Valutazione</a:t>
            </a:r>
          </a:p>
          <a:p>
            <a:endParaRPr lang="it-IT" sz="4000" b="1" dirty="0"/>
          </a:p>
          <a:p>
            <a:r>
              <a:rPr lang="it-IT" sz="4000" b="1" dirty="0" smtClean="0"/>
              <a:t>2) Il Piano integrato 2022-2024</a:t>
            </a:r>
          </a:p>
          <a:p>
            <a:endParaRPr lang="it-IT" sz="4000" b="1" dirty="0"/>
          </a:p>
          <a:p>
            <a:r>
              <a:rPr lang="it-IT" sz="4000" b="1" dirty="0" smtClean="0"/>
              <a:t>3) L’assegnazione degli obiettivi alle strutture</a:t>
            </a:r>
          </a:p>
          <a:p>
            <a:endParaRPr lang="it-IT" sz="4000" b="1" dirty="0"/>
          </a:p>
          <a:p>
            <a:r>
              <a:rPr lang="it-IT" sz="4000" b="1" dirty="0" smtClean="0"/>
              <a:t>4) Il PIAO</a:t>
            </a:r>
            <a:endParaRPr lang="it-IT" sz="4000" b="1" dirty="0"/>
          </a:p>
        </p:txBody>
      </p:sp>
      <p:sp>
        <p:nvSpPr>
          <p:cNvPr id="3" name="Titolo 1"/>
          <p:cNvSpPr txBox="1">
            <a:spLocks/>
          </p:cNvSpPr>
          <p:nvPr/>
        </p:nvSpPr>
        <p:spPr>
          <a:xfrm>
            <a:off x="471288" y="113552"/>
            <a:ext cx="11255672" cy="590931"/>
          </a:xfrm>
          <a:prstGeom prst="rect">
            <a:avLst/>
          </a:prstGeom>
          <a:solidFill>
            <a:schemeClr val="bg1"/>
          </a:solidFill>
        </p:spPr>
        <p:txBody>
          <a:bodyPr wrap="square" lIns="180000" rIns="18000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it-IT" sz="3600" b="1" dirty="0" smtClean="0">
                <a:solidFill>
                  <a:srgbClr val="B2284B"/>
                </a:solidFill>
                <a:latin typeface="Roboto" panose="02000000000000000000" pitchFamily="2" charset="0"/>
                <a:ea typeface="Roboto" panose="02000000000000000000" pitchFamily="2" charset="0"/>
                <a:cs typeface="+mn-cs"/>
              </a:rPr>
              <a:t>Il ciclo della performance</a:t>
            </a:r>
            <a:endParaRPr lang="it-IT" sz="3600" b="1" dirty="0">
              <a:solidFill>
                <a:srgbClr val="B2284B"/>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066147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584620" y="78682"/>
            <a:ext cx="11255672" cy="590931"/>
          </a:xfrm>
          <a:prstGeom prst="rect">
            <a:avLst/>
          </a:prstGeom>
          <a:solidFill>
            <a:schemeClr val="bg1"/>
          </a:solidFill>
        </p:spPr>
        <p:txBody>
          <a:bodyPr wrap="square" lIns="180000" rIns="180000" anchor="t">
            <a:spAutoFit/>
          </a:bodyPr>
          <a:lstStyle>
            <a:defPPr>
              <a:defRPr lang="it-IT"/>
            </a:defPPr>
            <a:lvl1pPr algn="ctr" fontAlgn="base">
              <a:lnSpc>
                <a:spcPct val="90000"/>
              </a:lnSpc>
              <a:spcBef>
                <a:spcPct val="0"/>
              </a:spcBef>
              <a:spcAft>
                <a:spcPct val="0"/>
              </a:spcAft>
              <a:buNone/>
              <a:defRPr sz="3600" b="1">
                <a:solidFill>
                  <a:srgbClr val="B2284B"/>
                </a:solidFill>
                <a:latin typeface="Roboto" panose="02000000000000000000" pitchFamily="2" charset="0"/>
                <a:ea typeface="Roboto" panose="02000000000000000000" pitchFamily="2" charset="0"/>
              </a:defRPr>
            </a:lvl1pPr>
          </a:lstStyle>
          <a:p>
            <a:r>
              <a:rPr lang="it-IT" dirty="0"/>
              <a:t>Il Piano Integrato di Attività e Organizzazione (PIAO)</a:t>
            </a:r>
          </a:p>
        </p:txBody>
      </p:sp>
      <p:sp>
        <p:nvSpPr>
          <p:cNvPr id="3" name="CasellaDiTesto 2"/>
          <p:cNvSpPr txBox="1"/>
          <p:nvPr/>
        </p:nvSpPr>
        <p:spPr>
          <a:xfrm>
            <a:off x="0" y="614213"/>
            <a:ext cx="12192000" cy="6001643"/>
          </a:xfrm>
          <a:prstGeom prst="rect">
            <a:avLst/>
          </a:prstGeom>
          <a:solidFill>
            <a:schemeClr val="bg1"/>
          </a:solidFill>
        </p:spPr>
        <p:txBody>
          <a:bodyPr wrap="square" rtlCol="0">
            <a:spAutoFit/>
          </a:bodyPr>
          <a:lstStyle/>
          <a:p>
            <a:r>
              <a:rPr lang="it-IT" sz="2400" dirty="0" smtClean="0"/>
              <a:t>Deve contenere:</a:t>
            </a:r>
          </a:p>
          <a:p>
            <a:r>
              <a:rPr lang="it-IT" sz="2400" dirty="0" smtClean="0"/>
              <a:t>a</a:t>
            </a:r>
            <a:r>
              <a:rPr lang="it-IT" sz="2400" dirty="0"/>
              <a:t>) gli obiettivi programmatici e strategici della </a:t>
            </a:r>
            <a:r>
              <a:rPr lang="it-IT" sz="2400" dirty="0" smtClean="0"/>
              <a:t>performance;</a:t>
            </a:r>
          </a:p>
          <a:p>
            <a:r>
              <a:rPr lang="it-IT" sz="2400" dirty="0" smtClean="0"/>
              <a:t>b</a:t>
            </a:r>
            <a:r>
              <a:rPr lang="it-IT" sz="2400" dirty="0"/>
              <a:t>) la strategia di gestione del capitale umano e di sviluppo organizzativo, anche mediante il ricorso al lavoro agile, </a:t>
            </a:r>
            <a:endParaRPr lang="it-IT" sz="2400" dirty="0" smtClean="0"/>
          </a:p>
          <a:p>
            <a:r>
              <a:rPr lang="it-IT" sz="2400" dirty="0" smtClean="0"/>
              <a:t> e gli </a:t>
            </a:r>
            <a:r>
              <a:rPr lang="it-IT" sz="2400" dirty="0"/>
              <a:t>obiettivi formativi annuali e </a:t>
            </a:r>
            <a:r>
              <a:rPr lang="it-IT" sz="2400" dirty="0" smtClean="0"/>
              <a:t>pluriennali; </a:t>
            </a:r>
          </a:p>
          <a:p>
            <a:r>
              <a:rPr lang="it-IT" sz="2400" dirty="0" smtClean="0"/>
              <a:t>c</a:t>
            </a:r>
            <a:r>
              <a:rPr lang="it-IT" sz="2400" dirty="0"/>
              <a:t>) </a:t>
            </a:r>
            <a:r>
              <a:rPr lang="it-IT" sz="2400" dirty="0" smtClean="0"/>
              <a:t>gli </a:t>
            </a:r>
            <a:r>
              <a:rPr lang="it-IT" sz="2400" dirty="0"/>
              <a:t>strumenti e gli obiettivi del reclutamento di nuove risorse e della valorizzazione delle risorse </a:t>
            </a:r>
            <a:r>
              <a:rPr lang="it-IT" sz="2400" dirty="0" smtClean="0"/>
              <a:t>interne (PEV)</a:t>
            </a:r>
          </a:p>
          <a:p>
            <a:r>
              <a:rPr lang="it-IT" sz="2400" dirty="0" smtClean="0"/>
              <a:t>d</a:t>
            </a:r>
            <a:r>
              <a:rPr lang="it-IT" sz="2400" dirty="0"/>
              <a:t>) </a:t>
            </a:r>
            <a:r>
              <a:rPr lang="it-IT" sz="2400" dirty="0" smtClean="0"/>
              <a:t>trasparenza e anticorruzione;</a:t>
            </a:r>
          </a:p>
          <a:p>
            <a:r>
              <a:rPr lang="it-IT" sz="2400" dirty="0" smtClean="0"/>
              <a:t>e</a:t>
            </a:r>
            <a:r>
              <a:rPr lang="it-IT" sz="2400" dirty="0"/>
              <a:t>) l'elenco delle procedure da semplificare e reingegnerizzare ogni </a:t>
            </a:r>
            <a:r>
              <a:rPr lang="it-IT" sz="2400" dirty="0" smtClean="0"/>
              <a:t>anno; </a:t>
            </a:r>
          </a:p>
          <a:p>
            <a:r>
              <a:rPr lang="it-IT" sz="2400" dirty="0" smtClean="0"/>
              <a:t>f</a:t>
            </a:r>
            <a:r>
              <a:rPr lang="it-IT" sz="2400" dirty="0"/>
              <a:t>) le modalità e le azioni finalizzate a realizzare la piena accessibilità alle </a:t>
            </a:r>
            <a:r>
              <a:rPr lang="it-IT" sz="2400" dirty="0" smtClean="0"/>
              <a:t>amministrazioni</a:t>
            </a:r>
          </a:p>
          <a:p>
            <a:r>
              <a:rPr lang="it-IT" sz="2400" dirty="0" smtClean="0"/>
              <a:t>g</a:t>
            </a:r>
            <a:r>
              <a:rPr lang="it-IT" sz="2400" dirty="0"/>
              <a:t>) le modalità e le azioni finalizzate al pieno rispetto della parità di </a:t>
            </a:r>
            <a:r>
              <a:rPr lang="it-IT" sz="2400" dirty="0" smtClean="0"/>
              <a:t>genere</a:t>
            </a:r>
          </a:p>
          <a:p>
            <a:r>
              <a:rPr lang="it-IT" sz="2400" dirty="0"/>
              <a:t>I</a:t>
            </a:r>
            <a:r>
              <a:rPr lang="it-IT" sz="2400" dirty="0" smtClean="0"/>
              <a:t>l </a:t>
            </a:r>
            <a:r>
              <a:rPr lang="it-IT" sz="2400" dirty="0"/>
              <a:t>Dipartimento della Funzione Pubblica </a:t>
            </a:r>
            <a:r>
              <a:rPr lang="it-IT" sz="2400" dirty="0" smtClean="0"/>
              <a:t>deve </a:t>
            </a:r>
            <a:r>
              <a:rPr lang="it-IT" sz="2400" dirty="0"/>
              <a:t>predisporre di Piano </a:t>
            </a:r>
            <a:r>
              <a:rPr lang="it-IT" sz="2400" dirty="0" smtClean="0"/>
              <a:t>tipo. La scadenza per quest’anno sarà il 30 </a:t>
            </a:r>
            <a:r>
              <a:rPr lang="it-IT" sz="2400" dirty="0"/>
              <a:t>aprile </a:t>
            </a:r>
            <a:r>
              <a:rPr lang="it-IT" sz="2400" dirty="0" smtClean="0"/>
              <a:t>2022.</a:t>
            </a:r>
            <a:endParaRPr lang="it-IT" sz="2400" dirty="0"/>
          </a:p>
          <a:p>
            <a:r>
              <a:rPr lang="it-IT" sz="2400" dirty="0" smtClean="0"/>
              <a:t>Il DPI 2022-2024 è stato comunque portato </a:t>
            </a:r>
            <a:r>
              <a:rPr lang="it-IT" sz="2400" dirty="0"/>
              <a:t>in approvazione al Consiglio di </a:t>
            </a:r>
            <a:r>
              <a:rPr lang="it-IT" sz="2400" dirty="0" smtClean="0"/>
              <a:t>Amministrazione</a:t>
            </a:r>
          </a:p>
          <a:p>
            <a:r>
              <a:rPr lang="it-IT" sz="2400" dirty="0" smtClean="0"/>
              <a:t>Andrà allineato </a:t>
            </a:r>
            <a:r>
              <a:rPr lang="it-IT" sz="2400" dirty="0"/>
              <a:t>con le formulazioni tipo </a:t>
            </a:r>
            <a:r>
              <a:rPr lang="it-IT" sz="2400" dirty="0" smtClean="0"/>
              <a:t>stabilite </a:t>
            </a:r>
            <a:r>
              <a:rPr lang="it-IT" sz="2400" dirty="0"/>
              <a:t>dalla Funzione Pubblica e </a:t>
            </a:r>
            <a:r>
              <a:rPr lang="it-IT" sz="2400" dirty="0" smtClean="0"/>
              <a:t>completato </a:t>
            </a:r>
            <a:r>
              <a:rPr lang="it-IT" sz="2400" dirty="0"/>
              <a:t>con </a:t>
            </a:r>
            <a:r>
              <a:rPr lang="it-IT" sz="2400" dirty="0" smtClean="0"/>
              <a:t>le </a:t>
            </a:r>
            <a:r>
              <a:rPr lang="it-IT" sz="2400" dirty="0"/>
              <a:t>parti </a:t>
            </a:r>
            <a:r>
              <a:rPr lang="it-IT" sz="2400" dirty="0" smtClean="0"/>
              <a:t>mancanti (es programmazione del personale).</a:t>
            </a:r>
            <a:endParaRPr lang="it-IT" sz="2400" dirty="0"/>
          </a:p>
        </p:txBody>
      </p:sp>
    </p:spTree>
    <p:extLst>
      <p:ext uri="{BB962C8B-B14F-4D97-AF65-F5344CB8AC3E}">
        <p14:creationId xmlns:p14="http://schemas.microsoft.com/office/powerpoint/2010/main" val="3543256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rot="8506084">
            <a:off x="3495354" y="1715406"/>
            <a:ext cx="1352923" cy="1041117"/>
          </a:xfrm>
          <a:prstGeom prst="rect">
            <a:avLst/>
          </a:prstGeom>
        </p:spPr>
      </p:pic>
      <p:sp>
        <p:nvSpPr>
          <p:cNvPr id="2" name="Titolo 1"/>
          <p:cNvSpPr>
            <a:spLocks noGrp="1"/>
          </p:cNvSpPr>
          <p:nvPr>
            <p:ph type="title"/>
          </p:nvPr>
        </p:nvSpPr>
        <p:spPr>
          <a:xfrm>
            <a:off x="471288" y="113552"/>
            <a:ext cx="11255672" cy="424732"/>
          </a:xfrm>
          <a:solidFill>
            <a:schemeClr val="bg1"/>
          </a:solidFill>
        </p:spPr>
        <p:txBody>
          <a:bodyPr wrap="square" lIns="180000" rIns="180000" anchor="t">
            <a:spAutoFit/>
          </a:bodyPr>
          <a:lstStyle/>
          <a:p>
            <a:pPr algn="ctr" fontAlgn="base">
              <a:spcAft>
                <a:spcPct val="0"/>
              </a:spcAft>
            </a:pPr>
            <a:r>
              <a:rPr lang="it-IT" sz="2400" b="1" dirty="0">
                <a:solidFill>
                  <a:srgbClr val="B2284B"/>
                </a:solidFill>
                <a:latin typeface="Roboto" panose="02000000000000000000" pitchFamily="2" charset="0"/>
                <a:ea typeface="Roboto" panose="02000000000000000000" pitchFamily="2" charset="0"/>
                <a:cs typeface="+mn-cs"/>
              </a:rPr>
              <a:t>Il processo di assegnazione, revisione e valutazione degli obiettivi  2022</a:t>
            </a:r>
          </a:p>
        </p:txBody>
      </p:sp>
      <p:graphicFrame>
        <p:nvGraphicFramePr>
          <p:cNvPr id="6" name="Segnaposto contenuto 5"/>
          <p:cNvGraphicFramePr>
            <a:graphicFrameLocks noGrp="1"/>
          </p:cNvGraphicFramePr>
          <p:nvPr>
            <p:ph idx="1"/>
          </p:nvPr>
        </p:nvGraphicFramePr>
        <p:xfrm>
          <a:off x="962124" y="774918"/>
          <a:ext cx="10754597" cy="5532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egnaposto numero diapositiva 2"/>
          <p:cNvSpPr>
            <a:spLocks noGrp="1"/>
          </p:cNvSpPr>
          <p:nvPr>
            <p:ph type="sldNum" sz="quarter" idx="12"/>
          </p:nvPr>
        </p:nvSpPr>
        <p:spPr/>
        <p:txBody>
          <a:bodyPr/>
          <a:lstStyle/>
          <a:p>
            <a:fld id="{0D47A9B6-24A9-47FC-8BAF-5C6AB882DD9E}" type="slidenum">
              <a:rPr lang="it-IT" smtClean="0"/>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47A9B6-24A9-47FC-8BAF-5C6AB882DD9E}" type="slidenum">
              <a:rPr lang="it-IT" smtClean="0"/>
              <a:t>7</a:t>
            </a:fld>
            <a:endParaRPr lang="it-IT"/>
          </a:p>
        </p:txBody>
      </p:sp>
      <p:sp>
        <p:nvSpPr>
          <p:cNvPr id="5" name="CasellaDiTesto 4"/>
          <p:cNvSpPr txBox="1"/>
          <p:nvPr/>
        </p:nvSpPr>
        <p:spPr>
          <a:xfrm>
            <a:off x="332951" y="257372"/>
            <a:ext cx="11517898" cy="461665"/>
          </a:xfrm>
          <a:prstGeom prst="rect">
            <a:avLst/>
          </a:prstGeom>
          <a:noFill/>
        </p:spPr>
        <p:txBody>
          <a:bodyPr wrap="none" rtlCol="0">
            <a:spAutoFit/>
          </a:bodyPr>
          <a:lstStyle/>
          <a:p>
            <a:pPr algn="ctr"/>
            <a:r>
              <a:rPr lang="it-IT" sz="2400" b="1" dirty="0">
                <a:solidFill>
                  <a:srgbClr val="B2284B"/>
                </a:solidFill>
                <a:latin typeface="Roboto" panose="02000000000000000000" pitchFamily="2" charset="0"/>
                <a:ea typeface="Roboto" panose="02000000000000000000" pitchFamily="2" charset="0"/>
              </a:rPr>
              <a:t>NO</a:t>
            </a:r>
            <a:r>
              <a:rPr lang="it-IT" sz="2400" b="1" dirty="0">
                <a:solidFill>
                  <a:srgbClr val="C61841"/>
                </a:solidFill>
                <a:latin typeface="Roboto" panose="02000000000000000000" pitchFamily="2" charset="0"/>
                <a:ea typeface="Roboto" panose="02000000000000000000" pitchFamily="2" charset="0"/>
              </a:rPr>
              <a:t>VI</a:t>
            </a:r>
            <a:r>
              <a:rPr lang="it-IT" sz="2400" b="1" dirty="0">
                <a:solidFill>
                  <a:srgbClr val="B2284B"/>
                </a:solidFill>
                <a:latin typeface="Roboto" panose="02000000000000000000" pitchFamily="2" charset="0"/>
                <a:ea typeface="Roboto" panose="02000000000000000000" pitchFamily="2" charset="0"/>
              </a:rPr>
              <a:t>TA’ 2022 </a:t>
            </a:r>
            <a:r>
              <a:rPr lang="it-IT" sz="2400" b="1" dirty="0">
                <a:solidFill>
                  <a:srgbClr val="B2284B"/>
                </a:solidFill>
                <a:latin typeface="Roboto" panose="02000000000000000000" pitchFamily="2" charset="0"/>
                <a:ea typeface="Roboto" panose="02000000000000000000" pitchFamily="2" charset="0"/>
                <a:sym typeface="Wingdings" panose="05000000000000000000" pitchFamily="2" charset="2"/>
              </a:rPr>
              <a:t> </a:t>
            </a:r>
            <a:r>
              <a:rPr lang="it-IT" sz="2400" b="1" dirty="0">
                <a:solidFill>
                  <a:srgbClr val="B2284B"/>
                </a:solidFill>
                <a:latin typeface="Roboto" panose="02000000000000000000" pitchFamily="2" charset="0"/>
                <a:ea typeface="Roboto" panose="02000000000000000000" pitchFamily="2" charset="0"/>
              </a:rPr>
              <a:t>La nuova scheda di valutazione dei comportamenti organizzativi</a:t>
            </a:r>
          </a:p>
        </p:txBody>
      </p:sp>
      <p:pic>
        <p:nvPicPr>
          <p:cNvPr id="7" name="Immagine 6"/>
          <p:cNvPicPr>
            <a:picLocks noChangeAspect="1"/>
          </p:cNvPicPr>
          <p:nvPr/>
        </p:nvPicPr>
        <p:blipFill rotWithShape="1">
          <a:blip r:embed="rId2"/>
          <a:srcRect b="9720"/>
          <a:stretch>
            <a:fillRect/>
          </a:stretch>
        </p:blipFill>
        <p:spPr>
          <a:xfrm>
            <a:off x="1613272" y="1390246"/>
            <a:ext cx="8957250" cy="3460670"/>
          </a:xfrm>
          <a:prstGeom prst="rect">
            <a:avLst/>
          </a:prstGeom>
          <a:solidFill>
            <a:schemeClr val="bg1"/>
          </a:solidFill>
        </p:spPr>
      </p:pic>
      <p:sp>
        <p:nvSpPr>
          <p:cNvPr id="8" name="Rettangolo 7"/>
          <p:cNvSpPr/>
          <p:nvPr/>
        </p:nvSpPr>
        <p:spPr>
          <a:xfrm>
            <a:off x="2048772" y="4850916"/>
            <a:ext cx="7933428" cy="985334"/>
          </a:xfrm>
          <a:prstGeom prst="rect">
            <a:avLst/>
          </a:prstGeom>
        </p:spPr>
        <p:txBody>
          <a:bodyPr wrap="square">
            <a:spAutoFit/>
          </a:bodyPr>
          <a:lstStyle/>
          <a:p>
            <a:pPr>
              <a:lnSpc>
                <a:spcPct val="107000"/>
              </a:lnSpc>
              <a:spcAft>
                <a:spcPts val="800"/>
              </a:spcAft>
            </a:pPr>
            <a:r>
              <a:rPr lang="it-IT" sz="1600" dirty="0">
                <a:solidFill>
                  <a:srgbClr val="000000"/>
                </a:solidFill>
                <a:latin typeface="Roboto" panose="02000000000000000000" pitchFamily="2" charset="0"/>
                <a:ea typeface="Calibri" panose="020F0502020204030204" pitchFamily="34" charset="0"/>
                <a:cs typeface="Times New Roman" panose="02020603050405020304" pitchFamily="18" charset="0"/>
              </a:rPr>
              <a:t>Scala su 20 valori (da 5% a 100%).</a:t>
            </a:r>
          </a:p>
          <a:p>
            <a:pPr>
              <a:lnSpc>
                <a:spcPct val="107000"/>
              </a:lnSpc>
              <a:spcAft>
                <a:spcPts val="800"/>
              </a:spcAft>
            </a:pPr>
            <a:r>
              <a:rPr lang="it-IT" sz="1600" dirty="0">
                <a:solidFill>
                  <a:srgbClr val="000000"/>
                </a:solidFill>
                <a:latin typeface="Roboto" panose="02000000000000000000" pitchFamily="2" charset="0"/>
                <a:ea typeface="Calibri" panose="020F0502020204030204" pitchFamily="34" charset="0"/>
                <a:cs typeface="Times New Roman" panose="02020603050405020304" pitchFamily="18" charset="0"/>
              </a:rPr>
              <a:t>Il punteggio della scheda di valutazione comportamenti organizzativi sarà calcolato come media semplice dei punteggi attribuiti a ciascun item.</a:t>
            </a:r>
          </a:p>
        </p:txBody>
      </p:sp>
      <p:sp>
        <p:nvSpPr>
          <p:cNvPr id="9" name="Rettangolo 8"/>
          <p:cNvSpPr/>
          <p:nvPr/>
        </p:nvSpPr>
        <p:spPr>
          <a:xfrm>
            <a:off x="1017408" y="782423"/>
            <a:ext cx="10148978" cy="355803"/>
          </a:xfrm>
          <a:prstGeom prst="rect">
            <a:avLst/>
          </a:prstGeom>
        </p:spPr>
        <p:txBody>
          <a:bodyPr wrap="square">
            <a:spAutoFit/>
          </a:bodyPr>
          <a:lstStyle/>
          <a:p>
            <a:pPr>
              <a:lnSpc>
                <a:spcPct val="107000"/>
              </a:lnSpc>
              <a:spcAft>
                <a:spcPts val="800"/>
              </a:spcAft>
            </a:pPr>
            <a:r>
              <a:rPr lang="it-IT" sz="1600" dirty="0">
                <a:latin typeface="Roboto" panose="02000000000000000000" pitchFamily="2" charset="0"/>
                <a:ea typeface="Roboto" panose="02000000000000000000" pitchFamily="2" charset="0"/>
              </a:rPr>
              <a:t>La scheda precedente prevedeva una voce unica con 3 elementi di valutazione, l’attuale prevede invece 5 voci:</a:t>
            </a:r>
            <a:endParaRPr lang="it-IT" sz="1600" dirty="0">
              <a:solidFill>
                <a:srgbClr val="000000"/>
              </a:solidFill>
              <a:latin typeface="Roboto" panose="02000000000000000000" pitchFamily="2" charset="0"/>
              <a:ea typeface="Roboto"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a:off x="544544" y="993914"/>
            <a:ext cx="4892816" cy="11587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solidFill>
                  <a:srgbClr val="B2284B"/>
                </a:solidFill>
                <a:latin typeface="Roboto" panose="02000000000000000000" pitchFamily="2" charset="0"/>
                <a:ea typeface="Roboto" panose="02000000000000000000" pitchFamily="2" charset="0"/>
              </a:rPr>
              <a:t>IL PIANO DELLA PERFORMANCE 2022</a:t>
            </a:r>
          </a:p>
        </p:txBody>
      </p:sp>
      <p:sp>
        <p:nvSpPr>
          <p:cNvPr id="28"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544544" y="2926749"/>
            <a:ext cx="4614310"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i="1" dirty="0" err="1">
                <a:latin typeface="Roboto" panose="02000000000000000000" pitchFamily="2" charset="0"/>
                <a:ea typeface="Roboto" panose="02000000000000000000" pitchFamily="2" charset="0"/>
              </a:rPr>
              <a:t>D.Lgs</a:t>
            </a:r>
            <a:r>
              <a:rPr lang="en-US" i="1" dirty="0">
                <a:latin typeface="Roboto" panose="02000000000000000000" pitchFamily="2" charset="0"/>
                <a:ea typeface="Roboto" panose="02000000000000000000" pitchFamily="2" charset="0"/>
              </a:rPr>
              <a:t> n. 150/2009 art.10</a:t>
            </a:r>
            <a:r>
              <a:rPr lang="en-US" i="1" dirty="0">
                <a:latin typeface="Roboto" panose="02000000000000000000" pitchFamily="2" charset="0"/>
                <a:ea typeface="Roboto" panose="02000000000000000000" pitchFamily="2" charset="0"/>
                <a:sym typeface="Wingdings" panose="05000000000000000000" pitchFamily="2" charset="2"/>
              </a:rPr>
              <a:t></a:t>
            </a:r>
            <a:r>
              <a:rPr lang="en-US" i="1" dirty="0">
                <a:latin typeface="Roboto" panose="02000000000000000000" pitchFamily="2" charset="0"/>
                <a:ea typeface="Roboto" panose="02000000000000000000" pitchFamily="2" charset="0"/>
              </a:rPr>
              <a:t> </a:t>
            </a:r>
            <a:r>
              <a:rPr lang="en-US" b="1" i="1" dirty="0" err="1">
                <a:latin typeface="Roboto" panose="02000000000000000000" pitchFamily="2" charset="0"/>
                <a:ea typeface="Roboto" panose="02000000000000000000" pitchFamily="2" charset="0"/>
              </a:rPr>
              <a:t>entro</a:t>
            </a:r>
            <a:r>
              <a:rPr lang="en-US" b="1" i="1" dirty="0">
                <a:latin typeface="Roboto" panose="02000000000000000000" pitchFamily="2" charset="0"/>
                <a:ea typeface="Roboto" panose="02000000000000000000" pitchFamily="2" charset="0"/>
              </a:rPr>
              <a:t> il 31 </a:t>
            </a:r>
            <a:r>
              <a:rPr lang="en-US" b="1" i="1" dirty="0" err="1">
                <a:latin typeface="Roboto" panose="02000000000000000000" pitchFamily="2" charset="0"/>
                <a:ea typeface="Roboto" panose="02000000000000000000" pitchFamily="2" charset="0"/>
              </a:rPr>
              <a:t>gennaio</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l'Ateneo</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redige</a:t>
            </a:r>
            <a:r>
              <a:rPr lang="en-US" i="1" dirty="0">
                <a:latin typeface="Roboto" panose="02000000000000000000" pitchFamily="2" charset="0"/>
                <a:ea typeface="Roboto" panose="02000000000000000000" pitchFamily="2" charset="0"/>
              </a:rPr>
              <a:t> e </a:t>
            </a:r>
            <a:r>
              <a:rPr lang="en-US" i="1" dirty="0" err="1">
                <a:latin typeface="Roboto" panose="02000000000000000000" pitchFamily="2" charset="0"/>
                <a:ea typeface="Roboto" panose="02000000000000000000" pitchFamily="2" charset="0"/>
              </a:rPr>
              <a:t>pubblica</a:t>
            </a:r>
            <a:r>
              <a:rPr lang="en-US" i="1" dirty="0">
                <a:latin typeface="Roboto" panose="02000000000000000000" pitchFamily="2" charset="0"/>
                <a:ea typeface="Roboto" panose="02000000000000000000" pitchFamily="2" charset="0"/>
              </a:rPr>
              <a:t> il Piano della performance, </a:t>
            </a:r>
            <a:r>
              <a:rPr lang="en-US" i="1" dirty="0" err="1">
                <a:latin typeface="Roboto" panose="02000000000000000000" pitchFamily="2" charset="0"/>
                <a:ea typeface="Roboto" panose="02000000000000000000" pitchFamily="2" charset="0"/>
              </a:rPr>
              <a:t>documento</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programmatico</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triennale</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che</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definisce</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gli</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indicatori</a:t>
            </a:r>
            <a:r>
              <a:rPr lang="en-US" i="1" dirty="0">
                <a:latin typeface="Roboto" panose="02000000000000000000" pitchFamily="2" charset="0"/>
                <a:ea typeface="Roboto" panose="02000000000000000000" pitchFamily="2" charset="0"/>
              </a:rPr>
              <a:t> per la </a:t>
            </a:r>
            <a:r>
              <a:rPr lang="en-US" i="1" dirty="0" err="1">
                <a:latin typeface="Roboto" panose="02000000000000000000" pitchFamily="2" charset="0"/>
                <a:ea typeface="Roboto" panose="02000000000000000000" pitchFamily="2" charset="0"/>
              </a:rPr>
              <a:t>misurazione</a:t>
            </a:r>
            <a:r>
              <a:rPr lang="en-US" i="1" dirty="0">
                <a:latin typeface="Roboto" panose="02000000000000000000" pitchFamily="2" charset="0"/>
                <a:ea typeface="Roboto" panose="02000000000000000000" pitchFamily="2" charset="0"/>
              </a:rPr>
              <a:t> e la </a:t>
            </a:r>
            <a:r>
              <a:rPr lang="en-US" i="1" dirty="0" err="1">
                <a:latin typeface="Roboto" panose="02000000000000000000" pitchFamily="2" charset="0"/>
                <a:ea typeface="Roboto" panose="02000000000000000000" pitchFamily="2" charset="0"/>
              </a:rPr>
              <a:t>valutazione</a:t>
            </a:r>
            <a:r>
              <a:rPr lang="en-US" i="1" dirty="0">
                <a:latin typeface="Roboto" panose="02000000000000000000" pitchFamily="2" charset="0"/>
                <a:ea typeface="Roboto" panose="02000000000000000000" pitchFamily="2" charset="0"/>
              </a:rPr>
              <a:t> della performance </a:t>
            </a:r>
            <a:r>
              <a:rPr lang="en-US" i="1" dirty="0" err="1">
                <a:latin typeface="Roboto" panose="02000000000000000000" pitchFamily="2" charset="0"/>
                <a:ea typeface="Roboto" panose="02000000000000000000" pitchFamily="2" charset="0"/>
              </a:rPr>
              <a:t>dell'amministrazione</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nonché</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gli</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obiettivi</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assegnati</a:t>
            </a:r>
            <a:r>
              <a:rPr lang="en-US" i="1" dirty="0">
                <a:latin typeface="Roboto" panose="02000000000000000000" pitchFamily="2" charset="0"/>
                <a:ea typeface="Roboto" panose="02000000000000000000" pitchFamily="2" charset="0"/>
              </a:rPr>
              <a:t> al </a:t>
            </a:r>
            <a:r>
              <a:rPr lang="en-US" i="1" dirty="0" err="1">
                <a:latin typeface="Roboto" panose="02000000000000000000" pitchFamily="2" charset="0"/>
                <a:ea typeface="Roboto" panose="02000000000000000000" pitchFamily="2" charset="0"/>
              </a:rPr>
              <a:t>personale</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dirigenziale</a:t>
            </a:r>
            <a:r>
              <a:rPr lang="en-US" i="1" dirty="0">
                <a:latin typeface="Roboto" panose="02000000000000000000" pitchFamily="2" charset="0"/>
                <a:ea typeface="Roboto" panose="02000000000000000000" pitchFamily="2" charset="0"/>
              </a:rPr>
              <a:t> ed </a:t>
            </a:r>
            <a:r>
              <a:rPr lang="en-US" i="1" dirty="0" err="1">
                <a:latin typeface="Roboto" panose="02000000000000000000" pitchFamily="2" charset="0"/>
                <a:ea typeface="Roboto" panose="02000000000000000000" pitchFamily="2" charset="0"/>
              </a:rPr>
              <a:t>i</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relativi</a:t>
            </a:r>
            <a:r>
              <a:rPr lang="en-US" i="1" dirty="0">
                <a:latin typeface="Roboto" panose="02000000000000000000" pitchFamily="2" charset="0"/>
                <a:ea typeface="Roboto" panose="02000000000000000000" pitchFamily="2" charset="0"/>
              </a:rPr>
              <a:t> </a:t>
            </a:r>
            <a:r>
              <a:rPr lang="en-US" i="1" dirty="0" err="1">
                <a:latin typeface="Roboto" panose="02000000000000000000" pitchFamily="2" charset="0"/>
                <a:ea typeface="Roboto" panose="02000000000000000000" pitchFamily="2" charset="0"/>
              </a:rPr>
              <a:t>indicatori</a:t>
            </a:r>
            <a:r>
              <a:rPr lang="en-US" i="1" dirty="0">
                <a:latin typeface="Roboto" panose="02000000000000000000" pitchFamily="2" charset="0"/>
                <a:ea typeface="Roboto" panose="02000000000000000000" pitchFamily="2" charset="0"/>
              </a:rPr>
              <a:t>.</a:t>
            </a:r>
          </a:p>
        </p:txBody>
      </p:sp>
      <p:pic>
        <p:nvPicPr>
          <p:cNvPr id="3" name="Immagine 2"/>
          <p:cNvPicPr>
            <a:picLocks noChangeAspect="1"/>
          </p:cNvPicPr>
          <p:nvPr/>
        </p:nvPicPr>
        <p:blipFill rotWithShape="1">
          <a:blip r:embed="rId2"/>
          <a:srcRect l="2099" r="2611"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egnaposto numero diapositiva 1"/>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0D47A9B6-24A9-47FC-8BAF-5C6AB882DD9E}" type="slidenum">
              <a:rPr lang="en-US">
                <a:solidFill>
                  <a:srgbClr val="FFFFFF"/>
                </a:solidFill>
                <a:latin typeface="Calibri" panose="020F0502020204030204"/>
              </a:rPr>
              <a:t>8</a:t>
            </a:fld>
            <a:endParaRPr lang="en-US">
              <a:solidFill>
                <a:srgbClr val="FFFFFF"/>
              </a:solidFill>
              <a:latin typeface="Calibri" panose="020F0502020204030204"/>
            </a:endParaRPr>
          </a:p>
        </p:txBody>
      </p:sp>
      <p:sp>
        <p:nvSpPr>
          <p:cNvPr id="8" name="Titolo 1"/>
          <p:cNvSpPr txBox="1"/>
          <p:nvPr/>
        </p:nvSpPr>
        <p:spPr>
          <a:xfrm>
            <a:off x="671384" y="2820728"/>
            <a:ext cx="10849232" cy="3266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it-IT" sz="2400" dirty="0">
              <a:latin typeface="Calibri" panose="020F0502020204030204" pitchFamily="34" charset="0"/>
            </a:endParaRPr>
          </a:p>
        </p:txBody>
      </p:sp>
      <p:sp>
        <p:nvSpPr>
          <p:cNvPr id="22" name="CasellaDiTesto 21"/>
          <p:cNvSpPr txBox="1"/>
          <p:nvPr/>
        </p:nvSpPr>
        <p:spPr>
          <a:xfrm>
            <a:off x="471870" y="5244152"/>
            <a:ext cx="4759657" cy="923330"/>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1" dirty="0">
                <a:latin typeface="Roboto" panose="02000000000000000000" pitchFamily="2" charset="0"/>
                <a:ea typeface="Roboto" panose="02000000000000000000" pitchFamily="2" charset="0"/>
              </a:rPr>
              <a:t>31 </a:t>
            </a:r>
            <a:r>
              <a:rPr lang="en-US" sz="2000" b="1" dirty="0" err="1">
                <a:latin typeface="Roboto" panose="02000000000000000000" pitchFamily="2" charset="0"/>
                <a:ea typeface="Roboto" panose="02000000000000000000" pitchFamily="2" charset="0"/>
              </a:rPr>
              <a:t>gennaio</a:t>
            </a:r>
            <a:r>
              <a:rPr lang="en-US" sz="2000" b="1" dirty="0">
                <a:latin typeface="Roboto" panose="02000000000000000000" pitchFamily="2" charset="0"/>
                <a:ea typeface="Roboto" panose="02000000000000000000" pitchFamily="2" charset="0"/>
              </a:rPr>
              <a:t> 2022 </a:t>
            </a:r>
            <a:r>
              <a:rPr lang="en-US" sz="2000" dirty="0">
                <a:latin typeface="Roboto" panose="02000000000000000000" pitchFamily="2" charset="0"/>
                <a:ea typeface="Roboto" panose="02000000000000000000" pitchFamily="2" charset="0"/>
                <a:sym typeface="Wingdings" panose="05000000000000000000" pitchFamily="2" charset="2"/>
              </a:rPr>
              <a:t> Il CDA</a:t>
            </a:r>
            <a:r>
              <a:rPr lang="en-US" sz="2000" dirty="0">
                <a:latin typeface="Roboto" panose="02000000000000000000" pitchFamily="2" charset="0"/>
                <a:ea typeface="Roboto" panose="02000000000000000000" pitchFamily="2" charset="0"/>
              </a:rPr>
              <a:t> ha </a:t>
            </a:r>
            <a:r>
              <a:rPr lang="en-US" sz="2000" dirty="0" err="1">
                <a:latin typeface="Roboto" panose="02000000000000000000" pitchFamily="2" charset="0"/>
                <a:ea typeface="Roboto" panose="02000000000000000000" pitchFamily="2" charset="0"/>
              </a:rPr>
              <a:t>approvato</a:t>
            </a:r>
            <a:r>
              <a:rPr lang="en-US" sz="2000" dirty="0">
                <a:latin typeface="Roboto" panose="02000000000000000000" pitchFamily="2" charset="0"/>
                <a:ea typeface="Roboto" panose="02000000000000000000" pitchFamily="2" charset="0"/>
              </a:rPr>
              <a:t> il </a:t>
            </a:r>
            <a:r>
              <a:rPr lang="en-US" sz="2000" b="1" dirty="0" err="1">
                <a:solidFill>
                  <a:srgbClr val="B2284B"/>
                </a:solidFill>
                <a:latin typeface="Roboto" panose="02000000000000000000" pitchFamily="2" charset="0"/>
                <a:ea typeface="Roboto" panose="02000000000000000000" pitchFamily="2" charset="0"/>
              </a:rPr>
              <a:t>Documento</a:t>
            </a:r>
            <a:r>
              <a:rPr lang="en-US" sz="2000" b="1" dirty="0">
                <a:solidFill>
                  <a:srgbClr val="B2284B"/>
                </a:solidFill>
                <a:latin typeface="Roboto" panose="02000000000000000000" pitchFamily="2" charset="0"/>
                <a:ea typeface="Roboto" panose="02000000000000000000" pitchFamily="2" charset="0"/>
              </a:rPr>
              <a:t> di </a:t>
            </a:r>
            <a:r>
              <a:rPr lang="en-US" sz="2000" b="1" dirty="0" err="1">
                <a:solidFill>
                  <a:srgbClr val="B2284B"/>
                </a:solidFill>
                <a:latin typeface="Roboto" panose="02000000000000000000" pitchFamily="2" charset="0"/>
                <a:ea typeface="Roboto" panose="02000000000000000000" pitchFamily="2" charset="0"/>
              </a:rPr>
              <a:t>programmazione</a:t>
            </a:r>
            <a:r>
              <a:rPr lang="en-US" sz="2000" b="1" dirty="0">
                <a:solidFill>
                  <a:srgbClr val="B2284B"/>
                </a:solidFill>
                <a:latin typeface="Roboto" panose="02000000000000000000" pitchFamily="2" charset="0"/>
                <a:ea typeface="Roboto" panose="02000000000000000000" pitchFamily="2" charset="0"/>
              </a:rPr>
              <a:t> </a:t>
            </a:r>
            <a:r>
              <a:rPr lang="en-US" sz="2000" b="1" dirty="0" err="1">
                <a:solidFill>
                  <a:srgbClr val="B2284B"/>
                </a:solidFill>
                <a:latin typeface="Roboto" panose="02000000000000000000" pitchFamily="2" charset="0"/>
                <a:ea typeface="Roboto" panose="02000000000000000000" pitchFamily="2" charset="0"/>
              </a:rPr>
              <a:t>integrata</a:t>
            </a:r>
            <a:r>
              <a:rPr lang="en-US" sz="2000" b="1" dirty="0">
                <a:solidFill>
                  <a:srgbClr val="B2284B"/>
                </a:solidFill>
                <a:latin typeface="Roboto" panose="02000000000000000000" pitchFamily="2" charset="0"/>
                <a:ea typeface="Roboto" panose="02000000000000000000" pitchFamily="2" charset="0"/>
              </a:rPr>
              <a:t> 2022-2024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Immagine 2" descr="Immagine che contiene giocattolo, grafica vettoriale&#10;&#10;Descrizione generata automaticamente"/>
          <p:cNvPicPr>
            <a:picLocks noChangeAspect="1"/>
          </p:cNvPicPr>
          <p:nvPr/>
        </p:nvPicPr>
        <p:blipFill>
          <a:blip r:embed="rId3"/>
          <a:stretch>
            <a:fillRect/>
          </a:stretch>
        </p:blipFill>
        <p:spPr>
          <a:xfrm>
            <a:off x="4864608" y="649060"/>
            <a:ext cx="6846363" cy="5408626"/>
          </a:xfrm>
          <a:prstGeom prst="rect">
            <a:avLst/>
          </a:prstGeom>
        </p:spPr>
      </p:pic>
      <p:sp>
        <p:nvSpPr>
          <p:cNvPr id="2" name="Segnaposto numero diapositiva 1"/>
          <p:cNvSpPr>
            <a:spLocks noGrp="1"/>
          </p:cNvSpPr>
          <p:nvPr>
            <p:ph type="sldNum" sz="quarter" idx="12"/>
          </p:nvPr>
        </p:nvSpPr>
        <p:spPr>
          <a:xfrm>
            <a:off x="9926319" y="6356350"/>
            <a:ext cx="1787699" cy="365125"/>
          </a:xfrm>
        </p:spPr>
        <p:txBody>
          <a:bodyPr vert="horz" lIns="91440" tIns="45720" rIns="91440" bIns="45720" rtlCol="0" anchor="ctr">
            <a:normAutofit/>
          </a:bodyPr>
          <a:lstStyle/>
          <a:p>
            <a:pPr>
              <a:spcAft>
                <a:spcPts val="600"/>
              </a:spcAft>
              <a:defRPr/>
            </a:pPr>
            <a:fld id="{0D47A9B6-24A9-47FC-8BAF-5C6AB882DD9E}" type="slidenum">
              <a:rPr lang="en-US">
                <a:solidFill>
                  <a:schemeClr val="tx1">
                    <a:lumMod val="50000"/>
                    <a:lumOff val="50000"/>
                  </a:schemeClr>
                </a:solidFill>
              </a:rPr>
              <a:t>9</a:t>
            </a:fld>
            <a:endParaRPr lang="en-US">
              <a:solidFill>
                <a:schemeClr val="tx1">
                  <a:lumMod val="50000"/>
                  <a:lumOff val="50000"/>
                </a:schemeClr>
              </a:solidFill>
            </a:endParaRPr>
          </a:p>
        </p:txBody>
      </p:sp>
      <p:sp>
        <p:nvSpPr>
          <p:cNvPr id="8" name="Titolo 3"/>
          <p:cNvSpPr txBox="1">
            <a:spLocks noGrp="1"/>
          </p:cNvSpPr>
          <p:nvPr>
            <p:ph type="title"/>
          </p:nvPr>
        </p:nvSpPr>
        <p:spPr>
          <a:xfrm>
            <a:off x="481028" y="2209600"/>
            <a:ext cx="4978867" cy="2667026"/>
          </a:xfrm>
          <a:prstGeom prst="rect">
            <a:avLst/>
          </a:prstGeom>
        </p:spPr>
        <p:txBody>
          <a:bodyPr rtlCol="0" anchor="b">
            <a:normAutofit fontScale="90000"/>
          </a:bodyPr>
          <a:lstStyle/>
          <a:p>
            <a:r>
              <a:rPr lang="it-IT" sz="4900" b="1" dirty="0">
                <a:solidFill>
                  <a:srgbClr val="B2284B"/>
                </a:solidFill>
                <a:latin typeface="Roboto" panose="02000000000000000000" pitchFamily="2" charset="0"/>
                <a:ea typeface="Roboto" panose="02000000000000000000" pitchFamily="2" charset="0"/>
              </a:rPr>
              <a:t>SCHEDE OBIETTIVI 2022 DIREZIONE GENERALE E AREE DIRIGENZIALI</a:t>
            </a:r>
            <a:br>
              <a:rPr lang="it-IT" sz="4900" b="1" dirty="0">
                <a:solidFill>
                  <a:srgbClr val="B2284B"/>
                </a:solidFill>
                <a:latin typeface="Roboto" panose="02000000000000000000" pitchFamily="2" charset="0"/>
                <a:ea typeface="Roboto" panose="02000000000000000000" pitchFamily="2" charset="0"/>
              </a:rPr>
            </a:br>
            <a:endParaRPr lang="it-IT" b="1" dirty="0">
              <a:solidFill>
                <a:srgbClr val="B2284B"/>
              </a:solidFill>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2178</Words>
  <Application>Microsoft Office PowerPoint</Application>
  <PresentationFormat>Widescreen</PresentationFormat>
  <Paragraphs>195</Paragraphs>
  <Slides>31</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Arial</vt:lpstr>
      <vt:lpstr>Calibri</vt:lpstr>
      <vt:lpstr>Calibri Light</vt:lpstr>
      <vt:lpstr>Courier New</vt:lpstr>
      <vt:lpstr>Roboto</vt:lpstr>
      <vt:lpstr>Rockwell</vt:lpstr>
      <vt:lpstr>Times New Roman</vt:lpstr>
      <vt:lpstr>Wingdings</vt:lpstr>
      <vt:lpstr>Tema di Office</vt:lpstr>
      <vt:lpstr>Presentazione standard di PowerPoint</vt:lpstr>
      <vt:lpstr>AGENDA</vt:lpstr>
      <vt:lpstr>Obbligo vaccinale e controlli Green Pass</vt:lpstr>
      <vt:lpstr>Presentazione standard di PowerPoint</vt:lpstr>
      <vt:lpstr>Presentazione standard di PowerPoint</vt:lpstr>
      <vt:lpstr>Il processo di assegnazione, revisione e valutazione degli obiettivi  2022</vt:lpstr>
      <vt:lpstr>Presentazione standard di PowerPoint</vt:lpstr>
      <vt:lpstr>Presentazione standard di PowerPoint</vt:lpstr>
      <vt:lpstr>SCHEDE OBIETTIVI 2022 DIREZIONE GENERALE E AREE DIRIGENZIALI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Schede obiettivi Direzione Generale e Aree dirigenziali </vt:lpstr>
      <vt:lpstr>Presentazione standard di PowerPoint</vt:lpstr>
      <vt:lpstr>Presentazione standard di PowerPoint</vt:lpstr>
      <vt:lpstr>Presentazione standard di PowerPoint</vt:lpstr>
      <vt:lpstr>Presentazione standard di PowerPoint</vt:lpstr>
      <vt:lpstr>Obiettivo di efficienza per i Dipartimenti:   Tempistica per adempimenti amministrativi e contabili</vt:lpstr>
      <vt:lpstr>Next step ciclo della performance</vt:lpstr>
      <vt:lpstr>Corsi di formazione </vt:lpstr>
      <vt:lpstr>Corsi di formazione</vt:lpstr>
      <vt:lpstr>Corsi di formazione</vt:lpstr>
      <vt:lpstr>Corsi di formazione</vt:lpstr>
      <vt:lpstr>Nuove modalità di conteggio degli straordinari</vt:lpstr>
      <vt:lpstr>Linee guida per riparto del monte ore straordinari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 Zannetti</dc:creator>
  <cp:lastModifiedBy>Utente</cp:lastModifiedBy>
  <cp:revision>393</cp:revision>
  <cp:lastPrinted>2022-02-02T14:05:00Z</cp:lastPrinted>
  <dcterms:created xsi:type="dcterms:W3CDTF">2018-06-26T10:19:00Z</dcterms:created>
  <dcterms:modified xsi:type="dcterms:W3CDTF">2022-02-09T10:33:57Z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4DF20FDA61C84D32B99620E91C709DFC</vt:lpwstr>
  </property>
  <property fmtid="{D5CDD505-2E9C-101B-9397-08002B2CF9AE}" pid="3" name="KSOProductBuildVer">
    <vt:lpwstr>1033-11.2.0.10463</vt:lpwstr>
  </property>
</Properties>
</file>