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84" r:id="rId2"/>
    <p:sldId id="287" r:id="rId3"/>
    <p:sldId id="285" r:id="rId4"/>
    <p:sldId id="286" r:id="rId5"/>
    <p:sldId id="293" r:id="rId6"/>
    <p:sldId id="289" r:id="rId7"/>
    <p:sldId id="290" r:id="rId8"/>
    <p:sldId id="291" r:id="rId9"/>
    <p:sldId id="292" r:id="rId10"/>
  </p:sldIdLst>
  <p:sldSz cx="9144000" cy="6858000" type="screen4x3"/>
  <p:notesSz cx="6799263" cy="9929813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83" autoAdjust="0"/>
    <p:restoredTop sz="94660"/>
  </p:normalViewPr>
  <p:slideViewPr>
    <p:cSldViewPr>
      <p:cViewPr>
        <p:scale>
          <a:sx n="94" d="100"/>
          <a:sy n="94" d="100"/>
        </p:scale>
        <p:origin x="-90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olinari\Documents\Anticorruzione&amp;trasparenza_performance&amp;AVA\Performance\obiettivi&amp;risultati\obiettivi&amp;risultatiCdA\2016\OBIETTIVI%202016%20%20GRAFICI.xlsm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'Grafico 1-2'!$C$62</c:f>
              <c:strCache>
                <c:ptCount val="1"/>
                <c:pt idx="0">
                  <c:v>propri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</c:spPr>
          <c:invertIfNegative val="0"/>
          <c:cat>
            <c:strRef>
              <c:f>'Grafico 1-2'!$B$63:$B$71</c:f>
              <c:strCache>
                <c:ptCount val="9"/>
                <c:pt idx="0">
                  <c:v>Area Ambiente e sicurezza</c:v>
                </c:pt>
                <c:pt idx="1">
                  <c:v>Area Beni culturali </c:v>
                </c:pt>
                <c:pt idx="2">
                  <c:v>Area Didattica e servizi agli studenti</c:v>
                </c:pt>
                <c:pt idx="3">
                  <c:v>Area Ricerca e terza missione</c:v>
                </c:pt>
                <c:pt idx="4">
                  <c:v>Area Risorse umane e finanziarie</c:v>
                </c:pt>
                <c:pt idx="5">
                  <c:v>Area tecnica informatica</c:v>
                </c:pt>
                <c:pt idx="6">
                  <c:v>Servizi in staff alla direzione generale </c:v>
                </c:pt>
                <c:pt idx="7">
                  <c:v>Dipartimenti</c:v>
                </c:pt>
                <c:pt idx="8">
                  <c:v>Centri di Servizio </c:v>
                </c:pt>
              </c:strCache>
            </c:strRef>
          </c:cat>
          <c:val>
            <c:numRef>
              <c:f>'Grafico 1-2'!$C$63:$C$71</c:f>
              <c:numCache>
                <c:formatCode>0.00</c:formatCode>
                <c:ptCount val="9"/>
                <c:pt idx="0">
                  <c:v>1</c:v>
                </c:pt>
                <c:pt idx="1">
                  <c:v>6</c:v>
                </c:pt>
                <c:pt idx="2">
                  <c:v>4</c:v>
                </c:pt>
                <c:pt idx="3">
                  <c:v>3</c:v>
                </c:pt>
                <c:pt idx="4">
                  <c:v>2</c:v>
                </c:pt>
                <c:pt idx="5">
                  <c:v>10</c:v>
                </c:pt>
                <c:pt idx="6">
                  <c:v>10</c:v>
                </c:pt>
                <c:pt idx="7">
                  <c:v>0</c:v>
                </c:pt>
                <c:pt idx="8">
                  <c:v>17</c:v>
                </c:pt>
              </c:numCache>
            </c:numRef>
          </c:val>
        </c:ser>
        <c:ser>
          <c:idx val="1"/>
          <c:order val="1"/>
          <c:tx>
            <c:strRef>
              <c:f>'Grafico 1-2'!$D$62</c:f>
              <c:strCache>
                <c:ptCount val="1"/>
                <c:pt idx="0">
                  <c:v>comuni</c:v>
                </c:pt>
              </c:strCache>
            </c:strRef>
          </c:tx>
          <c:invertIfNegative val="0"/>
          <c:cat>
            <c:strRef>
              <c:f>'Grafico 1-2'!$B$63:$B$71</c:f>
              <c:strCache>
                <c:ptCount val="9"/>
                <c:pt idx="0">
                  <c:v>Area Ambiente e sicurezza</c:v>
                </c:pt>
                <c:pt idx="1">
                  <c:v>Area Beni culturali </c:v>
                </c:pt>
                <c:pt idx="2">
                  <c:v>Area Didattica e servizi agli studenti</c:v>
                </c:pt>
                <c:pt idx="3">
                  <c:v>Area Ricerca e terza missione</c:v>
                </c:pt>
                <c:pt idx="4">
                  <c:v>Area Risorse umane e finanziarie</c:v>
                </c:pt>
                <c:pt idx="5">
                  <c:v>Area tecnica informatica</c:v>
                </c:pt>
                <c:pt idx="6">
                  <c:v>Servizi in staff alla direzione generale </c:v>
                </c:pt>
                <c:pt idx="7">
                  <c:v>Dipartimenti</c:v>
                </c:pt>
                <c:pt idx="8">
                  <c:v>Centri di Servizio </c:v>
                </c:pt>
              </c:strCache>
            </c:strRef>
          </c:cat>
          <c:val>
            <c:numRef>
              <c:f>'Grafico 1-2'!$D$63:$D$71</c:f>
              <c:numCache>
                <c:formatCode>0.00</c:formatCode>
                <c:ptCount val="9"/>
                <c:pt idx="0">
                  <c:v>7</c:v>
                </c:pt>
                <c:pt idx="1">
                  <c:v>4</c:v>
                </c:pt>
                <c:pt idx="2">
                  <c:v>9</c:v>
                </c:pt>
                <c:pt idx="3">
                  <c:v>6</c:v>
                </c:pt>
                <c:pt idx="4">
                  <c:v>18</c:v>
                </c:pt>
                <c:pt idx="5">
                  <c:v>21</c:v>
                </c:pt>
                <c:pt idx="6">
                  <c:v>26</c:v>
                </c:pt>
                <c:pt idx="7">
                  <c:v>23</c:v>
                </c:pt>
                <c:pt idx="8">
                  <c:v>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1679488"/>
        <c:axId val="21578880"/>
      </c:barChart>
      <c:catAx>
        <c:axId val="21679488"/>
        <c:scaling>
          <c:orientation val="minMax"/>
        </c:scaling>
        <c:delete val="0"/>
        <c:axPos val="b"/>
        <c:majorTickMark val="out"/>
        <c:minorTickMark val="none"/>
        <c:tickLblPos val="nextTo"/>
        <c:crossAx val="21578880"/>
        <c:crosses val="autoZero"/>
        <c:auto val="1"/>
        <c:lblAlgn val="ctr"/>
        <c:lblOffset val="100"/>
        <c:noMultiLvlLbl val="0"/>
      </c:catAx>
      <c:valAx>
        <c:axId val="21578880"/>
        <c:scaling>
          <c:orientation val="minMax"/>
        </c:scaling>
        <c:delete val="0"/>
        <c:axPos val="l"/>
        <c:majorGridlines/>
        <c:numFmt formatCode="0.00" sourceLinked="1"/>
        <c:majorTickMark val="out"/>
        <c:minorTickMark val="none"/>
        <c:tickLblPos val="nextTo"/>
        <c:crossAx val="2167948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6455" cy="496811"/>
          </a:xfrm>
          <a:prstGeom prst="rect">
            <a:avLst/>
          </a:prstGeom>
        </p:spPr>
        <p:txBody>
          <a:bodyPr vert="horz" lIns="92364" tIns="46182" rIns="92364" bIns="46182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51196" y="0"/>
            <a:ext cx="2946455" cy="496811"/>
          </a:xfrm>
          <a:prstGeom prst="rect">
            <a:avLst/>
          </a:prstGeom>
        </p:spPr>
        <p:txBody>
          <a:bodyPr vert="horz" lIns="92364" tIns="46182" rIns="92364" bIns="46182" rtlCol="0"/>
          <a:lstStyle>
            <a:lvl1pPr algn="r">
              <a:defRPr sz="1200"/>
            </a:lvl1pPr>
          </a:lstStyle>
          <a:p>
            <a:fld id="{FE95E670-7CEB-4BC3-9B3E-A16A53019CF2}" type="datetimeFigureOut">
              <a:rPr lang="it-IT" smtClean="0"/>
              <a:t>05/06/2017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1" y="9431406"/>
            <a:ext cx="2946455" cy="496811"/>
          </a:xfrm>
          <a:prstGeom prst="rect">
            <a:avLst/>
          </a:prstGeom>
        </p:spPr>
        <p:txBody>
          <a:bodyPr vert="horz" lIns="92364" tIns="46182" rIns="92364" bIns="46182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51196" y="9431406"/>
            <a:ext cx="2946455" cy="496811"/>
          </a:xfrm>
          <a:prstGeom prst="rect">
            <a:avLst/>
          </a:prstGeom>
        </p:spPr>
        <p:txBody>
          <a:bodyPr vert="horz" lIns="92364" tIns="46182" rIns="92364" bIns="46182" rtlCol="0" anchor="b"/>
          <a:lstStyle>
            <a:lvl1pPr algn="r">
              <a:defRPr sz="1200"/>
            </a:lvl1pPr>
          </a:lstStyle>
          <a:p>
            <a:fld id="{9598A209-A4AA-4EC4-A5FA-AD589EE4761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879955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46455" cy="496811"/>
          </a:xfrm>
          <a:prstGeom prst="rect">
            <a:avLst/>
          </a:prstGeom>
        </p:spPr>
        <p:txBody>
          <a:bodyPr vert="horz" lIns="92354" tIns="46178" rIns="92354" bIns="46178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51197" y="1"/>
            <a:ext cx="2946455" cy="496811"/>
          </a:xfrm>
          <a:prstGeom prst="rect">
            <a:avLst/>
          </a:prstGeom>
        </p:spPr>
        <p:txBody>
          <a:bodyPr vert="horz" lIns="92354" tIns="46178" rIns="92354" bIns="46178" rtlCol="0"/>
          <a:lstStyle>
            <a:lvl1pPr algn="r">
              <a:defRPr sz="1200"/>
            </a:lvl1pPr>
          </a:lstStyle>
          <a:p>
            <a:fld id="{ADE2E6BF-5E34-47B8-AE0B-3D3DC1FB2284}" type="datetimeFigureOut">
              <a:rPr lang="it-IT" smtClean="0"/>
              <a:t>05/06/2017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4538"/>
            <a:ext cx="4967287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354" tIns="46178" rIns="92354" bIns="46178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0572" y="4717301"/>
            <a:ext cx="5438120" cy="4468096"/>
          </a:xfrm>
          <a:prstGeom prst="rect">
            <a:avLst/>
          </a:prstGeom>
        </p:spPr>
        <p:txBody>
          <a:bodyPr vert="horz" lIns="92354" tIns="46178" rIns="92354" bIns="46178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2" y="9431407"/>
            <a:ext cx="2946455" cy="496811"/>
          </a:xfrm>
          <a:prstGeom prst="rect">
            <a:avLst/>
          </a:prstGeom>
        </p:spPr>
        <p:txBody>
          <a:bodyPr vert="horz" lIns="92354" tIns="46178" rIns="92354" bIns="46178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51197" y="9431407"/>
            <a:ext cx="2946455" cy="496811"/>
          </a:xfrm>
          <a:prstGeom prst="rect">
            <a:avLst/>
          </a:prstGeom>
        </p:spPr>
        <p:txBody>
          <a:bodyPr vert="horz" lIns="92354" tIns="46178" rIns="92354" bIns="46178" rtlCol="0" anchor="b"/>
          <a:lstStyle>
            <a:lvl1pPr algn="r">
              <a:defRPr sz="1200"/>
            </a:lvl1pPr>
          </a:lstStyle>
          <a:p>
            <a:fld id="{F389BDAE-64B4-464C-B5B2-C8AD26587D0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439435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6F418C-ECDA-4243-AE54-F8A57FF8A99A}" type="slidenum">
              <a:rPr lang="it-IT" smtClean="0"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509772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99D1B-77B8-4457-8CB6-A0171C6429E4}" type="datetimeFigureOut">
              <a:rPr lang="it-IT" smtClean="0"/>
              <a:t>05/06/2017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8D227-60B4-4CC3-885B-6DC6C57B942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351452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99D1B-77B8-4457-8CB6-A0171C6429E4}" type="datetimeFigureOut">
              <a:rPr lang="it-IT" smtClean="0"/>
              <a:t>05/06/2017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8D227-60B4-4CC3-885B-6DC6C57B942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606489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99D1B-77B8-4457-8CB6-A0171C6429E4}" type="datetimeFigureOut">
              <a:rPr lang="it-IT" smtClean="0"/>
              <a:t>05/06/2017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8D227-60B4-4CC3-885B-6DC6C57B942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754011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7"/>
          <p:cNvPicPr>
            <a:picLocks noChangeAspect="1"/>
          </p:cNvPicPr>
          <p:nvPr userDrawn="1"/>
        </p:nvPicPr>
        <p:blipFill>
          <a:blip r:embed="rId2">
            <a:lum bright="70000" contrast="-70000"/>
          </a:blip>
          <a:srcRect/>
          <a:stretch>
            <a:fillRect/>
          </a:stretch>
        </p:blipFill>
        <p:spPr bwMode="auto">
          <a:xfrm>
            <a:off x="-13816" y="1"/>
            <a:ext cx="9166042" cy="627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7" name="Rectangle 1"/>
          <p:cNvSpPr>
            <a:spLocks/>
          </p:cNvSpPr>
          <p:nvPr userDrawn="1"/>
        </p:nvSpPr>
        <p:spPr bwMode="auto">
          <a:xfrm>
            <a:off x="0" y="6273801"/>
            <a:ext cx="9144000" cy="596900"/>
          </a:xfrm>
          <a:prstGeom prst="rect">
            <a:avLst/>
          </a:prstGeom>
          <a:solidFill>
            <a:srgbClr val="003F6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it-IT" altLang="it-IT"/>
          </a:p>
        </p:txBody>
      </p:sp>
      <p:sp>
        <p:nvSpPr>
          <p:cNvPr id="18" name="Text Box 2"/>
          <p:cNvSpPr txBox="1">
            <a:spLocks noChangeArrowheads="1"/>
          </p:cNvSpPr>
          <p:nvPr userDrawn="1"/>
        </p:nvSpPr>
        <p:spPr bwMode="auto">
          <a:xfrm>
            <a:off x="8391527" y="6372225"/>
            <a:ext cx="33496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/>
          <a:lstStyle>
            <a:lvl1pPr eaLnBrk="0" hangingPunct="0">
              <a:defRPr sz="2400">
                <a:solidFill>
                  <a:srgbClr val="000000"/>
                </a:solidFill>
                <a:latin typeface="Arial" pitchFamily="34" charset="0"/>
                <a:ea typeface="ヒラギノ角ゴ ProN W3" pitchFamily="1" charset="-128"/>
                <a:sym typeface="Arial" pitchFamily="34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Arial" pitchFamily="34" charset="0"/>
                <a:ea typeface="ヒラギノ角ゴ ProN W3" pitchFamily="1" charset="-128"/>
                <a:sym typeface="Arial" pitchFamily="34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Arial" pitchFamily="34" charset="0"/>
                <a:ea typeface="ヒラギノ角ゴ ProN W3" pitchFamily="1" charset="-128"/>
                <a:sym typeface="Arial" pitchFamily="34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Arial" pitchFamily="34" charset="0"/>
                <a:ea typeface="ヒラギノ角ゴ ProN W3" pitchFamily="1" charset="-128"/>
                <a:sym typeface="Arial" pitchFamily="34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Arial" pitchFamily="34" charset="0"/>
                <a:ea typeface="ヒラギノ角ゴ ProN W3" pitchFamily="1" charset="-128"/>
                <a:sym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ヒラギノ角ゴ ProN W3" pitchFamily="1" charset="-128"/>
                <a:sym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ヒラギノ角ゴ ProN W3" pitchFamily="1" charset="-128"/>
                <a:sym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ヒラギノ角ゴ ProN W3" pitchFamily="1" charset="-128"/>
                <a:sym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ヒラギノ角ゴ ProN W3" pitchFamily="1" charset="-128"/>
                <a:sym typeface="Arial" pitchFamily="34" charset="0"/>
              </a:defRPr>
            </a:lvl9pPr>
          </a:lstStyle>
          <a:p>
            <a:pPr algn="ctr" eaLnBrk="1" hangingPunct="1">
              <a:defRPr/>
            </a:pPr>
            <a:fld id="{CF927FFD-8F22-4672-B200-C27CC4BBF769}" type="slidenum">
              <a:rPr lang="en-US" sz="1400" smtClean="0">
                <a:solidFill>
                  <a:srgbClr val="FFFFFF"/>
                </a:solidFill>
                <a:ea typeface="MS PGothic" pitchFamily="34" charset="-128"/>
              </a:rPr>
              <a:pPr algn="ctr" eaLnBrk="1" hangingPunct="1">
                <a:defRPr/>
              </a:pPr>
              <a:t>‹N›</a:t>
            </a:fld>
            <a:endParaRPr lang="en-US" sz="1400" smtClean="0">
              <a:solidFill>
                <a:srgbClr val="FFFFFF"/>
              </a:solidFill>
              <a:ea typeface="MS PGothic" pitchFamily="34" charset="-128"/>
            </a:endParaRPr>
          </a:p>
        </p:txBody>
      </p:sp>
      <p:pic>
        <p:nvPicPr>
          <p:cNvPr id="19" name="Picture 3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5613" y="3175"/>
            <a:ext cx="895350" cy="163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20" name="Rectangle 4"/>
          <p:cNvSpPr>
            <a:spLocks/>
          </p:cNvSpPr>
          <p:nvPr userDrawn="1"/>
        </p:nvSpPr>
        <p:spPr bwMode="auto">
          <a:xfrm>
            <a:off x="406401" y="6375401"/>
            <a:ext cx="991809" cy="30777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40639" bIns="0">
            <a:spAutoFit/>
          </a:bodyPr>
          <a:lstStyle/>
          <a:p>
            <a:r>
              <a:rPr lang="en-US" altLang="it-IT" sz="2000">
                <a:solidFill>
                  <a:srgbClr val="FFFFFF"/>
                </a:solidFill>
                <a:latin typeface="Futura Book 2" charset="0"/>
                <a:ea typeface="MS PGothic" pitchFamily="34" charset="-128"/>
                <a:sym typeface="Futura Book 2" charset="0"/>
              </a:rPr>
              <a:t>unipv.eu</a:t>
            </a:r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99D1B-77B8-4457-8CB6-A0171C6429E4}" type="datetimeFigureOut">
              <a:rPr lang="it-IT" smtClean="0"/>
              <a:t>05/06/2017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8D227-60B4-4CC3-885B-6DC6C57B942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053300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99D1B-77B8-4457-8CB6-A0171C6429E4}" type="datetimeFigureOut">
              <a:rPr lang="it-IT" smtClean="0"/>
              <a:t>05/06/2017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8D227-60B4-4CC3-885B-6DC6C57B942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767265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99D1B-77B8-4457-8CB6-A0171C6429E4}" type="datetimeFigureOut">
              <a:rPr lang="it-IT" smtClean="0"/>
              <a:t>05/06/2017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8D227-60B4-4CC3-885B-6DC6C57B942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393775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99D1B-77B8-4457-8CB6-A0171C6429E4}" type="datetimeFigureOut">
              <a:rPr lang="it-IT" smtClean="0"/>
              <a:t>05/06/2017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8D227-60B4-4CC3-885B-6DC6C57B942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741133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99D1B-77B8-4457-8CB6-A0171C6429E4}" type="datetimeFigureOut">
              <a:rPr lang="it-IT" smtClean="0"/>
              <a:t>05/06/2017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8D227-60B4-4CC3-885B-6DC6C57B942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838866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99D1B-77B8-4457-8CB6-A0171C6429E4}" type="datetimeFigureOut">
              <a:rPr lang="it-IT" smtClean="0"/>
              <a:t>05/06/2017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8D227-60B4-4CC3-885B-6DC6C57B942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80070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99D1B-77B8-4457-8CB6-A0171C6429E4}" type="datetimeFigureOut">
              <a:rPr lang="it-IT" smtClean="0"/>
              <a:t>05/06/2017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8D227-60B4-4CC3-885B-6DC6C57B942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186626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99D1B-77B8-4457-8CB6-A0171C6429E4}" type="datetimeFigureOut">
              <a:rPr lang="it-IT" smtClean="0"/>
              <a:t>05/06/2017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8D227-60B4-4CC3-885B-6DC6C57B942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454511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299D1B-77B8-4457-8CB6-A0171C6429E4}" type="datetimeFigureOut">
              <a:rPr lang="it-IT" smtClean="0"/>
              <a:t>05/06/2017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28D227-60B4-4CC3-885B-6DC6C57B942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326180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962038" y="1604798"/>
            <a:ext cx="8002449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endParaRPr lang="it-IT" sz="3200" i="1" dirty="0" smtClean="0">
              <a:solidFill>
                <a:srgbClr val="003F6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itchFamily="34" charset="0"/>
            </a:endParaRPr>
          </a:p>
          <a:p>
            <a:pPr algn="r"/>
            <a:endParaRPr lang="it-IT" sz="3200" i="1" dirty="0" smtClean="0">
              <a:solidFill>
                <a:srgbClr val="003F6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itchFamily="34" charset="0"/>
            </a:endParaRPr>
          </a:p>
          <a:p>
            <a:pPr algn="r"/>
            <a:endParaRPr lang="it-IT" sz="3200" i="1" dirty="0">
              <a:solidFill>
                <a:srgbClr val="003F6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itchFamily="34" charset="0"/>
            </a:endParaRPr>
          </a:p>
          <a:p>
            <a:pPr algn="r"/>
            <a:r>
              <a:rPr lang="it-IT" sz="3200" i="1" dirty="0" smtClean="0">
                <a:solidFill>
                  <a:srgbClr val="003F6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Riunione del 5 giugno 2017</a:t>
            </a:r>
            <a:endParaRPr lang="it-IT" sz="3200" i="1" dirty="0">
              <a:solidFill>
                <a:srgbClr val="003F6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itchFamily="34" charset="0"/>
            </a:endParaRPr>
          </a:p>
          <a:p>
            <a:pPr algn="r"/>
            <a:endParaRPr lang="en-US" sz="2000" dirty="0">
              <a:solidFill>
                <a:srgbClr val="003F6F"/>
              </a:solidFill>
              <a:latin typeface="Arial Rounded MT Bold" pitchFamily="34" charset="0"/>
            </a:endParaRPr>
          </a:p>
          <a:p>
            <a:pPr algn="r"/>
            <a:endParaRPr lang="en-US" sz="2000" i="1" dirty="0" smtClean="0">
              <a:solidFill>
                <a:srgbClr val="003F6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itchFamily="34" charset="0"/>
            </a:endParaRPr>
          </a:p>
          <a:p>
            <a:pPr algn="r"/>
            <a:endParaRPr lang="en-US" sz="2000" i="1" dirty="0">
              <a:solidFill>
                <a:srgbClr val="003F6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itchFamily="34" charset="0"/>
            </a:endParaRPr>
          </a:p>
          <a:p>
            <a:pPr algn="r"/>
            <a:endParaRPr lang="en-US" sz="2000" i="1" dirty="0" smtClean="0">
              <a:solidFill>
                <a:srgbClr val="003F6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itchFamily="34" charset="0"/>
            </a:endParaRPr>
          </a:p>
          <a:p>
            <a:pPr algn="r"/>
            <a:endParaRPr lang="en-US" sz="2000" i="1" dirty="0">
              <a:solidFill>
                <a:srgbClr val="003F6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itchFamily="34" charset="0"/>
            </a:endParaRPr>
          </a:p>
          <a:p>
            <a:pPr algn="r"/>
            <a:endParaRPr lang="en-US" sz="2000" i="1" dirty="0" smtClean="0">
              <a:solidFill>
                <a:srgbClr val="003F6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itchFamily="34" charset="0"/>
            </a:endParaRPr>
          </a:p>
          <a:p>
            <a:pPr algn="r"/>
            <a:endParaRPr lang="en-US" sz="2000" i="1" dirty="0">
              <a:solidFill>
                <a:srgbClr val="003F6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itchFamily="34" charset="0"/>
            </a:endParaRPr>
          </a:p>
          <a:p>
            <a:pPr algn="r"/>
            <a:endParaRPr lang="en-US" sz="2000" i="1" dirty="0" smtClean="0">
              <a:solidFill>
                <a:srgbClr val="003F6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itchFamily="34" charset="0"/>
            </a:endParaRPr>
          </a:p>
          <a:p>
            <a:pPr algn="r"/>
            <a:endParaRPr lang="en-US" sz="2000" i="1" dirty="0">
              <a:solidFill>
                <a:srgbClr val="003F6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036275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 txBox="1">
            <a:spLocks/>
          </p:cNvSpPr>
          <p:nvPr/>
        </p:nvSpPr>
        <p:spPr>
          <a:xfrm>
            <a:off x="1907704" y="116632"/>
            <a:ext cx="4824536" cy="720080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3600" b="1" dirty="0" smtClean="0"/>
              <a:t>Aggiornamenti</a:t>
            </a:r>
            <a:endParaRPr lang="it-IT" sz="3600" b="1" dirty="0"/>
          </a:p>
        </p:txBody>
      </p:sp>
      <p:sp>
        <p:nvSpPr>
          <p:cNvPr id="3" name="Segnaposto contenuto 2"/>
          <p:cNvSpPr txBox="1">
            <a:spLocks/>
          </p:cNvSpPr>
          <p:nvPr/>
        </p:nvSpPr>
        <p:spPr>
          <a:xfrm>
            <a:off x="467544" y="1124744"/>
            <a:ext cx="8301608" cy="5472608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dirty="0" smtClean="0"/>
              <a:t>Ricorso di 22 unità di personale EP al Giudice del Lavoro; avvio da settembre-ottobre 2017</a:t>
            </a:r>
          </a:p>
          <a:p>
            <a:r>
              <a:rPr lang="it-IT" dirty="0" smtClean="0"/>
              <a:t>Udienza al Consiglio di Stato in relazione al precedente ricorso amministrativo (slittata al 15 giugno 2017);</a:t>
            </a:r>
          </a:p>
          <a:p>
            <a:r>
              <a:rPr lang="it-IT" dirty="0" smtClean="0"/>
              <a:t>Certificazione dei Fondi accessori 2015 e 2016 intervenuta con verbale n. 5 del Collegio dei Revisori del 26 aprile 2017;</a:t>
            </a:r>
          </a:p>
          <a:p>
            <a:r>
              <a:rPr lang="it-IT" dirty="0" smtClean="0"/>
              <a:t>Incontro di contrattazione del 31/05/2017.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967693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30272" y="0"/>
            <a:ext cx="9274272" cy="6857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835523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99584" y="629816"/>
            <a:ext cx="8176872" cy="1143000"/>
          </a:xfrm>
        </p:spPr>
        <p:txBody>
          <a:bodyPr>
            <a:noAutofit/>
          </a:bodyPr>
          <a:lstStyle/>
          <a:p>
            <a:r>
              <a:rPr lang="it-IT" sz="3600" b="1" dirty="0"/>
              <a:t>A</a:t>
            </a:r>
            <a:r>
              <a:rPr lang="it-IT" sz="3600" b="1" dirty="0" smtClean="0"/>
              <a:t>ttribuzione </a:t>
            </a:r>
            <a:r>
              <a:rPr lang="it-IT" sz="3600" b="1" dirty="0"/>
              <a:t>degli incarichi di caposettore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39552" y="1772816"/>
            <a:ext cx="8229600" cy="4824536"/>
          </a:xfrm>
        </p:spPr>
        <p:txBody>
          <a:bodyPr>
            <a:normAutofit fontScale="85000" lnSpcReduction="20000"/>
          </a:bodyPr>
          <a:lstStyle/>
          <a:p>
            <a:r>
              <a:rPr lang="it-IT" b="1" dirty="0" smtClean="0"/>
              <a:t>Manifestazione di interesse </a:t>
            </a:r>
          </a:p>
          <a:p>
            <a:r>
              <a:rPr lang="it-IT" b="1" dirty="0" smtClean="0"/>
              <a:t>Tutto il personale di categoria EP</a:t>
            </a:r>
          </a:p>
          <a:p>
            <a:r>
              <a:rPr lang="it-IT" b="1" dirty="0" smtClean="0"/>
              <a:t>Valutazione</a:t>
            </a:r>
            <a:r>
              <a:rPr lang="it-IT" dirty="0" smtClean="0"/>
              <a:t> da parte del DG supportato dal Dirigente di riferimento e dal Delegato RU </a:t>
            </a:r>
            <a:r>
              <a:rPr lang="it-IT" dirty="0"/>
              <a:t>in </a:t>
            </a:r>
            <a:r>
              <a:rPr lang="it-IT" dirty="0" smtClean="0"/>
              <a:t>base a:</a:t>
            </a:r>
          </a:p>
          <a:p>
            <a:pPr marL="0" indent="0">
              <a:buNone/>
            </a:pPr>
            <a:r>
              <a:rPr lang="it-IT" dirty="0"/>
              <a:t> </a:t>
            </a:r>
            <a:r>
              <a:rPr lang="it-IT" dirty="0" smtClean="0"/>
              <a:t>     - </a:t>
            </a:r>
            <a:r>
              <a:rPr lang="it-IT" i="1" dirty="0" smtClean="0"/>
              <a:t>curriculum vitae</a:t>
            </a:r>
          </a:p>
          <a:p>
            <a:pPr marL="0" indent="0">
              <a:buNone/>
            </a:pPr>
            <a:r>
              <a:rPr lang="it-IT" dirty="0"/>
              <a:t> </a:t>
            </a:r>
            <a:r>
              <a:rPr lang="it-IT" dirty="0" smtClean="0"/>
              <a:t>     - progetto di integrazione e di innovazione relativo </a:t>
            </a:r>
          </a:p>
          <a:p>
            <a:pPr marL="0" indent="0">
              <a:buNone/>
            </a:pPr>
            <a:r>
              <a:rPr lang="it-IT" dirty="0"/>
              <a:t> </a:t>
            </a:r>
            <a:r>
              <a:rPr lang="it-IT" dirty="0" smtClean="0"/>
              <a:t>       alle attività del settore prescelto</a:t>
            </a:r>
          </a:p>
          <a:p>
            <a:r>
              <a:rPr lang="it-IT" b="1" dirty="0" smtClean="0"/>
              <a:t>Elementi</a:t>
            </a:r>
            <a:r>
              <a:rPr lang="it-IT" dirty="0" smtClean="0"/>
              <a:t> considerati:</a:t>
            </a:r>
          </a:p>
          <a:p>
            <a:pPr marL="0" indent="0">
              <a:buNone/>
            </a:pPr>
            <a:r>
              <a:rPr lang="it-IT" dirty="0" smtClean="0"/>
              <a:t>      - competenze di base</a:t>
            </a:r>
          </a:p>
          <a:p>
            <a:pPr marL="0" indent="0">
              <a:buNone/>
            </a:pPr>
            <a:r>
              <a:rPr lang="it-IT" dirty="0" smtClean="0"/>
              <a:t>      - visione sistemica</a:t>
            </a:r>
          </a:p>
          <a:p>
            <a:pPr marL="0" indent="0">
              <a:buNone/>
            </a:pPr>
            <a:r>
              <a:rPr lang="it-IT" dirty="0"/>
              <a:t> </a:t>
            </a:r>
            <a:r>
              <a:rPr lang="it-IT" dirty="0" smtClean="0"/>
              <a:t>     - capacità manageriale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B52DC-AB2F-46FA-BD8A-5CD902D4AD66}" type="slidenum">
              <a:rPr lang="it-IT" smtClean="0"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63816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755576" y="1052736"/>
            <a:ext cx="748883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200" b="1" dirty="0" smtClean="0"/>
              <a:t>Incarichi di responsabilità</a:t>
            </a:r>
          </a:p>
          <a:p>
            <a:pPr algn="ctr"/>
            <a:endParaRPr lang="it-IT" sz="3200" b="1" dirty="0"/>
          </a:p>
          <a:p>
            <a:pPr algn="ctr"/>
            <a:r>
              <a:rPr lang="it-IT" sz="3200" b="1" dirty="0" smtClean="0"/>
              <a:t>da attribuire per l’anno 2017</a:t>
            </a:r>
            <a:endParaRPr lang="it-IT" sz="3200" b="1" dirty="0"/>
          </a:p>
        </p:txBody>
      </p:sp>
    </p:spTree>
    <p:extLst>
      <p:ext uri="{BB962C8B-B14F-4D97-AF65-F5344CB8AC3E}">
        <p14:creationId xmlns:p14="http://schemas.microsoft.com/office/powerpoint/2010/main" val="21994996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/>
              <a:t>Obiettivi 2016</a:t>
            </a:r>
            <a:endParaRPr lang="it-IT" b="1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15978758"/>
              </p:ext>
            </p:extLst>
          </p:nvPr>
        </p:nvGraphicFramePr>
        <p:xfrm>
          <a:off x="457200" y="1600200"/>
          <a:ext cx="8435280" cy="45651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239243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/>
              <a:t>Risultati 2016</a:t>
            </a:r>
            <a:endParaRPr lang="it-IT" b="1" dirty="0"/>
          </a:p>
        </p:txBody>
      </p:sp>
      <p:pic>
        <p:nvPicPr>
          <p:cNvPr id="4" name="Segnaposto contenuto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016" y="1484784"/>
            <a:ext cx="8892480" cy="475252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7910621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/>
          <a:lstStyle/>
          <a:p>
            <a:r>
              <a:rPr lang="it-IT" b="1" dirty="0" smtClean="0"/>
              <a:t>Risultati 2016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5" name="Immagine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268760"/>
            <a:ext cx="8712968" cy="54006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5477068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/>
          <a:lstStyle/>
          <a:p>
            <a:r>
              <a:rPr lang="it-IT" b="1" dirty="0" smtClean="0"/>
              <a:t>Risultati 2016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6" name="Immagine 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484784"/>
            <a:ext cx="8208912" cy="4608512"/>
          </a:xfrm>
          <a:prstGeom prst="rect">
            <a:avLst/>
          </a:prstGeom>
          <a:noFill/>
        </p:spPr>
      </p:pic>
      <p:sp>
        <p:nvSpPr>
          <p:cNvPr id="4" name="CasellaDiTesto 3"/>
          <p:cNvSpPr txBox="1"/>
          <p:nvPr/>
        </p:nvSpPr>
        <p:spPr>
          <a:xfrm>
            <a:off x="2555776" y="916742"/>
            <a:ext cx="39002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 smtClean="0"/>
              <a:t>% media di raggiungimento per ambito</a:t>
            </a:r>
            <a:endParaRPr lang="it-IT" b="1" dirty="0"/>
          </a:p>
        </p:txBody>
      </p:sp>
    </p:spTree>
    <p:extLst>
      <p:ext uri="{BB962C8B-B14F-4D97-AF65-F5344CB8AC3E}">
        <p14:creationId xmlns:p14="http://schemas.microsoft.com/office/powerpoint/2010/main" val="80882984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345</TotalTime>
  <Words>159</Words>
  <Application>Microsoft Office PowerPoint</Application>
  <PresentationFormat>Presentazione su schermo (4:3)</PresentationFormat>
  <Paragraphs>37</Paragraphs>
  <Slides>9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9</vt:i4>
      </vt:variant>
    </vt:vector>
  </HeadingPairs>
  <TitlesOfParts>
    <vt:vector size="10" baseType="lpstr">
      <vt:lpstr>Tema di Office</vt:lpstr>
      <vt:lpstr>Presentazione standard di PowerPoint</vt:lpstr>
      <vt:lpstr>Presentazione standard di PowerPoint</vt:lpstr>
      <vt:lpstr>Presentazione standard di PowerPoint</vt:lpstr>
      <vt:lpstr>Attribuzione degli incarichi di caposettore</vt:lpstr>
      <vt:lpstr>Presentazione standard di PowerPoint</vt:lpstr>
      <vt:lpstr>Obiettivi 2016</vt:lpstr>
      <vt:lpstr>Risultati 2016</vt:lpstr>
      <vt:lpstr>Risultati 2016</vt:lpstr>
      <vt:lpstr>Risultati 2016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Sacchi</dc:creator>
  <cp:lastModifiedBy>Sacchi</cp:lastModifiedBy>
  <cp:revision>38</cp:revision>
  <cp:lastPrinted>2017-06-05T06:45:06Z</cp:lastPrinted>
  <dcterms:created xsi:type="dcterms:W3CDTF">2016-09-22T12:50:13Z</dcterms:created>
  <dcterms:modified xsi:type="dcterms:W3CDTF">2017-06-05T06:45:40Z</dcterms:modified>
</cp:coreProperties>
</file>