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30" r:id="rId3"/>
    <p:sldId id="358" r:id="rId4"/>
    <p:sldId id="360" r:id="rId5"/>
    <p:sldId id="359" r:id="rId6"/>
    <p:sldId id="362" r:id="rId7"/>
    <p:sldId id="363" r:id="rId8"/>
    <p:sldId id="364" r:id="rId9"/>
    <p:sldId id="261" r:id="rId10"/>
    <p:sldId id="335" r:id="rId11"/>
    <p:sldId id="370" r:id="rId12"/>
    <p:sldId id="287" r:id="rId13"/>
    <p:sldId id="369" r:id="rId14"/>
    <p:sldId id="339" r:id="rId15"/>
    <p:sldId id="367" r:id="rId16"/>
    <p:sldId id="372" r:id="rId17"/>
    <p:sldId id="333" r:id="rId18"/>
  </p:sldIdLst>
  <p:sldSz cx="12192000" cy="6858000"/>
  <p:notesSz cx="6858000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3" clrIdx="0">
    <p:extLst>
      <p:ext uri="{19B8F6BF-5375-455C-9EA6-DF929625EA0E}">
        <p15:presenceInfo xmlns:p15="http://schemas.microsoft.com/office/powerpoint/2012/main" userId="Utente" providerId="None"/>
      </p:ext>
    </p:extLst>
  </p:cmAuthor>
  <p:cmAuthor id="2" name="Mabel Pomici" initials="MP" lastIdx="2" clrIdx="1">
    <p:extLst>
      <p:ext uri="{19B8F6BF-5375-455C-9EA6-DF929625EA0E}">
        <p15:presenceInfo xmlns:p15="http://schemas.microsoft.com/office/powerpoint/2012/main" userId="bf247d99a02db8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B49"/>
    <a:srgbClr val="1E71B9"/>
    <a:srgbClr val="C61841"/>
    <a:srgbClr val="B22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7687" autoAdjust="0"/>
  </p:normalViewPr>
  <p:slideViewPr>
    <p:cSldViewPr snapToGrid="0">
      <p:cViewPr varScale="1">
        <p:scale>
          <a:sx n="67" d="100"/>
          <a:sy n="67" d="100"/>
        </p:scale>
        <p:origin x="72" y="84"/>
      </p:cViewPr>
      <p:guideLst>
        <p:guide orient="horz" pos="2160"/>
        <p:guide pos="3840"/>
        <p:guide orient="horz" pos="21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9T13:03:36.020" idx="1">
    <p:pos x="10" y="10"/>
    <p:text>SCUSA MABEL MA COSA C'ENTRA LA RENDICONTAZIONE CON L'AGGIORNAMENTO SMVP?</p:text>
    <p:extLst>
      <p:ext uri="{C676402C-5697-4E1C-873F-D02D1690AC5C}">
        <p15:threadingInfo xmlns:p15="http://schemas.microsoft.com/office/powerpoint/2012/main" timeZoneBias="-120"/>
      </p:ext>
    </p:extLst>
  </p:cm>
  <p:cm authorId="1" dt="2020-09-09T13:05:45.187" idx="2">
    <p:pos x="10" y="146"/>
    <p:text>IO METTEREI RENDICONTAZIONE 2019....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  <p:cm authorId="2" dt="2020-09-09T15:53:28.243" idx="1">
    <p:pos x="10" y="282"/>
    <p:text>sono le modifiche apportate a Luglio al SMVP volute da Emma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9T13:05:58.863" idx="3">
    <p:pos x="10" y="10"/>
    <p:text>HO CAMBIATO TITOLO</p:text>
    <p:extLst>
      <p:ext uri="{C676402C-5697-4E1C-873F-D02D1690AC5C}">
        <p15:threadingInfo xmlns:p15="http://schemas.microsoft.com/office/powerpoint/2012/main" timeZoneBias="-120"/>
      </p:ext>
    </p:extLst>
  </p:cm>
  <p:cm authorId="2" dt="2020-09-09T15:56:28.529" idx="2">
    <p:pos x="10" y="146"/>
    <p:text>ok</p:text>
    <p:extLst>
      <p:ext uri="{C676402C-5697-4E1C-873F-D02D1690AC5C}">
        <p15:threadingInfo xmlns:p15="http://schemas.microsoft.com/office/powerpoint/2012/main" timeZoneBias="-120">
          <p15:parentCm authorId="1" idx="3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90056-37BB-4BFD-965B-1C2ADAF0AA6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A5680B6-9746-41AD-AFF7-BEBAAEBA6884}">
      <dgm:prSet phldrT="[Testo]" custT="1"/>
      <dgm:spPr>
        <a:solidFill>
          <a:schemeClr val="bg1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it-IT" sz="1800" dirty="0">
              <a:solidFill>
                <a:schemeClr val="tx1"/>
              </a:solidFill>
            </a:rPr>
            <a:t>Gennaio-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it-IT" sz="1800" dirty="0">
              <a:solidFill>
                <a:schemeClr val="tx1"/>
              </a:solidFill>
            </a:rPr>
            <a:t>febbraio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it-IT" sz="1800" dirty="0">
              <a:solidFill>
                <a:schemeClr val="tx1"/>
              </a:solidFill>
            </a:rPr>
            <a:t> 2020</a:t>
          </a:r>
        </a:p>
      </dgm:t>
    </dgm:pt>
    <dgm:pt modelId="{96D53ADC-CE69-45BB-814F-FE031DA5068F}" type="parTrans" cxnId="{766950E5-FD3F-49AC-B5AF-AE07E4D1AFF2}">
      <dgm:prSet/>
      <dgm:spPr/>
      <dgm:t>
        <a:bodyPr/>
        <a:lstStyle/>
        <a:p>
          <a:endParaRPr lang="it-IT" sz="1800"/>
        </a:p>
      </dgm:t>
    </dgm:pt>
    <dgm:pt modelId="{5768747A-250D-4A46-961F-9CEF503CC009}" type="sibTrans" cxnId="{766950E5-FD3F-49AC-B5AF-AE07E4D1AFF2}">
      <dgm:prSet/>
      <dgm:spPr/>
      <dgm:t>
        <a:bodyPr/>
        <a:lstStyle/>
        <a:p>
          <a:endParaRPr lang="it-IT" sz="1800"/>
        </a:p>
      </dgm:t>
    </dgm:pt>
    <dgm:pt modelId="{047021F6-D2DF-4D4C-A06E-6000525C6013}">
      <dgm:prSet phldrT="[Testo]" custT="1"/>
      <dgm:spPr/>
      <dgm:t>
        <a:bodyPr/>
        <a:lstStyle/>
        <a:p>
          <a:r>
            <a:rPr lang="it-IT" sz="1600" dirty="0">
              <a:solidFill>
                <a:schemeClr val="tx1"/>
              </a:solidFill>
            </a:rPr>
            <a:t>Approvazione in CDA  documento di programmazione integrata 2020/2022</a:t>
          </a:r>
        </a:p>
      </dgm:t>
    </dgm:pt>
    <dgm:pt modelId="{AB35159C-9DB6-4460-A76A-4C8536D690E2}" type="parTrans" cxnId="{CDFDD472-B1DF-42CB-A08E-1CA212B31FFA}">
      <dgm:prSet/>
      <dgm:spPr/>
      <dgm:t>
        <a:bodyPr/>
        <a:lstStyle/>
        <a:p>
          <a:endParaRPr lang="it-IT" sz="1800"/>
        </a:p>
      </dgm:t>
    </dgm:pt>
    <dgm:pt modelId="{AF60B75B-D98B-4C15-8456-455FF7455C0F}" type="sibTrans" cxnId="{CDFDD472-B1DF-42CB-A08E-1CA212B31FFA}">
      <dgm:prSet/>
      <dgm:spPr/>
      <dgm:t>
        <a:bodyPr/>
        <a:lstStyle/>
        <a:p>
          <a:endParaRPr lang="it-IT" sz="1800"/>
        </a:p>
      </dgm:t>
    </dgm:pt>
    <dgm:pt modelId="{43DA17AC-8373-4FC3-8B2A-E413EF2CB4EA}">
      <dgm:prSet phldrT="[Testo]" custT="1"/>
      <dgm:spPr/>
      <dgm:t>
        <a:bodyPr/>
        <a:lstStyle/>
        <a:p>
          <a:r>
            <a:rPr lang="it-IT" sz="1800" b="1" dirty="0">
              <a:solidFill>
                <a:srgbClr val="DB1B49"/>
              </a:solidFill>
            </a:rPr>
            <a:t>Luglio- settembre 2020</a:t>
          </a:r>
        </a:p>
      </dgm:t>
    </dgm:pt>
    <dgm:pt modelId="{703E4E15-51F8-4ABF-8319-26338D616BBD}" type="parTrans" cxnId="{C749B019-916E-4F99-AC91-E2130C22C229}">
      <dgm:prSet/>
      <dgm:spPr/>
      <dgm:t>
        <a:bodyPr/>
        <a:lstStyle/>
        <a:p>
          <a:endParaRPr lang="it-IT" sz="1800"/>
        </a:p>
      </dgm:t>
    </dgm:pt>
    <dgm:pt modelId="{9F5C01DA-12AC-4D21-85F7-72B8A052D912}" type="sibTrans" cxnId="{C749B019-916E-4F99-AC91-E2130C22C229}">
      <dgm:prSet/>
      <dgm:spPr/>
      <dgm:t>
        <a:bodyPr/>
        <a:lstStyle/>
        <a:p>
          <a:endParaRPr lang="it-IT" sz="1800"/>
        </a:p>
      </dgm:t>
    </dgm:pt>
    <dgm:pt modelId="{50AED1DE-51AA-4C3E-844B-7685FC964EF5}">
      <dgm:prSet phldrT="[Testo]" custT="1"/>
      <dgm:spPr/>
      <dgm:t>
        <a:bodyPr/>
        <a:lstStyle/>
        <a:p>
          <a:r>
            <a:rPr lang="it-IT" sz="1800" dirty="0"/>
            <a:t>Revisione infrannuale  degli obiettivi:</a:t>
          </a:r>
        </a:p>
      </dgm:t>
    </dgm:pt>
    <dgm:pt modelId="{17146E89-98CF-4ED8-B927-C94519E0399C}" type="parTrans" cxnId="{E8AAA418-2918-4B2D-BB69-DE5D9BDB684A}">
      <dgm:prSet/>
      <dgm:spPr/>
      <dgm:t>
        <a:bodyPr/>
        <a:lstStyle/>
        <a:p>
          <a:endParaRPr lang="it-IT" sz="1800"/>
        </a:p>
      </dgm:t>
    </dgm:pt>
    <dgm:pt modelId="{A4C29141-200A-426C-A5B9-814BC42CD16E}" type="sibTrans" cxnId="{E8AAA418-2918-4B2D-BB69-DE5D9BDB684A}">
      <dgm:prSet/>
      <dgm:spPr/>
      <dgm:t>
        <a:bodyPr/>
        <a:lstStyle/>
        <a:p>
          <a:endParaRPr lang="it-IT" sz="1800"/>
        </a:p>
      </dgm:t>
    </dgm:pt>
    <dgm:pt modelId="{1FDD99CD-9EBA-42CE-A6B7-DC243ECC6EE9}">
      <dgm:prSet phldrT="[Testo]" custT="1"/>
      <dgm:spPr/>
      <dgm:t>
        <a:bodyPr/>
        <a:lstStyle/>
        <a:p>
          <a:r>
            <a:rPr lang="it-IT" sz="1800" dirty="0">
              <a:solidFill>
                <a:schemeClr val="tx1"/>
              </a:solidFill>
            </a:rPr>
            <a:t>Da marzo 2021</a:t>
          </a:r>
        </a:p>
      </dgm:t>
    </dgm:pt>
    <dgm:pt modelId="{BD72F89A-1E9F-42C0-8AC4-94EFAD24D705}" type="parTrans" cxnId="{AB7FDB0B-3DB5-43C2-AF5E-D79BA6606A6E}">
      <dgm:prSet/>
      <dgm:spPr/>
      <dgm:t>
        <a:bodyPr/>
        <a:lstStyle/>
        <a:p>
          <a:endParaRPr lang="it-IT" sz="1800"/>
        </a:p>
      </dgm:t>
    </dgm:pt>
    <dgm:pt modelId="{1FF1F597-A43E-44A8-A96F-71A8E794EB89}" type="sibTrans" cxnId="{AB7FDB0B-3DB5-43C2-AF5E-D79BA6606A6E}">
      <dgm:prSet/>
      <dgm:spPr/>
      <dgm:t>
        <a:bodyPr/>
        <a:lstStyle/>
        <a:p>
          <a:endParaRPr lang="it-IT" sz="1800"/>
        </a:p>
      </dgm:t>
    </dgm:pt>
    <dgm:pt modelId="{ABB5A269-5BD7-4D31-A173-57230A603BCC}">
      <dgm:prSet phldrT="[Testo]" custT="1"/>
      <dgm:spPr/>
      <dgm:t>
        <a:bodyPr/>
        <a:lstStyle/>
        <a:p>
          <a:r>
            <a:rPr lang="it-IT" sz="1800" dirty="0">
              <a:solidFill>
                <a:schemeClr val="tx1"/>
              </a:solidFill>
            </a:rPr>
            <a:t>Entro 30 giugno 2021</a:t>
          </a:r>
        </a:p>
      </dgm:t>
    </dgm:pt>
    <dgm:pt modelId="{B30D934F-4E81-4AF6-A414-FE21F67927C2}" type="parTrans" cxnId="{28EB8C0E-526A-4D70-BC65-FC162FFBF7D9}">
      <dgm:prSet/>
      <dgm:spPr/>
      <dgm:t>
        <a:bodyPr/>
        <a:lstStyle/>
        <a:p>
          <a:endParaRPr lang="it-IT" sz="1800"/>
        </a:p>
      </dgm:t>
    </dgm:pt>
    <dgm:pt modelId="{C95B30C9-85F9-4DC3-B273-762644C0B6F3}" type="sibTrans" cxnId="{28EB8C0E-526A-4D70-BC65-FC162FFBF7D9}">
      <dgm:prSet/>
      <dgm:spPr/>
      <dgm:t>
        <a:bodyPr/>
        <a:lstStyle/>
        <a:p>
          <a:endParaRPr lang="it-IT" sz="1800"/>
        </a:p>
      </dgm:t>
    </dgm:pt>
    <dgm:pt modelId="{19AA8D2B-3660-4988-8E36-A60117A578C1}">
      <dgm:prSet phldrT="[Testo]" custT="1"/>
      <dgm:spPr/>
      <dgm:t>
        <a:bodyPr/>
        <a:lstStyle/>
        <a:p>
          <a:r>
            <a:rPr lang="it-IT" sz="1800" dirty="0">
              <a:solidFill>
                <a:schemeClr val="tx1"/>
              </a:solidFill>
            </a:rPr>
            <a:t>Ottobre –dicembre 2019</a:t>
          </a:r>
        </a:p>
      </dgm:t>
    </dgm:pt>
    <dgm:pt modelId="{3C2B8A3E-4EB9-4578-B60A-BFA80569E012}" type="parTrans" cxnId="{7DA084BA-F985-46A1-802A-F441EC93E6F9}">
      <dgm:prSet/>
      <dgm:spPr/>
      <dgm:t>
        <a:bodyPr/>
        <a:lstStyle/>
        <a:p>
          <a:endParaRPr lang="it-IT" sz="1800"/>
        </a:p>
      </dgm:t>
    </dgm:pt>
    <dgm:pt modelId="{0023C8EF-6852-4F47-8D5B-F99C3A3A5FD2}" type="sibTrans" cxnId="{7DA084BA-F985-46A1-802A-F441EC93E6F9}">
      <dgm:prSet/>
      <dgm:spPr/>
      <dgm:t>
        <a:bodyPr/>
        <a:lstStyle/>
        <a:p>
          <a:endParaRPr lang="it-IT" sz="1800"/>
        </a:p>
      </dgm:t>
    </dgm:pt>
    <dgm:pt modelId="{44B8D5B4-3CE1-47A7-A811-0544E34567ED}">
      <dgm:prSet phldrT="[Testo]" custT="1"/>
      <dgm:spPr/>
      <dgm:t>
        <a:bodyPr/>
        <a:lstStyle/>
        <a:p>
          <a:r>
            <a:rPr lang="it-IT" sz="1600" dirty="0"/>
            <a:t>Avvio del processo di pianificazione degli obiettivi e di </a:t>
          </a:r>
          <a:r>
            <a:rPr lang="it-IT" sz="1600" dirty="0" err="1"/>
            <a:t>budgeting</a:t>
          </a:r>
          <a:r>
            <a:rPr lang="it-IT" sz="1600" dirty="0"/>
            <a:t> </a:t>
          </a:r>
        </a:p>
      </dgm:t>
    </dgm:pt>
    <dgm:pt modelId="{5913CABD-CF73-4FAD-9517-5DFF3B1D7C74}" type="parTrans" cxnId="{99F6C85B-5FC3-4B7E-9957-A9AC099B8D32}">
      <dgm:prSet/>
      <dgm:spPr/>
      <dgm:t>
        <a:bodyPr/>
        <a:lstStyle/>
        <a:p>
          <a:endParaRPr lang="it-IT" sz="1800"/>
        </a:p>
      </dgm:t>
    </dgm:pt>
    <dgm:pt modelId="{2BA966CF-F1F5-4F29-A11B-5CD8BCB03C39}" type="sibTrans" cxnId="{99F6C85B-5FC3-4B7E-9957-A9AC099B8D32}">
      <dgm:prSet/>
      <dgm:spPr/>
      <dgm:t>
        <a:bodyPr/>
        <a:lstStyle/>
        <a:p>
          <a:endParaRPr lang="it-IT" sz="1800"/>
        </a:p>
      </dgm:t>
    </dgm:pt>
    <dgm:pt modelId="{C81D49C3-D73F-4F9F-96F5-9A32FE56D851}">
      <dgm:prSet phldrT="[Testo]" custT="1"/>
      <dgm:spPr/>
      <dgm:t>
        <a:bodyPr/>
        <a:lstStyle/>
        <a:p>
          <a:r>
            <a:rPr lang="it-IT" sz="1600" dirty="0">
              <a:solidFill>
                <a:schemeClr val="tx1"/>
              </a:solidFill>
            </a:rPr>
            <a:t>Entro primo bimestre assegnazione  degli obiettivi alle strutture di II livello.</a:t>
          </a:r>
        </a:p>
      </dgm:t>
    </dgm:pt>
    <dgm:pt modelId="{9CF30DEB-6EAC-445A-A89E-CE292C7FF25E}" type="parTrans" cxnId="{609DA2E0-756C-4B67-B770-797C0789039E}">
      <dgm:prSet/>
      <dgm:spPr/>
      <dgm:t>
        <a:bodyPr/>
        <a:lstStyle/>
        <a:p>
          <a:endParaRPr lang="it-IT" sz="1800"/>
        </a:p>
      </dgm:t>
    </dgm:pt>
    <dgm:pt modelId="{86695612-53D0-4A7B-BD49-CF7BCFEE0A79}" type="sibTrans" cxnId="{609DA2E0-756C-4B67-B770-797C0789039E}">
      <dgm:prSet/>
      <dgm:spPr/>
      <dgm:t>
        <a:bodyPr/>
        <a:lstStyle/>
        <a:p>
          <a:endParaRPr lang="it-IT" sz="1800"/>
        </a:p>
      </dgm:t>
    </dgm:pt>
    <dgm:pt modelId="{E08790A9-0D4B-4560-8E4C-EA719581D581}">
      <dgm:prSet phldrT="[Testo]" custT="1"/>
      <dgm:spPr/>
      <dgm:t>
        <a:bodyPr/>
        <a:lstStyle/>
        <a:p>
          <a:r>
            <a:rPr lang="it-IT" sz="1600" dirty="0">
              <a:solidFill>
                <a:schemeClr val="tx1"/>
              </a:solidFill>
            </a:rPr>
            <a:t>Definizione obiettivi 2020 con indicatori di risultato target e piano di lavoro.</a:t>
          </a:r>
        </a:p>
      </dgm:t>
    </dgm:pt>
    <dgm:pt modelId="{B35E0858-42A5-4AB2-9C4D-4456A1EEA47F}" type="parTrans" cxnId="{4822183E-D180-41D9-BA7A-E23579B9A984}">
      <dgm:prSet/>
      <dgm:spPr/>
      <dgm:t>
        <a:bodyPr/>
        <a:lstStyle/>
        <a:p>
          <a:endParaRPr lang="it-IT"/>
        </a:p>
      </dgm:t>
    </dgm:pt>
    <dgm:pt modelId="{56D513C4-AD44-4BB9-8CB1-5171DC9C7398}" type="sibTrans" cxnId="{4822183E-D180-41D9-BA7A-E23579B9A984}">
      <dgm:prSet/>
      <dgm:spPr/>
      <dgm:t>
        <a:bodyPr/>
        <a:lstStyle/>
        <a:p>
          <a:endParaRPr lang="it-IT"/>
        </a:p>
      </dgm:t>
    </dgm:pt>
    <dgm:pt modelId="{546C95FE-954C-4D2A-A14B-7D532686163F}">
      <dgm:prSet phldrT="[Testo]" custT="1"/>
      <dgm:spPr/>
      <dgm:t>
        <a:bodyPr/>
        <a:lstStyle/>
        <a:p>
          <a:r>
            <a:rPr lang="it-IT" sz="1600" dirty="0">
              <a:solidFill>
                <a:schemeClr val="tx1"/>
              </a:solidFill>
            </a:rPr>
            <a:t>Valutazione Obiettivi</a:t>
          </a:r>
        </a:p>
      </dgm:t>
    </dgm:pt>
    <dgm:pt modelId="{BC618530-B77A-45E6-B852-A4F488790C12}" type="parTrans" cxnId="{0767E10E-9E80-43CA-80EC-B819BC2A2739}">
      <dgm:prSet/>
      <dgm:spPr/>
      <dgm:t>
        <a:bodyPr/>
        <a:lstStyle/>
        <a:p>
          <a:endParaRPr lang="it-IT"/>
        </a:p>
      </dgm:t>
    </dgm:pt>
    <dgm:pt modelId="{A323D9B6-7E6C-4508-B85A-DF6FECF7A0D6}" type="sibTrans" cxnId="{0767E10E-9E80-43CA-80EC-B819BC2A2739}">
      <dgm:prSet/>
      <dgm:spPr/>
      <dgm:t>
        <a:bodyPr/>
        <a:lstStyle/>
        <a:p>
          <a:endParaRPr lang="it-IT"/>
        </a:p>
      </dgm:t>
    </dgm:pt>
    <dgm:pt modelId="{4E276696-85CD-4798-B360-A1CA6515B337}">
      <dgm:prSet phldrT="[Testo]" custT="1"/>
      <dgm:spPr/>
      <dgm:t>
        <a:bodyPr/>
        <a:lstStyle/>
        <a:p>
          <a:r>
            <a:rPr lang="it-IT" sz="1600" dirty="0">
              <a:solidFill>
                <a:schemeClr val="tx1"/>
              </a:solidFill>
            </a:rPr>
            <a:t>Relazione Piano della Performance</a:t>
          </a:r>
        </a:p>
      </dgm:t>
    </dgm:pt>
    <dgm:pt modelId="{52B1E16A-14C8-41F8-894B-C83A71755301}" type="parTrans" cxnId="{64C60535-F7E7-43D5-8174-F7210DC707A1}">
      <dgm:prSet/>
      <dgm:spPr/>
      <dgm:t>
        <a:bodyPr/>
        <a:lstStyle/>
        <a:p>
          <a:endParaRPr lang="it-IT"/>
        </a:p>
      </dgm:t>
    </dgm:pt>
    <dgm:pt modelId="{53B5F18B-6CAA-4C29-A602-E84638C471AB}" type="sibTrans" cxnId="{64C60535-F7E7-43D5-8174-F7210DC707A1}">
      <dgm:prSet/>
      <dgm:spPr/>
      <dgm:t>
        <a:bodyPr/>
        <a:lstStyle/>
        <a:p>
          <a:endParaRPr lang="it-IT"/>
        </a:p>
      </dgm:t>
    </dgm:pt>
    <dgm:pt modelId="{B54BC6C2-0DF0-49B9-83C2-FCCBF37E906B}">
      <dgm:prSet phldrT="[Testo]" custT="1"/>
      <dgm:spPr/>
      <dgm:t>
        <a:bodyPr/>
        <a:lstStyle/>
        <a:p>
          <a:r>
            <a:rPr lang="it-IT" sz="1600" dirty="0"/>
            <a:t>Aggiornamento annuale del SMVP</a:t>
          </a:r>
        </a:p>
      </dgm:t>
    </dgm:pt>
    <dgm:pt modelId="{61BB6429-9A33-4C8B-96FB-9D9344F59955}" type="parTrans" cxnId="{FCC883C1-6604-412A-88C8-13BAD2392656}">
      <dgm:prSet/>
      <dgm:spPr/>
      <dgm:t>
        <a:bodyPr/>
        <a:lstStyle/>
        <a:p>
          <a:endParaRPr lang="it-IT"/>
        </a:p>
      </dgm:t>
    </dgm:pt>
    <dgm:pt modelId="{DAC61EA4-FFED-43DE-A7EC-503B034384D0}" type="sibTrans" cxnId="{FCC883C1-6604-412A-88C8-13BAD2392656}">
      <dgm:prSet/>
      <dgm:spPr/>
      <dgm:t>
        <a:bodyPr/>
        <a:lstStyle/>
        <a:p>
          <a:endParaRPr lang="it-IT"/>
        </a:p>
      </dgm:t>
    </dgm:pt>
    <dgm:pt modelId="{B3264B9C-12AC-4ECB-9CDE-C0203354517C}">
      <dgm:prSet phldrT="[Testo]" custT="1"/>
      <dgm:spPr/>
      <dgm:t>
        <a:bodyPr/>
        <a:lstStyle/>
        <a:p>
          <a:r>
            <a:rPr lang="it-IT" sz="1600" dirty="0"/>
            <a:t>Approvazione Ambiti prioritari di intervento DG e Aree</a:t>
          </a:r>
        </a:p>
      </dgm:t>
    </dgm:pt>
    <dgm:pt modelId="{425FAF10-E905-4AA9-9C0E-FD9E7029AEF3}" type="parTrans" cxnId="{BD747FCF-1E80-4432-9366-465CBE6E39FD}">
      <dgm:prSet/>
      <dgm:spPr/>
      <dgm:t>
        <a:bodyPr/>
        <a:lstStyle/>
        <a:p>
          <a:endParaRPr lang="it-IT"/>
        </a:p>
      </dgm:t>
    </dgm:pt>
    <dgm:pt modelId="{36B90B11-AFC8-47A0-823D-F1CC5AFE9939}" type="sibTrans" cxnId="{BD747FCF-1E80-4432-9366-465CBE6E39FD}">
      <dgm:prSet/>
      <dgm:spPr/>
      <dgm:t>
        <a:bodyPr/>
        <a:lstStyle/>
        <a:p>
          <a:endParaRPr lang="it-IT"/>
        </a:p>
      </dgm:t>
    </dgm:pt>
    <dgm:pt modelId="{B77C7DD9-90C0-49EF-B89A-E98C545B5169}">
      <dgm:prSet phldrT="[Testo]" custT="1"/>
      <dgm:spPr/>
      <dgm:t>
        <a:bodyPr/>
        <a:lstStyle/>
        <a:p>
          <a:r>
            <a:rPr lang="it-IT" sz="1800" dirty="0"/>
            <a:t> valutazione da parte del NUV </a:t>
          </a:r>
        </a:p>
      </dgm:t>
    </dgm:pt>
    <dgm:pt modelId="{840C9E20-BDAB-47F6-8883-4713893D2171}" type="parTrans" cxnId="{98B189C2-F81B-4868-85B6-F08160192EB0}">
      <dgm:prSet/>
      <dgm:spPr/>
      <dgm:t>
        <a:bodyPr/>
        <a:lstStyle/>
        <a:p>
          <a:endParaRPr lang="it-IT"/>
        </a:p>
      </dgm:t>
    </dgm:pt>
    <dgm:pt modelId="{F214FF02-76D9-4700-BA93-7872558FCE85}" type="sibTrans" cxnId="{98B189C2-F81B-4868-85B6-F08160192EB0}">
      <dgm:prSet/>
      <dgm:spPr/>
      <dgm:t>
        <a:bodyPr/>
        <a:lstStyle/>
        <a:p>
          <a:endParaRPr lang="it-IT"/>
        </a:p>
      </dgm:t>
    </dgm:pt>
    <dgm:pt modelId="{88437B06-A519-435B-97C9-9B44EAEDDB00}">
      <dgm:prSet phldrT="[Testo]" custT="1"/>
      <dgm:spPr/>
      <dgm:t>
        <a:bodyPr/>
        <a:lstStyle/>
        <a:p>
          <a:r>
            <a:rPr lang="it-IT" sz="1800" dirty="0"/>
            <a:t>approvazione modifiche da parte del CDA di Luglio</a:t>
          </a:r>
        </a:p>
      </dgm:t>
    </dgm:pt>
    <dgm:pt modelId="{8F2B1DCF-F510-4231-B15D-98EE428D6791}" type="parTrans" cxnId="{DD13A696-A750-4D9D-8B15-9EDBBD301D2A}">
      <dgm:prSet/>
      <dgm:spPr/>
      <dgm:t>
        <a:bodyPr/>
        <a:lstStyle/>
        <a:p>
          <a:endParaRPr lang="it-IT"/>
        </a:p>
      </dgm:t>
    </dgm:pt>
    <dgm:pt modelId="{C4D74E06-4EB6-4FA2-AE60-92D163D9C89C}" type="sibTrans" cxnId="{DD13A696-A750-4D9D-8B15-9EDBBD301D2A}">
      <dgm:prSet/>
      <dgm:spPr/>
      <dgm:t>
        <a:bodyPr/>
        <a:lstStyle/>
        <a:p>
          <a:endParaRPr lang="it-IT"/>
        </a:p>
      </dgm:t>
    </dgm:pt>
    <dgm:pt modelId="{9D075641-5C99-4A2D-9DD9-B219F6ED61C4}">
      <dgm:prSet phldrT="[Testo]" custT="1"/>
      <dgm:spPr/>
      <dgm:t>
        <a:bodyPr/>
        <a:lstStyle/>
        <a:p>
          <a:r>
            <a:rPr lang="it-IT" sz="1800" b="1" dirty="0">
              <a:solidFill>
                <a:srgbClr val="DB1B49"/>
              </a:solidFill>
            </a:rPr>
            <a:t>Obiettivi delle strutture di secondo livello</a:t>
          </a:r>
          <a:endParaRPr lang="it-IT" sz="1800" dirty="0">
            <a:solidFill>
              <a:srgbClr val="DB1B49"/>
            </a:solidFill>
          </a:endParaRPr>
        </a:p>
      </dgm:t>
    </dgm:pt>
    <dgm:pt modelId="{0CC68B9E-C361-49AB-9E85-690642C90959}" type="parTrans" cxnId="{C91511B8-C9B6-4BF0-950A-B7AAC8723218}">
      <dgm:prSet/>
      <dgm:spPr/>
      <dgm:t>
        <a:bodyPr/>
        <a:lstStyle/>
        <a:p>
          <a:endParaRPr lang="it-IT"/>
        </a:p>
      </dgm:t>
    </dgm:pt>
    <dgm:pt modelId="{7248346C-3B81-4A76-822E-C93D65F0D9F3}" type="sibTrans" cxnId="{C91511B8-C9B6-4BF0-950A-B7AAC8723218}">
      <dgm:prSet/>
      <dgm:spPr/>
      <dgm:t>
        <a:bodyPr/>
        <a:lstStyle/>
        <a:p>
          <a:endParaRPr lang="it-IT"/>
        </a:p>
      </dgm:t>
    </dgm:pt>
    <dgm:pt modelId="{AB4CA550-26D9-4DE7-9CE0-7448EDEBF793}">
      <dgm:prSet phldrT="[Testo]" custT="1"/>
      <dgm:spPr/>
      <dgm:t>
        <a:bodyPr/>
        <a:lstStyle/>
        <a:p>
          <a:r>
            <a:rPr lang="it-IT" sz="1800" dirty="0"/>
            <a:t>Proposte obiettivi 2021 in associazione con l’avvio del budget</a:t>
          </a:r>
        </a:p>
      </dgm:t>
    </dgm:pt>
    <dgm:pt modelId="{96F1E892-31BE-454E-B96E-1289F3338439}" type="parTrans" cxnId="{5BE2D869-6FA6-43FF-9032-0C8169EEFA3C}">
      <dgm:prSet/>
      <dgm:spPr/>
      <dgm:t>
        <a:bodyPr/>
        <a:lstStyle/>
        <a:p>
          <a:endParaRPr lang="it-IT"/>
        </a:p>
      </dgm:t>
    </dgm:pt>
    <dgm:pt modelId="{E4F5EF38-E6CD-46B4-B909-BE2E88E92487}" type="sibTrans" cxnId="{5BE2D869-6FA6-43FF-9032-0C8169EEFA3C}">
      <dgm:prSet/>
      <dgm:spPr/>
      <dgm:t>
        <a:bodyPr/>
        <a:lstStyle/>
        <a:p>
          <a:endParaRPr lang="it-IT"/>
        </a:p>
      </dgm:t>
    </dgm:pt>
    <dgm:pt modelId="{071658B7-CBD7-4135-BE05-411947D995EE}" type="pres">
      <dgm:prSet presAssocID="{0F890056-37BB-4BFD-965B-1C2ADAF0AA6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1ADC8F3-B87E-44D2-9D87-F7CD26D16718}" type="pres">
      <dgm:prSet presAssocID="{19AA8D2B-3660-4988-8E36-A60117A578C1}" presName="Accent1" presStyleCnt="0"/>
      <dgm:spPr/>
    </dgm:pt>
    <dgm:pt modelId="{88A5738D-9090-4D30-8874-F8BD49751868}" type="pres">
      <dgm:prSet presAssocID="{19AA8D2B-3660-4988-8E36-A60117A578C1}" presName="Accent" presStyleLbl="node1" presStyleIdx="0" presStyleCnt="5"/>
      <dgm:spPr/>
    </dgm:pt>
    <dgm:pt modelId="{FEFA414F-7FD8-42E7-B0D1-975AF278FB62}" type="pres">
      <dgm:prSet presAssocID="{19AA8D2B-3660-4988-8E36-A60117A578C1}" presName="Child1" presStyleLbl="revTx" presStyleIdx="0" presStyleCnt="10" custScaleX="347356" custScaleY="158525" custLinFactX="13925" custLinFactNeighborX="100000" custLinFactNeighborY="-26934">
        <dgm:presLayoutVars>
          <dgm:chMax val="0"/>
          <dgm:chPref val="0"/>
          <dgm:bulletEnabled val="1"/>
        </dgm:presLayoutVars>
      </dgm:prSet>
      <dgm:spPr/>
    </dgm:pt>
    <dgm:pt modelId="{3A876F28-424E-4C6B-9187-32F313BFBDE8}" type="pres">
      <dgm:prSet presAssocID="{19AA8D2B-3660-4988-8E36-A60117A578C1}" presName="Parent1" presStyleLbl="revTx" presStyleIdx="1" presStyleCnt="10" custScaleY="166747" custLinFactNeighborX="6481" custLinFactNeighborY="-12968">
        <dgm:presLayoutVars>
          <dgm:chMax val="1"/>
          <dgm:chPref val="1"/>
          <dgm:bulletEnabled val="1"/>
        </dgm:presLayoutVars>
      </dgm:prSet>
      <dgm:spPr/>
    </dgm:pt>
    <dgm:pt modelId="{2F7775DD-6723-461F-A351-AAC9578C4D65}" type="pres">
      <dgm:prSet presAssocID="{3A5680B6-9746-41AD-AFF7-BEBAAEBA6884}" presName="Accent2" presStyleCnt="0"/>
      <dgm:spPr/>
    </dgm:pt>
    <dgm:pt modelId="{AB383BDB-ADAA-4209-B8FE-B266D5B00822}" type="pres">
      <dgm:prSet presAssocID="{3A5680B6-9746-41AD-AFF7-BEBAAEBA6884}" presName="Accent" presStyleLbl="node1" presStyleIdx="1" presStyleCnt="5"/>
      <dgm:spPr/>
    </dgm:pt>
    <dgm:pt modelId="{E9F2BD46-BEB3-490A-958F-0771C11C27FF}" type="pres">
      <dgm:prSet presAssocID="{3A5680B6-9746-41AD-AFF7-BEBAAEBA6884}" presName="Child2" presStyleLbl="revTx" presStyleIdx="2" presStyleCnt="10" custScaleX="277683" custScaleY="348407" custLinFactX="-132962" custLinFactNeighborX="-200000" custLinFactNeighborY="10523">
        <dgm:presLayoutVars>
          <dgm:chMax val="0"/>
          <dgm:chPref val="0"/>
          <dgm:bulletEnabled val="1"/>
        </dgm:presLayoutVars>
      </dgm:prSet>
      <dgm:spPr/>
    </dgm:pt>
    <dgm:pt modelId="{839BFB8E-4BF7-42C7-8D4F-CD01A1E2C126}" type="pres">
      <dgm:prSet presAssocID="{3A5680B6-9746-41AD-AFF7-BEBAAEBA6884}" presName="Parent2" presStyleLbl="revTx" presStyleIdx="3" presStyleCnt="10" custLinFactNeighborX="1620" custLinFactNeighborY="-6484">
        <dgm:presLayoutVars>
          <dgm:chMax val="1"/>
          <dgm:chPref val="1"/>
          <dgm:bulletEnabled val="1"/>
        </dgm:presLayoutVars>
      </dgm:prSet>
      <dgm:spPr/>
    </dgm:pt>
    <dgm:pt modelId="{CA38A397-05FC-4B7F-831D-A1E4ECBD7DA6}" type="pres">
      <dgm:prSet presAssocID="{43DA17AC-8373-4FC3-8B2A-E413EF2CB4EA}" presName="Accent3" presStyleCnt="0"/>
      <dgm:spPr/>
    </dgm:pt>
    <dgm:pt modelId="{988D73B4-F360-4931-A27F-5E611D7C3281}" type="pres">
      <dgm:prSet presAssocID="{43DA17AC-8373-4FC3-8B2A-E413EF2CB4EA}" presName="Accent" presStyleLbl="node1" presStyleIdx="2" presStyleCnt="5"/>
      <dgm:spPr/>
    </dgm:pt>
    <dgm:pt modelId="{12257EF4-1F95-40AC-B74E-972C6F480C84}" type="pres">
      <dgm:prSet presAssocID="{43DA17AC-8373-4FC3-8B2A-E413EF2CB4EA}" presName="Child3" presStyleLbl="revTx" presStyleIdx="4" presStyleCnt="10" custScaleX="457394" custScaleY="368383" custLinFactX="100000" custLinFactNeighborX="155409" custLinFactNeighborY="-35162">
        <dgm:presLayoutVars>
          <dgm:chMax val="0"/>
          <dgm:chPref val="0"/>
          <dgm:bulletEnabled val="1"/>
        </dgm:presLayoutVars>
      </dgm:prSet>
      <dgm:spPr/>
    </dgm:pt>
    <dgm:pt modelId="{B5DBCBB3-E362-41AE-A036-83C37DE59D2D}" type="pres">
      <dgm:prSet presAssocID="{43DA17AC-8373-4FC3-8B2A-E413EF2CB4EA}" presName="Parent3" presStyleLbl="revTx" presStyleIdx="5" presStyleCnt="10" custScaleX="131859" custScaleY="124367" custLinFactNeighborY="-19452">
        <dgm:presLayoutVars>
          <dgm:chMax val="1"/>
          <dgm:chPref val="1"/>
          <dgm:bulletEnabled val="1"/>
        </dgm:presLayoutVars>
      </dgm:prSet>
      <dgm:spPr/>
    </dgm:pt>
    <dgm:pt modelId="{B4E83E5E-6B2C-4198-982E-210281135287}" type="pres">
      <dgm:prSet presAssocID="{1FDD99CD-9EBA-42CE-A6B7-DC243ECC6EE9}" presName="Accent4" presStyleCnt="0"/>
      <dgm:spPr/>
    </dgm:pt>
    <dgm:pt modelId="{ADF91884-9983-4D89-8061-5D7C93363152}" type="pres">
      <dgm:prSet presAssocID="{1FDD99CD-9EBA-42CE-A6B7-DC243ECC6EE9}" presName="Accent" presStyleLbl="node1" presStyleIdx="3" presStyleCnt="5"/>
      <dgm:spPr/>
    </dgm:pt>
    <dgm:pt modelId="{DD651595-2A5E-4B95-ACF3-A4845B832167}" type="pres">
      <dgm:prSet presAssocID="{1FDD99CD-9EBA-42CE-A6B7-DC243ECC6EE9}" presName="Child4" presStyleLbl="revTx" presStyleIdx="6" presStyleCnt="10" custScaleX="160522" custLinFactNeighborX="70983" custLinFactNeighborY="25742">
        <dgm:presLayoutVars>
          <dgm:chMax val="0"/>
          <dgm:chPref val="0"/>
          <dgm:bulletEnabled val="1"/>
        </dgm:presLayoutVars>
      </dgm:prSet>
      <dgm:spPr/>
    </dgm:pt>
    <dgm:pt modelId="{9C0C3F9B-E00D-4E68-B6E2-E7A08A2A316B}" type="pres">
      <dgm:prSet presAssocID="{1FDD99CD-9EBA-42CE-A6B7-DC243ECC6EE9}" presName="Parent4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9873ED04-ACF5-4A24-9EBE-C8D64C231A8B}" type="pres">
      <dgm:prSet presAssocID="{ABB5A269-5BD7-4D31-A173-57230A603BCC}" presName="Accent5" presStyleCnt="0"/>
      <dgm:spPr/>
    </dgm:pt>
    <dgm:pt modelId="{F5ABE5C1-3D9A-4048-A7F9-A8CBC2A24EB2}" type="pres">
      <dgm:prSet presAssocID="{ABB5A269-5BD7-4D31-A173-57230A603BCC}" presName="Accent" presStyleLbl="node1" presStyleIdx="4" presStyleCnt="5"/>
      <dgm:spPr/>
    </dgm:pt>
    <dgm:pt modelId="{9AE66A73-3ABC-4F6C-96FF-3F88230ED611}" type="pres">
      <dgm:prSet presAssocID="{ABB5A269-5BD7-4D31-A173-57230A603BCC}" presName="Child5" presStyleLbl="revTx" presStyleIdx="8" presStyleCnt="10" custScaleX="261771" custLinFactNeighborX="73371" custLinFactNeighborY="10873">
        <dgm:presLayoutVars>
          <dgm:chMax val="0"/>
          <dgm:chPref val="0"/>
          <dgm:bulletEnabled val="1"/>
        </dgm:presLayoutVars>
      </dgm:prSet>
      <dgm:spPr/>
    </dgm:pt>
    <dgm:pt modelId="{2FC2D72E-93AF-42EF-838F-BE47C35176A4}" type="pres">
      <dgm:prSet presAssocID="{ABB5A269-5BD7-4D31-A173-57230A603BCC}" presName="Parent5" presStyleLbl="revTx" presStyleIdx="9" presStyleCnt="10" custScaleY="195158">
        <dgm:presLayoutVars>
          <dgm:chMax val="1"/>
          <dgm:chPref val="1"/>
          <dgm:bulletEnabled val="1"/>
        </dgm:presLayoutVars>
      </dgm:prSet>
      <dgm:spPr/>
    </dgm:pt>
  </dgm:ptLst>
  <dgm:cxnLst>
    <dgm:cxn modelId="{E2C09F08-F791-4F31-996D-4665A077101D}" type="presOf" srcId="{4E276696-85CD-4798-B360-A1CA6515B337}" destId="{9AE66A73-3ABC-4F6C-96FF-3F88230ED611}" srcOrd="0" destOrd="0" presId="urn:microsoft.com/office/officeart/2009/layout/CircleArrowProcess"/>
    <dgm:cxn modelId="{AB7FDB0B-3DB5-43C2-AF5E-D79BA6606A6E}" srcId="{0F890056-37BB-4BFD-965B-1C2ADAF0AA63}" destId="{1FDD99CD-9EBA-42CE-A6B7-DC243ECC6EE9}" srcOrd="3" destOrd="0" parTransId="{BD72F89A-1E9F-42C0-8AC4-94EFAD24D705}" sibTransId="{1FF1F597-A43E-44A8-A96F-71A8E794EB89}"/>
    <dgm:cxn modelId="{28EB8C0E-526A-4D70-BC65-FC162FFBF7D9}" srcId="{0F890056-37BB-4BFD-965B-1C2ADAF0AA63}" destId="{ABB5A269-5BD7-4D31-A173-57230A603BCC}" srcOrd="4" destOrd="0" parTransId="{B30D934F-4E81-4AF6-A414-FE21F67927C2}" sibTransId="{C95B30C9-85F9-4DC3-B273-762644C0B6F3}"/>
    <dgm:cxn modelId="{0767E10E-9E80-43CA-80EC-B819BC2A2739}" srcId="{1FDD99CD-9EBA-42CE-A6B7-DC243ECC6EE9}" destId="{546C95FE-954C-4D2A-A14B-7D532686163F}" srcOrd="0" destOrd="0" parTransId="{BC618530-B77A-45E6-B852-A4F488790C12}" sibTransId="{A323D9B6-7E6C-4508-B85A-DF6FECF7A0D6}"/>
    <dgm:cxn modelId="{164A2D17-8BB2-4CD5-A257-87013D939033}" type="presOf" srcId="{ABB5A269-5BD7-4D31-A173-57230A603BCC}" destId="{2FC2D72E-93AF-42EF-838F-BE47C35176A4}" srcOrd="0" destOrd="0" presId="urn:microsoft.com/office/officeart/2009/layout/CircleArrowProcess"/>
    <dgm:cxn modelId="{E8AAA418-2918-4B2D-BB69-DE5D9BDB684A}" srcId="{43DA17AC-8373-4FC3-8B2A-E413EF2CB4EA}" destId="{50AED1DE-51AA-4C3E-844B-7685FC964EF5}" srcOrd="0" destOrd="0" parTransId="{17146E89-98CF-4ED8-B927-C94519E0399C}" sibTransId="{A4C29141-200A-426C-A5B9-814BC42CD16E}"/>
    <dgm:cxn modelId="{C749B019-916E-4F99-AC91-E2130C22C229}" srcId="{0F890056-37BB-4BFD-965B-1C2ADAF0AA63}" destId="{43DA17AC-8373-4FC3-8B2A-E413EF2CB4EA}" srcOrd="2" destOrd="0" parTransId="{703E4E15-51F8-4ABF-8319-26338D616BBD}" sibTransId="{9F5C01DA-12AC-4D21-85F7-72B8A052D912}"/>
    <dgm:cxn modelId="{3E94482C-2688-4ECB-93E2-C04B5B9447B7}" type="presOf" srcId="{88437B06-A519-435B-97C9-9B44EAEDDB00}" destId="{12257EF4-1F95-40AC-B74E-972C6F480C84}" srcOrd="0" destOrd="2" presId="urn:microsoft.com/office/officeart/2009/layout/CircleArrowProcess"/>
    <dgm:cxn modelId="{64C60535-F7E7-43D5-8174-F7210DC707A1}" srcId="{ABB5A269-5BD7-4D31-A173-57230A603BCC}" destId="{4E276696-85CD-4798-B360-A1CA6515B337}" srcOrd="0" destOrd="0" parTransId="{52B1E16A-14C8-41F8-894B-C83A71755301}" sibTransId="{53B5F18B-6CAA-4C29-A602-E84638C471AB}"/>
    <dgm:cxn modelId="{2B70AE35-0438-4803-949E-205A27F5EB2A}" type="presOf" srcId="{0F890056-37BB-4BFD-965B-1C2ADAF0AA63}" destId="{071658B7-CBD7-4135-BE05-411947D995EE}" srcOrd="0" destOrd="0" presId="urn:microsoft.com/office/officeart/2009/layout/CircleArrowProcess"/>
    <dgm:cxn modelId="{4822183E-D180-41D9-BA7A-E23579B9A984}" srcId="{3A5680B6-9746-41AD-AFF7-BEBAAEBA6884}" destId="{E08790A9-0D4B-4560-8E4C-EA719581D581}" srcOrd="0" destOrd="0" parTransId="{B35E0858-42A5-4AB2-9C4D-4456A1EEA47F}" sibTransId="{56D513C4-AD44-4BB9-8CB1-5171DC9C7398}"/>
    <dgm:cxn modelId="{99F6C85B-5FC3-4B7E-9957-A9AC099B8D32}" srcId="{19AA8D2B-3660-4988-8E36-A60117A578C1}" destId="{44B8D5B4-3CE1-47A7-A811-0544E34567ED}" srcOrd="0" destOrd="0" parTransId="{5913CABD-CF73-4FAD-9517-5DFF3B1D7C74}" sibTransId="{2BA966CF-F1F5-4F29-A11B-5CD8BCB03C39}"/>
    <dgm:cxn modelId="{89A72046-16D2-4F14-BED0-4840306647E2}" type="presOf" srcId="{44B8D5B4-3CE1-47A7-A811-0544E34567ED}" destId="{FEFA414F-7FD8-42E7-B0D1-975AF278FB62}" srcOrd="0" destOrd="0" presId="urn:microsoft.com/office/officeart/2009/layout/CircleArrowProcess"/>
    <dgm:cxn modelId="{5BE2D869-6FA6-43FF-9032-0C8169EEFA3C}" srcId="{43DA17AC-8373-4FC3-8B2A-E413EF2CB4EA}" destId="{AB4CA550-26D9-4DE7-9CE0-7448EDEBF793}" srcOrd="4" destOrd="0" parTransId="{96F1E892-31BE-454E-B96E-1289F3338439}" sibTransId="{E4F5EF38-E6CD-46B4-B909-BE2E88E92487}"/>
    <dgm:cxn modelId="{6E960272-767D-46E4-B22C-4C2237741E49}" type="presOf" srcId="{19AA8D2B-3660-4988-8E36-A60117A578C1}" destId="{3A876F28-424E-4C6B-9187-32F313BFBDE8}" srcOrd="0" destOrd="0" presId="urn:microsoft.com/office/officeart/2009/layout/CircleArrowProcess"/>
    <dgm:cxn modelId="{CDFDD472-B1DF-42CB-A08E-1CA212B31FFA}" srcId="{3A5680B6-9746-41AD-AFF7-BEBAAEBA6884}" destId="{047021F6-D2DF-4D4C-A06E-6000525C6013}" srcOrd="1" destOrd="0" parTransId="{AB35159C-9DB6-4460-A76A-4C8536D690E2}" sibTransId="{AF60B75B-D98B-4C15-8456-455FF7455C0F}"/>
    <dgm:cxn modelId="{BF158F55-CE83-476B-B4D7-DCAF8599EB71}" type="presOf" srcId="{B54BC6C2-0DF0-49B9-83C2-FCCBF37E906B}" destId="{FEFA414F-7FD8-42E7-B0D1-975AF278FB62}" srcOrd="0" destOrd="1" presId="urn:microsoft.com/office/officeart/2009/layout/CircleArrowProcess"/>
    <dgm:cxn modelId="{A39F0B5A-8AD5-487B-858F-69D99FA4AB92}" type="presOf" srcId="{B77C7DD9-90C0-49EF-B89A-E98C545B5169}" destId="{12257EF4-1F95-40AC-B74E-972C6F480C84}" srcOrd="0" destOrd="1" presId="urn:microsoft.com/office/officeart/2009/layout/CircleArrowProcess"/>
    <dgm:cxn modelId="{790BB25A-0DF4-4587-A53B-9436EEA78E60}" type="presOf" srcId="{AB4CA550-26D9-4DE7-9CE0-7448EDEBF793}" destId="{12257EF4-1F95-40AC-B74E-972C6F480C84}" srcOrd="0" destOrd="4" presId="urn:microsoft.com/office/officeart/2009/layout/CircleArrowProcess"/>
    <dgm:cxn modelId="{4A67677D-94F9-49B7-8C37-B58A089F0F07}" type="presOf" srcId="{9D075641-5C99-4A2D-9DD9-B219F6ED61C4}" destId="{12257EF4-1F95-40AC-B74E-972C6F480C84}" srcOrd="0" destOrd="3" presId="urn:microsoft.com/office/officeart/2009/layout/CircleArrowProcess"/>
    <dgm:cxn modelId="{DD13A696-A750-4D9D-8B15-9EDBBD301D2A}" srcId="{43DA17AC-8373-4FC3-8B2A-E413EF2CB4EA}" destId="{88437B06-A519-435B-97C9-9B44EAEDDB00}" srcOrd="2" destOrd="0" parTransId="{8F2B1DCF-F510-4231-B15D-98EE428D6791}" sibTransId="{C4D74E06-4EB6-4FA2-AE60-92D163D9C89C}"/>
    <dgm:cxn modelId="{E6CF549B-1DCB-4A49-B29E-F5E55287526A}" type="presOf" srcId="{50AED1DE-51AA-4C3E-844B-7685FC964EF5}" destId="{12257EF4-1F95-40AC-B74E-972C6F480C84}" srcOrd="0" destOrd="0" presId="urn:microsoft.com/office/officeart/2009/layout/CircleArrowProcess"/>
    <dgm:cxn modelId="{E11F20A5-D4A3-427F-BDEB-3D1C6C8FB022}" type="presOf" srcId="{546C95FE-954C-4D2A-A14B-7D532686163F}" destId="{DD651595-2A5E-4B95-ACF3-A4845B832167}" srcOrd="0" destOrd="0" presId="urn:microsoft.com/office/officeart/2009/layout/CircleArrowProcess"/>
    <dgm:cxn modelId="{BE7F91A8-2224-4159-971D-B74207A7C498}" type="presOf" srcId="{E08790A9-0D4B-4560-8E4C-EA719581D581}" destId="{E9F2BD46-BEB3-490A-958F-0771C11C27FF}" srcOrd="0" destOrd="0" presId="urn:microsoft.com/office/officeart/2009/layout/CircleArrowProcess"/>
    <dgm:cxn modelId="{2E6B35B6-7D20-4F0E-BD00-16E40B68BD25}" type="presOf" srcId="{C81D49C3-D73F-4F9F-96F5-9A32FE56D851}" destId="{E9F2BD46-BEB3-490A-958F-0771C11C27FF}" srcOrd="0" destOrd="2" presId="urn:microsoft.com/office/officeart/2009/layout/CircleArrowProcess"/>
    <dgm:cxn modelId="{D2BFD4B7-A942-49BC-A7CC-967F1A350311}" type="presOf" srcId="{3A5680B6-9746-41AD-AFF7-BEBAAEBA6884}" destId="{839BFB8E-4BF7-42C7-8D4F-CD01A1E2C126}" srcOrd="0" destOrd="0" presId="urn:microsoft.com/office/officeart/2009/layout/CircleArrowProcess"/>
    <dgm:cxn modelId="{C91511B8-C9B6-4BF0-950A-B7AAC8723218}" srcId="{43DA17AC-8373-4FC3-8B2A-E413EF2CB4EA}" destId="{9D075641-5C99-4A2D-9DD9-B219F6ED61C4}" srcOrd="3" destOrd="0" parTransId="{0CC68B9E-C361-49AB-9E85-690642C90959}" sibTransId="{7248346C-3B81-4A76-822E-C93D65F0D9F3}"/>
    <dgm:cxn modelId="{7DA084BA-F985-46A1-802A-F441EC93E6F9}" srcId="{0F890056-37BB-4BFD-965B-1C2ADAF0AA63}" destId="{19AA8D2B-3660-4988-8E36-A60117A578C1}" srcOrd="0" destOrd="0" parTransId="{3C2B8A3E-4EB9-4578-B60A-BFA80569E012}" sibTransId="{0023C8EF-6852-4F47-8D5B-F99C3A3A5FD2}"/>
    <dgm:cxn modelId="{FCC883C1-6604-412A-88C8-13BAD2392656}" srcId="{19AA8D2B-3660-4988-8E36-A60117A578C1}" destId="{B54BC6C2-0DF0-49B9-83C2-FCCBF37E906B}" srcOrd="1" destOrd="0" parTransId="{61BB6429-9A33-4C8B-96FB-9D9344F59955}" sibTransId="{DAC61EA4-FFED-43DE-A7EC-503B034384D0}"/>
    <dgm:cxn modelId="{98B189C2-F81B-4868-85B6-F08160192EB0}" srcId="{43DA17AC-8373-4FC3-8B2A-E413EF2CB4EA}" destId="{B77C7DD9-90C0-49EF-B89A-E98C545B5169}" srcOrd="1" destOrd="0" parTransId="{840C9E20-BDAB-47F6-8883-4713893D2171}" sibTransId="{F214FF02-76D9-4700-BA93-7872558FCE85}"/>
    <dgm:cxn modelId="{5DDD30C4-0A52-4AE7-B2C2-41D828E760BF}" type="presOf" srcId="{1FDD99CD-9EBA-42CE-A6B7-DC243ECC6EE9}" destId="{9C0C3F9B-E00D-4E68-B6E2-E7A08A2A316B}" srcOrd="0" destOrd="0" presId="urn:microsoft.com/office/officeart/2009/layout/CircleArrowProcess"/>
    <dgm:cxn modelId="{BD747FCF-1E80-4432-9366-465CBE6E39FD}" srcId="{19AA8D2B-3660-4988-8E36-A60117A578C1}" destId="{B3264B9C-12AC-4ECB-9CDE-C0203354517C}" srcOrd="2" destOrd="0" parTransId="{425FAF10-E905-4AA9-9C0E-FD9E7029AEF3}" sibTransId="{36B90B11-AFC8-47A0-823D-F1CC5AFE9939}"/>
    <dgm:cxn modelId="{BE244AD4-6AB6-4555-90E3-67FEFB390CB0}" type="presOf" srcId="{B3264B9C-12AC-4ECB-9CDE-C0203354517C}" destId="{FEFA414F-7FD8-42E7-B0D1-975AF278FB62}" srcOrd="0" destOrd="2" presId="urn:microsoft.com/office/officeart/2009/layout/CircleArrowProcess"/>
    <dgm:cxn modelId="{F36E1BD5-894A-4368-8850-27A80CD46BD4}" type="presOf" srcId="{43DA17AC-8373-4FC3-8B2A-E413EF2CB4EA}" destId="{B5DBCBB3-E362-41AE-A036-83C37DE59D2D}" srcOrd="0" destOrd="0" presId="urn:microsoft.com/office/officeart/2009/layout/CircleArrowProcess"/>
    <dgm:cxn modelId="{609DA2E0-756C-4B67-B770-797C0789039E}" srcId="{3A5680B6-9746-41AD-AFF7-BEBAAEBA6884}" destId="{C81D49C3-D73F-4F9F-96F5-9A32FE56D851}" srcOrd="2" destOrd="0" parTransId="{9CF30DEB-6EAC-445A-A89E-CE292C7FF25E}" sibTransId="{86695612-53D0-4A7B-BD49-CF7BCFEE0A79}"/>
    <dgm:cxn modelId="{766950E5-FD3F-49AC-B5AF-AE07E4D1AFF2}" srcId="{0F890056-37BB-4BFD-965B-1C2ADAF0AA63}" destId="{3A5680B6-9746-41AD-AFF7-BEBAAEBA6884}" srcOrd="1" destOrd="0" parTransId="{96D53ADC-CE69-45BB-814F-FE031DA5068F}" sibTransId="{5768747A-250D-4A46-961F-9CEF503CC009}"/>
    <dgm:cxn modelId="{C7BD79F2-B469-466B-8319-49015DFC9B32}" type="presOf" srcId="{047021F6-D2DF-4D4C-A06E-6000525C6013}" destId="{E9F2BD46-BEB3-490A-958F-0771C11C27FF}" srcOrd="0" destOrd="1" presId="urn:microsoft.com/office/officeart/2009/layout/CircleArrowProcess"/>
    <dgm:cxn modelId="{83C41C89-50EC-40E6-97DC-AF52148D3C44}" type="presParOf" srcId="{071658B7-CBD7-4135-BE05-411947D995EE}" destId="{31ADC8F3-B87E-44D2-9D87-F7CD26D16718}" srcOrd="0" destOrd="0" presId="urn:microsoft.com/office/officeart/2009/layout/CircleArrowProcess"/>
    <dgm:cxn modelId="{61E92F11-C2D9-47E2-8B94-722A38F47A0C}" type="presParOf" srcId="{31ADC8F3-B87E-44D2-9D87-F7CD26D16718}" destId="{88A5738D-9090-4D30-8874-F8BD49751868}" srcOrd="0" destOrd="0" presId="urn:microsoft.com/office/officeart/2009/layout/CircleArrowProcess"/>
    <dgm:cxn modelId="{BEDB62B5-513B-4E26-91AF-714EA31D78EC}" type="presParOf" srcId="{071658B7-CBD7-4135-BE05-411947D995EE}" destId="{FEFA414F-7FD8-42E7-B0D1-975AF278FB62}" srcOrd="1" destOrd="0" presId="urn:microsoft.com/office/officeart/2009/layout/CircleArrowProcess"/>
    <dgm:cxn modelId="{BCA334C8-EDB8-4193-9FB2-1449DCD485E7}" type="presParOf" srcId="{071658B7-CBD7-4135-BE05-411947D995EE}" destId="{3A876F28-424E-4C6B-9187-32F313BFBDE8}" srcOrd="2" destOrd="0" presId="urn:microsoft.com/office/officeart/2009/layout/CircleArrowProcess"/>
    <dgm:cxn modelId="{8AC1B94A-B371-4958-8E29-939509CCC02B}" type="presParOf" srcId="{071658B7-CBD7-4135-BE05-411947D995EE}" destId="{2F7775DD-6723-461F-A351-AAC9578C4D65}" srcOrd="3" destOrd="0" presId="urn:microsoft.com/office/officeart/2009/layout/CircleArrowProcess"/>
    <dgm:cxn modelId="{4C125651-5DF6-4A69-B422-898B471BC0E5}" type="presParOf" srcId="{2F7775DD-6723-461F-A351-AAC9578C4D65}" destId="{AB383BDB-ADAA-4209-B8FE-B266D5B00822}" srcOrd="0" destOrd="0" presId="urn:microsoft.com/office/officeart/2009/layout/CircleArrowProcess"/>
    <dgm:cxn modelId="{A7B7A54F-7A1E-4996-9AB9-58DF9C31C181}" type="presParOf" srcId="{071658B7-CBD7-4135-BE05-411947D995EE}" destId="{E9F2BD46-BEB3-490A-958F-0771C11C27FF}" srcOrd="4" destOrd="0" presId="urn:microsoft.com/office/officeart/2009/layout/CircleArrowProcess"/>
    <dgm:cxn modelId="{09942405-ABF0-4849-A840-6002E46EAB29}" type="presParOf" srcId="{071658B7-CBD7-4135-BE05-411947D995EE}" destId="{839BFB8E-4BF7-42C7-8D4F-CD01A1E2C126}" srcOrd="5" destOrd="0" presId="urn:microsoft.com/office/officeart/2009/layout/CircleArrowProcess"/>
    <dgm:cxn modelId="{07F2CEC7-4A66-40A5-BCFB-4EBB923A4FA8}" type="presParOf" srcId="{071658B7-CBD7-4135-BE05-411947D995EE}" destId="{CA38A397-05FC-4B7F-831D-A1E4ECBD7DA6}" srcOrd="6" destOrd="0" presId="urn:microsoft.com/office/officeart/2009/layout/CircleArrowProcess"/>
    <dgm:cxn modelId="{5D425F73-D62E-4DFB-A8F8-B1A823F4A243}" type="presParOf" srcId="{CA38A397-05FC-4B7F-831D-A1E4ECBD7DA6}" destId="{988D73B4-F360-4931-A27F-5E611D7C3281}" srcOrd="0" destOrd="0" presId="urn:microsoft.com/office/officeart/2009/layout/CircleArrowProcess"/>
    <dgm:cxn modelId="{58E456C9-A5E3-4CEF-B344-5C4E1DC98940}" type="presParOf" srcId="{071658B7-CBD7-4135-BE05-411947D995EE}" destId="{12257EF4-1F95-40AC-B74E-972C6F480C84}" srcOrd="7" destOrd="0" presId="urn:microsoft.com/office/officeart/2009/layout/CircleArrowProcess"/>
    <dgm:cxn modelId="{C9639441-B06B-4D3F-A4D0-8E423EADA902}" type="presParOf" srcId="{071658B7-CBD7-4135-BE05-411947D995EE}" destId="{B5DBCBB3-E362-41AE-A036-83C37DE59D2D}" srcOrd="8" destOrd="0" presId="urn:microsoft.com/office/officeart/2009/layout/CircleArrowProcess"/>
    <dgm:cxn modelId="{89766CF4-258E-4290-90D0-AD40F88814B6}" type="presParOf" srcId="{071658B7-CBD7-4135-BE05-411947D995EE}" destId="{B4E83E5E-6B2C-4198-982E-210281135287}" srcOrd="9" destOrd="0" presId="urn:microsoft.com/office/officeart/2009/layout/CircleArrowProcess"/>
    <dgm:cxn modelId="{CDF45238-083C-4850-8FA9-2EB0EF6066F1}" type="presParOf" srcId="{B4E83E5E-6B2C-4198-982E-210281135287}" destId="{ADF91884-9983-4D89-8061-5D7C93363152}" srcOrd="0" destOrd="0" presId="urn:microsoft.com/office/officeart/2009/layout/CircleArrowProcess"/>
    <dgm:cxn modelId="{E6A02CE0-EA97-428F-95E5-1EDBF15CD37C}" type="presParOf" srcId="{071658B7-CBD7-4135-BE05-411947D995EE}" destId="{DD651595-2A5E-4B95-ACF3-A4845B832167}" srcOrd="10" destOrd="0" presId="urn:microsoft.com/office/officeart/2009/layout/CircleArrowProcess"/>
    <dgm:cxn modelId="{57BDBD66-D924-4AE2-B4AE-39FDB2436380}" type="presParOf" srcId="{071658B7-CBD7-4135-BE05-411947D995EE}" destId="{9C0C3F9B-E00D-4E68-B6E2-E7A08A2A316B}" srcOrd="11" destOrd="0" presId="urn:microsoft.com/office/officeart/2009/layout/CircleArrowProcess"/>
    <dgm:cxn modelId="{2B4F6B4B-2DBA-4FBF-A58A-00ADE3CADE11}" type="presParOf" srcId="{071658B7-CBD7-4135-BE05-411947D995EE}" destId="{9873ED04-ACF5-4A24-9EBE-C8D64C231A8B}" srcOrd="12" destOrd="0" presId="urn:microsoft.com/office/officeart/2009/layout/CircleArrowProcess"/>
    <dgm:cxn modelId="{BDCEADE9-2B78-435E-AD84-100889EC029D}" type="presParOf" srcId="{9873ED04-ACF5-4A24-9EBE-C8D64C231A8B}" destId="{F5ABE5C1-3D9A-4048-A7F9-A8CBC2A24EB2}" srcOrd="0" destOrd="0" presId="urn:microsoft.com/office/officeart/2009/layout/CircleArrowProcess"/>
    <dgm:cxn modelId="{9931A3D4-6D78-48E9-96E4-9CAE4B3F0D16}" type="presParOf" srcId="{071658B7-CBD7-4135-BE05-411947D995EE}" destId="{9AE66A73-3ABC-4F6C-96FF-3F88230ED611}" srcOrd="13" destOrd="0" presId="urn:microsoft.com/office/officeart/2009/layout/CircleArrowProcess"/>
    <dgm:cxn modelId="{2420278E-A924-48FA-92C5-03D61A376101}" type="presParOf" srcId="{071658B7-CBD7-4135-BE05-411947D995EE}" destId="{2FC2D72E-93AF-42EF-838F-BE47C35176A4}" srcOrd="14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B72C6-05DA-4CE6-A804-9DCA6247DC5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59AB0B8B-6B9B-4C37-A866-0A8C2C0C4D94}">
      <dgm:prSet phldrT="[Testo]" custT="1"/>
      <dgm:spPr>
        <a:solidFill>
          <a:schemeClr val="accent5"/>
        </a:solidFill>
      </dgm:spPr>
      <dgm:t>
        <a:bodyPr/>
        <a:lstStyle/>
        <a:p>
          <a:r>
            <a:rPr lang="it-IT" sz="2000">
              <a:solidFill>
                <a:schemeClr val="bg1"/>
              </a:solidFill>
              <a:latin typeface="Roboto" pitchFamily="2" charset="0"/>
              <a:ea typeface="Roboto" pitchFamily="2" charset="0"/>
            </a:rPr>
            <a:t>Dirigenti</a:t>
          </a:r>
        </a:p>
      </dgm:t>
    </dgm:pt>
    <dgm:pt modelId="{EE265F88-1223-4BAF-95B3-6DE7C4AE7BAE}" type="parTrans" cxnId="{85BAFE8F-13E7-4F56-A1C7-7AD8098660A3}">
      <dgm:prSet/>
      <dgm:spPr/>
      <dgm:t>
        <a:bodyPr/>
        <a:lstStyle/>
        <a:p>
          <a:endParaRPr lang="it-IT" sz="2800">
            <a:latin typeface="Roboto" pitchFamily="2" charset="0"/>
            <a:ea typeface="Roboto" pitchFamily="2" charset="0"/>
          </a:endParaRPr>
        </a:p>
      </dgm:t>
    </dgm:pt>
    <dgm:pt modelId="{7BC31927-D1EF-4B98-941F-EBB02020E2A0}" type="sibTrans" cxnId="{85BAFE8F-13E7-4F56-A1C7-7AD8098660A3}">
      <dgm:prSet/>
      <dgm:spPr/>
      <dgm:t>
        <a:bodyPr/>
        <a:lstStyle/>
        <a:p>
          <a:endParaRPr lang="it-IT" sz="2800">
            <a:latin typeface="Roboto" pitchFamily="2" charset="0"/>
            <a:ea typeface="Roboto" pitchFamily="2" charset="0"/>
          </a:endParaRPr>
        </a:p>
      </dgm:t>
    </dgm:pt>
    <dgm:pt modelId="{FED80DC3-D344-4BA7-8D29-FFB69BDFF694}">
      <dgm:prSet phldrT="[Testo]" custT="1"/>
      <dgm:spPr/>
      <dgm:t>
        <a:bodyPr/>
        <a:lstStyle/>
        <a:p>
          <a:r>
            <a:rPr lang="it-IT" sz="2000" b="1" dirty="0">
              <a:latin typeface="Roboto" pitchFamily="2" charset="0"/>
              <a:ea typeface="Roboto" pitchFamily="2" charset="0"/>
            </a:rPr>
            <a:t>70%</a:t>
          </a:r>
          <a:r>
            <a:rPr lang="it-IT" sz="1600" b="1" dirty="0">
              <a:latin typeface="Roboto" pitchFamily="2" charset="0"/>
              <a:ea typeface="Roboto" pitchFamily="2" charset="0"/>
            </a:rPr>
            <a:t> </a:t>
          </a:r>
        </a:p>
        <a:p>
          <a:r>
            <a:rPr lang="it-IT" sz="1600" dirty="0">
              <a:latin typeface="Roboto" pitchFamily="2" charset="0"/>
              <a:ea typeface="Roboto" pitchFamily="2" charset="0"/>
            </a:rPr>
            <a:t>Componente organizzativa</a:t>
          </a:r>
        </a:p>
      </dgm:t>
    </dgm:pt>
    <dgm:pt modelId="{29202F5F-4A06-4F8D-A724-A66B3BF03D9C}" type="parTrans" cxnId="{75319D59-83E0-4B89-BBAB-BEE73B6FD533}">
      <dgm:prSet custT="1"/>
      <dgm:spPr/>
      <dgm:t>
        <a:bodyPr/>
        <a:lstStyle/>
        <a:p>
          <a:endParaRPr lang="it-IT" sz="800">
            <a:latin typeface="Roboto" pitchFamily="2" charset="0"/>
            <a:ea typeface="Roboto" pitchFamily="2" charset="0"/>
          </a:endParaRPr>
        </a:p>
      </dgm:t>
    </dgm:pt>
    <dgm:pt modelId="{6601AE28-D24F-40C5-A966-D5164C4693C9}" type="sibTrans" cxnId="{75319D59-83E0-4B89-BBAB-BEE73B6FD533}">
      <dgm:prSet/>
      <dgm:spPr/>
      <dgm:t>
        <a:bodyPr/>
        <a:lstStyle/>
        <a:p>
          <a:endParaRPr lang="it-IT" sz="2800">
            <a:latin typeface="Roboto" pitchFamily="2" charset="0"/>
            <a:ea typeface="Roboto" pitchFamily="2" charset="0"/>
          </a:endParaRPr>
        </a:p>
      </dgm:t>
    </dgm:pt>
    <dgm:pt modelId="{8351CD6A-3614-489F-8977-3B3D96D8006A}">
      <dgm:prSet custT="1"/>
      <dgm:spPr>
        <a:solidFill>
          <a:schemeClr val="accent2"/>
        </a:solidFill>
      </dgm:spPr>
      <dgm:t>
        <a:bodyPr/>
        <a:lstStyle/>
        <a:p>
          <a:r>
            <a:rPr lang="it-IT" sz="2000" b="1" dirty="0">
              <a:latin typeface="Roboto" pitchFamily="2" charset="0"/>
              <a:ea typeface="Roboto" pitchFamily="2" charset="0"/>
            </a:rPr>
            <a:t>20%</a:t>
          </a:r>
        </a:p>
        <a:p>
          <a:r>
            <a:rPr lang="it-IT" sz="2000" dirty="0">
              <a:latin typeface="Roboto" pitchFamily="2" charset="0"/>
              <a:ea typeface="Roboto" pitchFamily="2" charset="0"/>
            </a:rPr>
            <a:t> </a:t>
          </a:r>
          <a:r>
            <a:rPr lang="it-IT" sz="1600" dirty="0">
              <a:latin typeface="Roboto" pitchFamily="2" charset="0"/>
              <a:ea typeface="Roboto" pitchFamily="2" charset="0"/>
            </a:rPr>
            <a:t>Comportamenti organizzativi agiti</a:t>
          </a:r>
        </a:p>
      </dgm:t>
    </dgm:pt>
    <dgm:pt modelId="{8E241E6A-CBCB-4FC8-BECE-DD5B0A9E6164}" type="parTrans" cxnId="{903DB1BA-3D9C-4E93-B2B8-7CC2630CE230}">
      <dgm:prSet custT="1"/>
      <dgm:spPr>
        <a:ln>
          <a:solidFill>
            <a:schemeClr val="accent2"/>
          </a:solidFill>
        </a:ln>
      </dgm:spPr>
      <dgm:t>
        <a:bodyPr/>
        <a:lstStyle/>
        <a:p>
          <a:endParaRPr lang="it-IT" sz="800">
            <a:latin typeface="Roboto" pitchFamily="2" charset="0"/>
            <a:ea typeface="Roboto" pitchFamily="2" charset="0"/>
          </a:endParaRPr>
        </a:p>
      </dgm:t>
    </dgm:pt>
    <dgm:pt modelId="{E422F933-40B0-44EE-93C3-8527685CC34C}" type="sibTrans" cxnId="{903DB1BA-3D9C-4E93-B2B8-7CC2630CE230}">
      <dgm:prSet/>
      <dgm:spPr/>
      <dgm:t>
        <a:bodyPr/>
        <a:lstStyle/>
        <a:p>
          <a:endParaRPr lang="it-IT" sz="2800">
            <a:latin typeface="Roboto" pitchFamily="2" charset="0"/>
            <a:ea typeface="Roboto" pitchFamily="2" charset="0"/>
          </a:endParaRPr>
        </a:p>
      </dgm:t>
    </dgm:pt>
    <dgm:pt modelId="{F90E826D-22E3-4B10-A969-6FFD37C230A5}">
      <dgm:prSet custT="1"/>
      <dgm:spPr>
        <a:solidFill>
          <a:schemeClr val="accent4"/>
        </a:solidFill>
      </dgm:spPr>
      <dgm:t>
        <a:bodyPr/>
        <a:lstStyle/>
        <a:p>
          <a:pPr algn="ctr"/>
          <a:r>
            <a:rPr lang="it-IT" sz="2000" b="1">
              <a:solidFill>
                <a:schemeClr val="bg1"/>
              </a:solidFill>
              <a:latin typeface="Roboto" pitchFamily="2" charset="0"/>
              <a:ea typeface="Roboto" pitchFamily="2" charset="0"/>
            </a:rPr>
            <a:t>10%</a:t>
          </a:r>
          <a:r>
            <a:rPr lang="it-IT" sz="1800">
              <a:solidFill>
                <a:schemeClr val="bg1"/>
              </a:solidFill>
              <a:latin typeface="Roboto" pitchFamily="2" charset="0"/>
              <a:ea typeface="Roboto" pitchFamily="2" charset="0"/>
            </a:rPr>
            <a:t> </a:t>
          </a:r>
        </a:p>
        <a:p>
          <a:pPr algn="ctr"/>
          <a:r>
            <a:rPr lang="it-IT" sz="1600">
              <a:solidFill>
                <a:schemeClr val="bg1"/>
              </a:solidFill>
              <a:latin typeface="Roboto" pitchFamily="2" charset="0"/>
              <a:ea typeface="Roboto" pitchFamily="2" charset="0"/>
            </a:rPr>
            <a:t>Capacità di valutazione dei propri collaboratori</a:t>
          </a:r>
        </a:p>
      </dgm:t>
    </dgm:pt>
    <dgm:pt modelId="{D38A986E-41DA-4955-87D7-179B79562049}" type="parTrans" cxnId="{3095B3DF-E0C3-4104-B9B0-4DF6DB521E7B}">
      <dgm:prSet custT="1"/>
      <dgm:spPr>
        <a:ln>
          <a:solidFill>
            <a:schemeClr val="accent4"/>
          </a:solidFill>
        </a:ln>
      </dgm:spPr>
      <dgm:t>
        <a:bodyPr/>
        <a:lstStyle/>
        <a:p>
          <a:endParaRPr lang="it-IT" sz="800"/>
        </a:p>
      </dgm:t>
    </dgm:pt>
    <dgm:pt modelId="{C016DB2C-F392-469C-82B1-C36C2BD7B2E8}" type="sibTrans" cxnId="{3095B3DF-E0C3-4104-B9B0-4DF6DB521E7B}">
      <dgm:prSet/>
      <dgm:spPr/>
      <dgm:t>
        <a:bodyPr/>
        <a:lstStyle/>
        <a:p>
          <a:endParaRPr lang="it-IT" sz="2800"/>
        </a:p>
      </dgm:t>
    </dgm:pt>
    <dgm:pt modelId="{6AAF5FFB-7D80-459F-B4D0-F9BF27BAC934}" type="pres">
      <dgm:prSet presAssocID="{884B72C6-05DA-4CE6-A804-9DCA6247DC5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AFECC4C-24E3-40CF-9513-FE4722A56F2C}" type="pres">
      <dgm:prSet presAssocID="{59AB0B8B-6B9B-4C37-A866-0A8C2C0C4D94}" presName="root1" presStyleCnt="0"/>
      <dgm:spPr/>
    </dgm:pt>
    <dgm:pt modelId="{BF8E7185-CC23-4BB4-ACFA-9745A30AA231}" type="pres">
      <dgm:prSet presAssocID="{59AB0B8B-6B9B-4C37-A866-0A8C2C0C4D94}" presName="LevelOneTextNode" presStyleLbl="node0" presStyleIdx="0" presStyleCnt="1" custScaleX="120459" custScaleY="125796">
        <dgm:presLayoutVars>
          <dgm:chPref val="3"/>
        </dgm:presLayoutVars>
      </dgm:prSet>
      <dgm:spPr/>
    </dgm:pt>
    <dgm:pt modelId="{A1C510B0-C2F0-49BC-990F-29243F5605A3}" type="pres">
      <dgm:prSet presAssocID="{59AB0B8B-6B9B-4C37-A866-0A8C2C0C4D94}" presName="level2hierChild" presStyleCnt="0"/>
      <dgm:spPr/>
    </dgm:pt>
    <dgm:pt modelId="{1BA39BE2-D97E-4C3F-B1D3-A2442FEE8525}" type="pres">
      <dgm:prSet presAssocID="{29202F5F-4A06-4F8D-A724-A66B3BF03D9C}" presName="conn2-1" presStyleLbl="parChTrans1D2" presStyleIdx="0" presStyleCnt="3"/>
      <dgm:spPr/>
    </dgm:pt>
    <dgm:pt modelId="{357322E4-7FFE-4A0B-8AB6-1404ED776D66}" type="pres">
      <dgm:prSet presAssocID="{29202F5F-4A06-4F8D-A724-A66B3BF03D9C}" presName="connTx" presStyleLbl="parChTrans1D2" presStyleIdx="0" presStyleCnt="3"/>
      <dgm:spPr/>
    </dgm:pt>
    <dgm:pt modelId="{B798A94F-50A1-45C3-81B4-A6CEF7828DF1}" type="pres">
      <dgm:prSet presAssocID="{FED80DC3-D344-4BA7-8D29-FFB69BDFF694}" presName="root2" presStyleCnt="0"/>
      <dgm:spPr/>
    </dgm:pt>
    <dgm:pt modelId="{60D35316-012A-42A1-81D6-EB59F93AC09D}" type="pres">
      <dgm:prSet presAssocID="{FED80DC3-D344-4BA7-8D29-FFB69BDFF694}" presName="LevelTwoTextNode" presStyleLbl="node2" presStyleIdx="0" presStyleCnt="3" custScaleX="120652" custScaleY="125889" custLinFactNeighborY="4416">
        <dgm:presLayoutVars>
          <dgm:chPref val="3"/>
        </dgm:presLayoutVars>
      </dgm:prSet>
      <dgm:spPr/>
    </dgm:pt>
    <dgm:pt modelId="{EC6C55C1-4979-4228-AF29-8DF8D53C80D1}" type="pres">
      <dgm:prSet presAssocID="{FED80DC3-D344-4BA7-8D29-FFB69BDFF694}" presName="level3hierChild" presStyleCnt="0"/>
      <dgm:spPr/>
    </dgm:pt>
    <dgm:pt modelId="{8B0F852A-C23C-443F-8963-476F56C72D0F}" type="pres">
      <dgm:prSet presAssocID="{8E241E6A-CBCB-4FC8-BECE-DD5B0A9E6164}" presName="conn2-1" presStyleLbl="parChTrans1D2" presStyleIdx="1" presStyleCnt="3"/>
      <dgm:spPr/>
    </dgm:pt>
    <dgm:pt modelId="{6FDE24E2-7DDC-4ECA-A238-2B1B4C172427}" type="pres">
      <dgm:prSet presAssocID="{8E241E6A-CBCB-4FC8-BECE-DD5B0A9E6164}" presName="connTx" presStyleLbl="parChTrans1D2" presStyleIdx="1" presStyleCnt="3"/>
      <dgm:spPr/>
    </dgm:pt>
    <dgm:pt modelId="{CEE4172D-42B1-46B8-A9C9-2EDF943CCD6A}" type="pres">
      <dgm:prSet presAssocID="{8351CD6A-3614-489F-8977-3B3D96D8006A}" presName="root2" presStyleCnt="0"/>
      <dgm:spPr/>
    </dgm:pt>
    <dgm:pt modelId="{0FFC57EC-399A-40BF-82BA-1C8F06BCA6BB}" type="pres">
      <dgm:prSet presAssocID="{8351CD6A-3614-489F-8977-3B3D96D8006A}" presName="LevelTwoTextNode" presStyleLbl="node2" presStyleIdx="1" presStyleCnt="3" custScaleX="122495" custScaleY="133229" custLinFactNeighborY="5888">
        <dgm:presLayoutVars>
          <dgm:chPref val="3"/>
        </dgm:presLayoutVars>
      </dgm:prSet>
      <dgm:spPr/>
    </dgm:pt>
    <dgm:pt modelId="{D634CE95-0A8A-42A2-A79B-D5D92404B4BA}" type="pres">
      <dgm:prSet presAssocID="{8351CD6A-3614-489F-8977-3B3D96D8006A}" presName="level3hierChild" presStyleCnt="0"/>
      <dgm:spPr/>
    </dgm:pt>
    <dgm:pt modelId="{539276EA-7CDF-4121-ABCB-F8ED79950D17}" type="pres">
      <dgm:prSet presAssocID="{D38A986E-41DA-4955-87D7-179B79562049}" presName="conn2-1" presStyleLbl="parChTrans1D2" presStyleIdx="2" presStyleCnt="3"/>
      <dgm:spPr/>
    </dgm:pt>
    <dgm:pt modelId="{0F14822E-1D4E-44AF-9975-AE614AFA4E10}" type="pres">
      <dgm:prSet presAssocID="{D38A986E-41DA-4955-87D7-179B79562049}" presName="connTx" presStyleLbl="parChTrans1D2" presStyleIdx="2" presStyleCnt="3"/>
      <dgm:spPr/>
    </dgm:pt>
    <dgm:pt modelId="{13338C6F-D552-4594-8E3C-2CFC731F4521}" type="pres">
      <dgm:prSet presAssocID="{F90E826D-22E3-4B10-A969-6FFD37C230A5}" presName="root2" presStyleCnt="0"/>
      <dgm:spPr/>
    </dgm:pt>
    <dgm:pt modelId="{33041DF1-27AA-4B27-8850-C832AEAA1BD4}" type="pres">
      <dgm:prSet presAssocID="{F90E826D-22E3-4B10-A969-6FFD37C230A5}" presName="LevelTwoTextNode" presStyleLbl="node2" presStyleIdx="2" presStyleCnt="3" custScaleX="121374" custScaleY="137307">
        <dgm:presLayoutVars>
          <dgm:chPref val="3"/>
        </dgm:presLayoutVars>
      </dgm:prSet>
      <dgm:spPr/>
    </dgm:pt>
    <dgm:pt modelId="{6793E391-7AEC-48B7-8DB0-EDD1D2F1D22D}" type="pres">
      <dgm:prSet presAssocID="{F90E826D-22E3-4B10-A969-6FFD37C230A5}" presName="level3hierChild" presStyleCnt="0"/>
      <dgm:spPr/>
    </dgm:pt>
  </dgm:ptLst>
  <dgm:cxnLst>
    <dgm:cxn modelId="{7D4EBF0B-5DFD-45EB-9B64-AE000B47DE81}" type="presOf" srcId="{D38A986E-41DA-4955-87D7-179B79562049}" destId="{539276EA-7CDF-4121-ABCB-F8ED79950D17}" srcOrd="0" destOrd="0" presId="urn:microsoft.com/office/officeart/2005/8/layout/hierarchy2"/>
    <dgm:cxn modelId="{457BD828-30F2-4C53-99C2-C7138542039C}" type="presOf" srcId="{D38A986E-41DA-4955-87D7-179B79562049}" destId="{0F14822E-1D4E-44AF-9975-AE614AFA4E10}" srcOrd="1" destOrd="0" presId="urn:microsoft.com/office/officeart/2005/8/layout/hierarchy2"/>
    <dgm:cxn modelId="{E14FA62D-6921-4BED-9E39-54F7428A5D30}" type="presOf" srcId="{59AB0B8B-6B9B-4C37-A866-0A8C2C0C4D94}" destId="{BF8E7185-CC23-4BB4-ACFA-9745A30AA231}" srcOrd="0" destOrd="0" presId="urn:microsoft.com/office/officeart/2005/8/layout/hierarchy2"/>
    <dgm:cxn modelId="{2A076844-3CFA-4567-AD9D-073EC98E79B2}" type="presOf" srcId="{29202F5F-4A06-4F8D-A724-A66B3BF03D9C}" destId="{357322E4-7FFE-4A0B-8AB6-1404ED776D66}" srcOrd="1" destOrd="0" presId="urn:microsoft.com/office/officeart/2005/8/layout/hierarchy2"/>
    <dgm:cxn modelId="{9472F174-6364-47BB-A97A-6401EFB4EFD9}" type="presOf" srcId="{884B72C6-05DA-4CE6-A804-9DCA6247DC57}" destId="{6AAF5FFB-7D80-459F-B4D0-F9BF27BAC934}" srcOrd="0" destOrd="0" presId="urn:microsoft.com/office/officeart/2005/8/layout/hierarchy2"/>
    <dgm:cxn modelId="{75319D59-83E0-4B89-BBAB-BEE73B6FD533}" srcId="{59AB0B8B-6B9B-4C37-A866-0A8C2C0C4D94}" destId="{FED80DC3-D344-4BA7-8D29-FFB69BDFF694}" srcOrd="0" destOrd="0" parTransId="{29202F5F-4A06-4F8D-A724-A66B3BF03D9C}" sibTransId="{6601AE28-D24F-40C5-A966-D5164C4693C9}"/>
    <dgm:cxn modelId="{5C3ECD88-0B98-40B3-B7E5-CC08A93159ED}" type="presOf" srcId="{29202F5F-4A06-4F8D-A724-A66B3BF03D9C}" destId="{1BA39BE2-D97E-4C3F-B1D3-A2442FEE8525}" srcOrd="0" destOrd="0" presId="urn:microsoft.com/office/officeart/2005/8/layout/hierarchy2"/>
    <dgm:cxn modelId="{85BAFE8F-13E7-4F56-A1C7-7AD8098660A3}" srcId="{884B72C6-05DA-4CE6-A804-9DCA6247DC57}" destId="{59AB0B8B-6B9B-4C37-A866-0A8C2C0C4D94}" srcOrd="0" destOrd="0" parTransId="{EE265F88-1223-4BAF-95B3-6DE7C4AE7BAE}" sibTransId="{7BC31927-D1EF-4B98-941F-EBB02020E2A0}"/>
    <dgm:cxn modelId="{89BF219E-A893-4380-BA87-E4A843611C2D}" type="presOf" srcId="{8E241E6A-CBCB-4FC8-BECE-DD5B0A9E6164}" destId="{6FDE24E2-7DDC-4ECA-A238-2B1B4C172427}" srcOrd="1" destOrd="0" presId="urn:microsoft.com/office/officeart/2005/8/layout/hierarchy2"/>
    <dgm:cxn modelId="{4BDB1C9F-DAB9-4E42-A4FA-8B0A3777024D}" type="presOf" srcId="{8E241E6A-CBCB-4FC8-BECE-DD5B0A9E6164}" destId="{8B0F852A-C23C-443F-8963-476F56C72D0F}" srcOrd="0" destOrd="0" presId="urn:microsoft.com/office/officeart/2005/8/layout/hierarchy2"/>
    <dgm:cxn modelId="{1D0936AF-4BC9-4D03-9203-8BED3F36387A}" type="presOf" srcId="{8351CD6A-3614-489F-8977-3B3D96D8006A}" destId="{0FFC57EC-399A-40BF-82BA-1C8F06BCA6BB}" srcOrd="0" destOrd="0" presId="urn:microsoft.com/office/officeart/2005/8/layout/hierarchy2"/>
    <dgm:cxn modelId="{903DB1BA-3D9C-4E93-B2B8-7CC2630CE230}" srcId="{59AB0B8B-6B9B-4C37-A866-0A8C2C0C4D94}" destId="{8351CD6A-3614-489F-8977-3B3D96D8006A}" srcOrd="1" destOrd="0" parTransId="{8E241E6A-CBCB-4FC8-BECE-DD5B0A9E6164}" sibTransId="{E422F933-40B0-44EE-93C3-8527685CC34C}"/>
    <dgm:cxn modelId="{3095B3DF-E0C3-4104-B9B0-4DF6DB521E7B}" srcId="{59AB0B8B-6B9B-4C37-A866-0A8C2C0C4D94}" destId="{F90E826D-22E3-4B10-A969-6FFD37C230A5}" srcOrd="2" destOrd="0" parTransId="{D38A986E-41DA-4955-87D7-179B79562049}" sibTransId="{C016DB2C-F392-469C-82B1-C36C2BD7B2E8}"/>
    <dgm:cxn modelId="{25DD12F0-3CB5-4219-B954-86E04E0E6FC0}" type="presOf" srcId="{F90E826D-22E3-4B10-A969-6FFD37C230A5}" destId="{33041DF1-27AA-4B27-8850-C832AEAA1BD4}" srcOrd="0" destOrd="0" presId="urn:microsoft.com/office/officeart/2005/8/layout/hierarchy2"/>
    <dgm:cxn modelId="{062F8FF7-3571-4D41-8906-5837D76A0B7D}" type="presOf" srcId="{FED80DC3-D344-4BA7-8D29-FFB69BDFF694}" destId="{60D35316-012A-42A1-81D6-EB59F93AC09D}" srcOrd="0" destOrd="0" presId="urn:microsoft.com/office/officeart/2005/8/layout/hierarchy2"/>
    <dgm:cxn modelId="{D3FA70E3-493F-4EEB-9D48-A289ACFF6E6A}" type="presParOf" srcId="{6AAF5FFB-7D80-459F-B4D0-F9BF27BAC934}" destId="{4AFECC4C-24E3-40CF-9513-FE4722A56F2C}" srcOrd="0" destOrd="0" presId="urn:microsoft.com/office/officeart/2005/8/layout/hierarchy2"/>
    <dgm:cxn modelId="{C2530558-3611-4EDA-B038-58B0C43F3B25}" type="presParOf" srcId="{4AFECC4C-24E3-40CF-9513-FE4722A56F2C}" destId="{BF8E7185-CC23-4BB4-ACFA-9745A30AA231}" srcOrd="0" destOrd="0" presId="urn:microsoft.com/office/officeart/2005/8/layout/hierarchy2"/>
    <dgm:cxn modelId="{E41B6AE6-AC44-4B7A-BC31-FBF6D4D9950B}" type="presParOf" srcId="{4AFECC4C-24E3-40CF-9513-FE4722A56F2C}" destId="{A1C510B0-C2F0-49BC-990F-29243F5605A3}" srcOrd="1" destOrd="0" presId="urn:microsoft.com/office/officeart/2005/8/layout/hierarchy2"/>
    <dgm:cxn modelId="{0D90552F-682D-4F43-9531-C65AB94DF670}" type="presParOf" srcId="{A1C510B0-C2F0-49BC-990F-29243F5605A3}" destId="{1BA39BE2-D97E-4C3F-B1D3-A2442FEE8525}" srcOrd="0" destOrd="0" presId="urn:microsoft.com/office/officeart/2005/8/layout/hierarchy2"/>
    <dgm:cxn modelId="{B53C3B04-A2FA-451E-BB25-DA19381E07BD}" type="presParOf" srcId="{1BA39BE2-D97E-4C3F-B1D3-A2442FEE8525}" destId="{357322E4-7FFE-4A0B-8AB6-1404ED776D66}" srcOrd="0" destOrd="0" presId="urn:microsoft.com/office/officeart/2005/8/layout/hierarchy2"/>
    <dgm:cxn modelId="{A066E413-1EA9-44FB-85B7-ADB3A82B968A}" type="presParOf" srcId="{A1C510B0-C2F0-49BC-990F-29243F5605A3}" destId="{B798A94F-50A1-45C3-81B4-A6CEF7828DF1}" srcOrd="1" destOrd="0" presId="urn:microsoft.com/office/officeart/2005/8/layout/hierarchy2"/>
    <dgm:cxn modelId="{B6BF99C2-01C0-4AF2-BB93-AE479EEBBD01}" type="presParOf" srcId="{B798A94F-50A1-45C3-81B4-A6CEF7828DF1}" destId="{60D35316-012A-42A1-81D6-EB59F93AC09D}" srcOrd="0" destOrd="0" presId="urn:microsoft.com/office/officeart/2005/8/layout/hierarchy2"/>
    <dgm:cxn modelId="{C90A69D5-BC4A-432B-8F1A-AC9C9D9BA168}" type="presParOf" srcId="{B798A94F-50A1-45C3-81B4-A6CEF7828DF1}" destId="{EC6C55C1-4979-4228-AF29-8DF8D53C80D1}" srcOrd="1" destOrd="0" presId="urn:microsoft.com/office/officeart/2005/8/layout/hierarchy2"/>
    <dgm:cxn modelId="{F0A36D54-0625-4482-A2EB-FE6DA8CE9C53}" type="presParOf" srcId="{A1C510B0-C2F0-49BC-990F-29243F5605A3}" destId="{8B0F852A-C23C-443F-8963-476F56C72D0F}" srcOrd="2" destOrd="0" presId="urn:microsoft.com/office/officeart/2005/8/layout/hierarchy2"/>
    <dgm:cxn modelId="{DF846E5B-6D4B-4508-9FB2-EA8EC08DEFE5}" type="presParOf" srcId="{8B0F852A-C23C-443F-8963-476F56C72D0F}" destId="{6FDE24E2-7DDC-4ECA-A238-2B1B4C172427}" srcOrd="0" destOrd="0" presId="urn:microsoft.com/office/officeart/2005/8/layout/hierarchy2"/>
    <dgm:cxn modelId="{9780886E-7B99-413C-98D4-51DEAEAB5C7A}" type="presParOf" srcId="{A1C510B0-C2F0-49BC-990F-29243F5605A3}" destId="{CEE4172D-42B1-46B8-A9C9-2EDF943CCD6A}" srcOrd="3" destOrd="0" presId="urn:microsoft.com/office/officeart/2005/8/layout/hierarchy2"/>
    <dgm:cxn modelId="{248DEE3B-3176-489E-ABC9-61B83C893C11}" type="presParOf" srcId="{CEE4172D-42B1-46B8-A9C9-2EDF943CCD6A}" destId="{0FFC57EC-399A-40BF-82BA-1C8F06BCA6BB}" srcOrd="0" destOrd="0" presId="urn:microsoft.com/office/officeart/2005/8/layout/hierarchy2"/>
    <dgm:cxn modelId="{FD62CC9A-F141-4507-8F6C-F5352DCBC1B0}" type="presParOf" srcId="{CEE4172D-42B1-46B8-A9C9-2EDF943CCD6A}" destId="{D634CE95-0A8A-42A2-A79B-D5D92404B4BA}" srcOrd="1" destOrd="0" presId="urn:microsoft.com/office/officeart/2005/8/layout/hierarchy2"/>
    <dgm:cxn modelId="{31022E14-BAA1-4CF9-BB67-ADC6DE52BB70}" type="presParOf" srcId="{A1C510B0-C2F0-49BC-990F-29243F5605A3}" destId="{539276EA-7CDF-4121-ABCB-F8ED79950D17}" srcOrd="4" destOrd="0" presId="urn:microsoft.com/office/officeart/2005/8/layout/hierarchy2"/>
    <dgm:cxn modelId="{AF7D354F-FBF4-4FF0-97E2-7BB15C306B81}" type="presParOf" srcId="{539276EA-7CDF-4121-ABCB-F8ED79950D17}" destId="{0F14822E-1D4E-44AF-9975-AE614AFA4E10}" srcOrd="0" destOrd="0" presId="urn:microsoft.com/office/officeart/2005/8/layout/hierarchy2"/>
    <dgm:cxn modelId="{5E24B003-8EA9-4759-B283-783727BC17E7}" type="presParOf" srcId="{A1C510B0-C2F0-49BC-990F-29243F5605A3}" destId="{13338C6F-D552-4594-8E3C-2CFC731F4521}" srcOrd="5" destOrd="0" presId="urn:microsoft.com/office/officeart/2005/8/layout/hierarchy2"/>
    <dgm:cxn modelId="{85D301AF-8EF8-4D2A-A436-5EE23DCE5889}" type="presParOf" srcId="{13338C6F-D552-4594-8E3C-2CFC731F4521}" destId="{33041DF1-27AA-4B27-8850-C832AEAA1BD4}" srcOrd="0" destOrd="0" presId="urn:microsoft.com/office/officeart/2005/8/layout/hierarchy2"/>
    <dgm:cxn modelId="{1FE46146-4EE1-4D40-90D2-5501C4E28830}" type="presParOf" srcId="{13338C6F-D552-4594-8E3C-2CFC731F4521}" destId="{6793E391-7AEC-48B7-8DB0-EDD1D2F1D22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4B72C6-05DA-4CE6-A804-9DCA6247DC5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59AB0B8B-6B9B-4C37-A866-0A8C2C0C4D94}">
      <dgm:prSet phldrT="[Testo]" custT="1"/>
      <dgm:spPr>
        <a:solidFill>
          <a:schemeClr val="accent5"/>
        </a:solidFill>
      </dgm:spPr>
      <dgm:t>
        <a:bodyPr/>
        <a:lstStyle/>
        <a:p>
          <a:r>
            <a:rPr lang="it-IT" sz="1400">
              <a:solidFill>
                <a:schemeClr val="bg1"/>
              </a:solidFill>
              <a:latin typeface="Roboto" pitchFamily="2" charset="0"/>
              <a:ea typeface="Roboto" pitchFamily="2" charset="0"/>
            </a:rPr>
            <a:t>Dirigenti</a:t>
          </a:r>
        </a:p>
      </dgm:t>
    </dgm:pt>
    <dgm:pt modelId="{EE265F88-1223-4BAF-95B3-6DE7C4AE7BAE}" type="parTrans" cxnId="{85BAFE8F-13E7-4F56-A1C7-7AD8098660A3}">
      <dgm:prSet/>
      <dgm:spPr/>
      <dgm:t>
        <a:bodyPr/>
        <a:lstStyle/>
        <a:p>
          <a:endParaRPr lang="it-IT">
            <a:latin typeface="Roboto" pitchFamily="2" charset="0"/>
            <a:ea typeface="Roboto" pitchFamily="2" charset="0"/>
          </a:endParaRPr>
        </a:p>
      </dgm:t>
    </dgm:pt>
    <dgm:pt modelId="{7BC31927-D1EF-4B98-941F-EBB02020E2A0}" type="sibTrans" cxnId="{85BAFE8F-13E7-4F56-A1C7-7AD8098660A3}">
      <dgm:prSet/>
      <dgm:spPr/>
      <dgm:t>
        <a:bodyPr/>
        <a:lstStyle/>
        <a:p>
          <a:endParaRPr lang="it-IT">
            <a:latin typeface="Roboto" pitchFamily="2" charset="0"/>
            <a:ea typeface="Roboto" pitchFamily="2" charset="0"/>
          </a:endParaRPr>
        </a:p>
      </dgm:t>
    </dgm:pt>
    <dgm:pt modelId="{FED80DC3-D344-4BA7-8D29-FFB69BDFF694}">
      <dgm:prSet phldrT="[Testo]" custT="1"/>
      <dgm:spPr/>
      <dgm:t>
        <a:bodyPr/>
        <a:lstStyle/>
        <a:p>
          <a:r>
            <a:rPr lang="it-IT" sz="1400" b="1">
              <a:latin typeface="Roboto" pitchFamily="2" charset="0"/>
              <a:ea typeface="Roboto" pitchFamily="2" charset="0"/>
            </a:rPr>
            <a:t>70%</a:t>
          </a:r>
          <a:r>
            <a:rPr lang="it-IT" sz="1100" b="1">
              <a:latin typeface="Roboto" pitchFamily="2" charset="0"/>
              <a:ea typeface="Roboto" pitchFamily="2" charset="0"/>
            </a:rPr>
            <a:t> </a:t>
          </a:r>
        </a:p>
        <a:p>
          <a:r>
            <a:rPr lang="it-IT" sz="1100">
              <a:latin typeface="Roboto" pitchFamily="2" charset="0"/>
              <a:ea typeface="Roboto" pitchFamily="2" charset="0"/>
            </a:rPr>
            <a:t>Componente organizzativa</a:t>
          </a:r>
        </a:p>
      </dgm:t>
    </dgm:pt>
    <dgm:pt modelId="{29202F5F-4A06-4F8D-A724-A66B3BF03D9C}" type="parTrans" cxnId="{75319D59-83E0-4B89-BBAB-BEE73B6FD533}">
      <dgm:prSet/>
      <dgm:spPr/>
      <dgm:t>
        <a:bodyPr/>
        <a:lstStyle/>
        <a:p>
          <a:endParaRPr lang="it-IT">
            <a:latin typeface="Roboto" pitchFamily="2" charset="0"/>
            <a:ea typeface="Roboto" pitchFamily="2" charset="0"/>
          </a:endParaRPr>
        </a:p>
      </dgm:t>
    </dgm:pt>
    <dgm:pt modelId="{6601AE28-D24F-40C5-A966-D5164C4693C9}" type="sibTrans" cxnId="{75319D59-83E0-4B89-BBAB-BEE73B6FD533}">
      <dgm:prSet/>
      <dgm:spPr/>
      <dgm:t>
        <a:bodyPr/>
        <a:lstStyle/>
        <a:p>
          <a:endParaRPr lang="it-IT">
            <a:latin typeface="Roboto" pitchFamily="2" charset="0"/>
            <a:ea typeface="Roboto" pitchFamily="2" charset="0"/>
          </a:endParaRPr>
        </a:p>
      </dgm:t>
    </dgm:pt>
    <dgm:pt modelId="{8351CD6A-3614-489F-8977-3B3D96D8006A}">
      <dgm:prSet custT="1"/>
      <dgm:spPr>
        <a:solidFill>
          <a:schemeClr val="accent2"/>
        </a:solidFill>
      </dgm:spPr>
      <dgm:t>
        <a:bodyPr/>
        <a:lstStyle/>
        <a:p>
          <a:r>
            <a:rPr lang="it-IT" sz="1400" b="1">
              <a:latin typeface="Roboto" pitchFamily="2" charset="0"/>
              <a:ea typeface="Roboto" pitchFamily="2" charset="0"/>
            </a:rPr>
            <a:t>20%</a:t>
          </a:r>
        </a:p>
        <a:p>
          <a:r>
            <a:rPr lang="it-IT" sz="1400">
              <a:latin typeface="Roboto" pitchFamily="2" charset="0"/>
              <a:ea typeface="Roboto" pitchFamily="2" charset="0"/>
            </a:rPr>
            <a:t> </a:t>
          </a:r>
          <a:r>
            <a:rPr lang="it-IT" sz="1100">
              <a:latin typeface="Roboto" pitchFamily="2" charset="0"/>
              <a:ea typeface="Roboto" pitchFamily="2" charset="0"/>
            </a:rPr>
            <a:t>Comportamenti organizzativi agiti</a:t>
          </a:r>
        </a:p>
      </dgm:t>
    </dgm:pt>
    <dgm:pt modelId="{8E241E6A-CBCB-4FC8-BECE-DD5B0A9E6164}" type="parTrans" cxnId="{903DB1BA-3D9C-4E93-B2B8-7CC2630CE230}">
      <dgm:prSet/>
      <dgm:spPr>
        <a:ln>
          <a:solidFill>
            <a:schemeClr val="accent2"/>
          </a:solidFill>
        </a:ln>
      </dgm:spPr>
      <dgm:t>
        <a:bodyPr/>
        <a:lstStyle/>
        <a:p>
          <a:endParaRPr lang="it-IT">
            <a:latin typeface="Roboto" pitchFamily="2" charset="0"/>
            <a:ea typeface="Roboto" pitchFamily="2" charset="0"/>
          </a:endParaRPr>
        </a:p>
      </dgm:t>
    </dgm:pt>
    <dgm:pt modelId="{E422F933-40B0-44EE-93C3-8527685CC34C}" type="sibTrans" cxnId="{903DB1BA-3D9C-4E93-B2B8-7CC2630CE230}">
      <dgm:prSet/>
      <dgm:spPr/>
      <dgm:t>
        <a:bodyPr/>
        <a:lstStyle/>
        <a:p>
          <a:endParaRPr lang="it-IT">
            <a:latin typeface="Roboto" pitchFamily="2" charset="0"/>
            <a:ea typeface="Roboto" pitchFamily="2" charset="0"/>
          </a:endParaRPr>
        </a:p>
      </dgm:t>
    </dgm:pt>
    <dgm:pt modelId="{F2FD6E19-D315-4A1D-BCC9-9FCCE479514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200" b="1">
              <a:latin typeface="Roboto" pitchFamily="2" charset="0"/>
              <a:ea typeface="Roboto" pitchFamily="2" charset="0"/>
            </a:rPr>
            <a:t>40%</a:t>
          </a:r>
          <a:r>
            <a:rPr lang="it-IT" sz="1200">
              <a:latin typeface="Roboto" pitchFamily="2" charset="0"/>
              <a:ea typeface="Roboto" pitchFamily="2" charset="0"/>
            </a:rPr>
            <a:t> </a:t>
          </a:r>
        </a:p>
        <a:p>
          <a:r>
            <a:rPr lang="it-IT" sz="1050">
              <a:latin typeface="Roboto" pitchFamily="2" charset="0"/>
              <a:ea typeface="Roboto" pitchFamily="2" charset="0"/>
            </a:rPr>
            <a:t>Performance Organizzativa di Ateneo </a:t>
          </a:r>
          <a:r>
            <a:rPr lang="it-IT" sz="1000">
              <a:latin typeface="Roboto" pitchFamily="2" charset="0"/>
              <a:ea typeface="Roboto" pitchFamily="2" charset="0"/>
            </a:rPr>
            <a:t>(valori target su indicatori individuati)</a:t>
          </a:r>
        </a:p>
      </dgm:t>
    </dgm:pt>
    <dgm:pt modelId="{F0D8DA39-5518-4325-B8D8-554E34F5B321}" type="parTrans" cxnId="{20A69738-B83F-459B-8209-9C525D2C18FD}">
      <dgm:prSet/>
      <dgm:spPr>
        <a:ln>
          <a:solidFill>
            <a:schemeClr val="accent6"/>
          </a:solidFill>
        </a:ln>
      </dgm:spPr>
      <dgm:t>
        <a:bodyPr/>
        <a:lstStyle/>
        <a:p>
          <a:endParaRPr lang="it-IT">
            <a:latin typeface="Roboto" pitchFamily="2" charset="0"/>
            <a:ea typeface="Roboto" pitchFamily="2" charset="0"/>
          </a:endParaRPr>
        </a:p>
      </dgm:t>
    </dgm:pt>
    <dgm:pt modelId="{C1F1B48A-101C-458D-9034-73ABD476339A}" type="sibTrans" cxnId="{20A69738-B83F-459B-8209-9C525D2C18FD}">
      <dgm:prSet/>
      <dgm:spPr/>
      <dgm:t>
        <a:bodyPr/>
        <a:lstStyle/>
        <a:p>
          <a:endParaRPr lang="it-IT">
            <a:latin typeface="Roboto" pitchFamily="2" charset="0"/>
            <a:ea typeface="Roboto" pitchFamily="2" charset="0"/>
          </a:endParaRPr>
        </a:p>
      </dgm:t>
    </dgm:pt>
    <dgm:pt modelId="{709F1316-8E5A-4B21-82A5-54A29EBC55A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200" b="1">
              <a:latin typeface="Roboto" pitchFamily="2" charset="0"/>
              <a:ea typeface="Roboto" pitchFamily="2" charset="0"/>
            </a:rPr>
            <a:t>20%</a:t>
          </a:r>
        </a:p>
        <a:p>
          <a:r>
            <a:rPr lang="it-IT" sz="1050">
              <a:latin typeface="Roboto" pitchFamily="2" charset="0"/>
              <a:ea typeface="Roboto" pitchFamily="2" charset="0"/>
            </a:rPr>
            <a:t>Performance Organizzativa di Area</a:t>
          </a:r>
        </a:p>
        <a:p>
          <a:r>
            <a:rPr lang="it-IT" sz="1050">
              <a:latin typeface="Roboto" pitchFamily="2" charset="0"/>
              <a:ea typeface="Roboto" pitchFamily="2" charset="0"/>
            </a:rPr>
            <a:t> (</a:t>
          </a:r>
          <a:r>
            <a:rPr lang="it-IT" sz="1000">
              <a:latin typeface="Roboto" pitchFamily="2" charset="0"/>
              <a:ea typeface="Roboto" pitchFamily="2" charset="0"/>
            </a:rPr>
            <a:t>obiettivi di innovazione, efficiacia e defficienza</a:t>
          </a:r>
          <a:r>
            <a:rPr lang="it-IT" sz="1050">
              <a:latin typeface="Roboto" pitchFamily="2" charset="0"/>
              <a:ea typeface="Roboto" pitchFamily="2" charset="0"/>
            </a:rPr>
            <a:t>)</a:t>
          </a:r>
        </a:p>
      </dgm:t>
    </dgm:pt>
    <dgm:pt modelId="{FBF2461C-CFE1-4EAB-A968-D3147F943475}" type="parTrans" cxnId="{B4634F7B-CAC7-4C1F-9B66-E020FEB3347E}">
      <dgm:prSet/>
      <dgm:spPr>
        <a:ln>
          <a:solidFill>
            <a:schemeClr val="accent6"/>
          </a:solidFill>
        </a:ln>
      </dgm:spPr>
      <dgm:t>
        <a:bodyPr/>
        <a:lstStyle/>
        <a:p>
          <a:endParaRPr lang="it-IT">
            <a:latin typeface="Roboto" pitchFamily="2" charset="0"/>
            <a:ea typeface="Roboto" pitchFamily="2" charset="0"/>
          </a:endParaRPr>
        </a:p>
      </dgm:t>
    </dgm:pt>
    <dgm:pt modelId="{C9FB520D-7099-4365-86C0-7C21A9BFFF98}" type="sibTrans" cxnId="{B4634F7B-CAC7-4C1F-9B66-E020FEB3347E}">
      <dgm:prSet/>
      <dgm:spPr/>
      <dgm:t>
        <a:bodyPr/>
        <a:lstStyle/>
        <a:p>
          <a:endParaRPr lang="it-IT">
            <a:latin typeface="Roboto" pitchFamily="2" charset="0"/>
            <a:ea typeface="Roboto" pitchFamily="2" charset="0"/>
          </a:endParaRPr>
        </a:p>
      </dgm:t>
    </dgm:pt>
    <dgm:pt modelId="{F90E826D-22E3-4B10-A969-6FFD37C230A5}">
      <dgm:prSet custT="1"/>
      <dgm:spPr>
        <a:solidFill>
          <a:schemeClr val="accent4"/>
        </a:solidFill>
      </dgm:spPr>
      <dgm:t>
        <a:bodyPr/>
        <a:lstStyle/>
        <a:p>
          <a:pPr algn="ctr"/>
          <a:r>
            <a:rPr lang="it-IT" sz="1400" b="1">
              <a:solidFill>
                <a:schemeClr val="bg1"/>
              </a:solidFill>
              <a:latin typeface="Roboto" pitchFamily="2" charset="0"/>
              <a:ea typeface="Roboto" pitchFamily="2" charset="0"/>
            </a:rPr>
            <a:t>10%</a:t>
          </a:r>
          <a:r>
            <a:rPr lang="it-IT" sz="1200">
              <a:solidFill>
                <a:schemeClr val="bg1"/>
              </a:solidFill>
              <a:latin typeface="Roboto" pitchFamily="2" charset="0"/>
              <a:ea typeface="Roboto" pitchFamily="2" charset="0"/>
            </a:rPr>
            <a:t> </a:t>
          </a:r>
        </a:p>
        <a:p>
          <a:pPr algn="ctr"/>
          <a:r>
            <a:rPr lang="it-IT" sz="1100">
              <a:solidFill>
                <a:schemeClr val="bg1"/>
              </a:solidFill>
              <a:latin typeface="Roboto" pitchFamily="2" charset="0"/>
              <a:ea typeface="Roboto" pitchFamily="2" charset="0"/>
            </a:rPr>
            <a:t>Capacità di valutazione dei propri collaboratori</a:t>
          </a:r>
        </a:p>
      </dgm:t>
    </dgm:pt>
    <dgm:pt modelId="{D38A986E-41DA-4955-87D7-179B79562049}" type="parTrans" cxnId="{3095B3DF-E0C3-4104-B9B0-4DF6DB521E7B}">
      <dgm:prSet/>
      <dgm:spPr>
        <a:ln>
          <a:solidFill>
            <a:schemeClr val="accent4"/>
          </a:solidFill>
        </a:ln>
      </dgm:spPr>
      <dgm:t>
        <a:bodyPr/>
        <a:lstStyle/>
        <a:p>
          <a:endParaRPr lang="it-IT"/>
        </a:p>
      </dgm:t>
    </dgm:pt>
    <dgm:pt modelId="{C016DB2C-F392-469C-82B1-C36C2BD7B2E8}" type="sibTrans" cxnId="{3095B3DF-E0C3-4104-B9B0-4DF6DB521E7B}">
      <dgm:prSet/>
      <dgm:spPr/>
      <dgm:t>
        <a:bodyPr/>
        <a:lstStyle/>
        <a:p>
          <a:endParaRPr lang="it-IT"/>
        </a:p>
      </dgm:t>
    </dgm:pt>
    <dgm:pt modelId="{EDF8985F-DCFA-48FB-8B07-9D207540ABE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200" b="1">
              <a:latin typeface="Roboto" pitchFamily="2" charset="0"/>
              <a:ea typeface="Roboto" pitchFamily="2" charset="0"/>
            </a:rPr>
            <a:t>10% </a:t>
          </a:r>
        </a:p>
        <a:p>
          <a:r>
            <a:rPr lang="it-IT" sz="1050">
              <a:latin typeface="Roboto" pitchFamily="2" charset="0"/>
              <a:ea typeface="Roboto" pitchFamily="2" charset="0"/>
            </a:rPr>
            <a:t>Piano di attività del Dirigente</a:t>
          </a:r>
        </a:p>
      </dgm:t>
    </dgm:pt>
    <dgm:pt modelId="{B24D65C7-A51B-4B3D-88AB-19768A8DD472}" type="parTrans" cxnId="{E9CC78B8-F5FC-4B22-B8B4-E96495362054}">
      <dgm:prSet/>
      <dgm:spPr>
        <a:ln>
          <a:solidFill>
            <a:schemeClr val="accent6"/>
          </a:solidFill>
        </a:ln>
      </dgm:spPr>
      <dgm:t>
        <a:bodyPr/>
        <a:lstStyle/>
        <a:p>
          <a:endParaRPr lang="it-IT"/>
        </a:p>
      </dgm:t>
    </dgm:pt>
    <dgm:pt modelId="{4EDC2483-8632-46C9-AED2-E8951A203BB7}" type="sibTrans" cxnId="{E9CC78B8-F5FC-4B22-B8B4-E96495362054}">
      <dgm:prSet/>
      <dgm:spPr/>
      <dgm:t>
        <a:bodyPr/>
        <a:lstStyle/>
        <a:p>
          <a:endParaRPr lang="it-IT"/>
        </a:p>
      </dgm:t>
    </dgm:pt>
    <dgm:pt modelId="{6AAF5FFB-7D80-459F-B4D0-F9BF27BAC934}" type="pres">
      <dgm:prSet presAssocID="{884B72C6-05DA-4CE6-A804-9DCA6247DC5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AFECC4C-24E3-40CF-9513-FE4722A56F2C}" type="pres">
      <dgm:prSet presAssocID="{59AB0B8B-6B9B-4C37-A866-0A8C2C0C4D94}" presName="root1" presStyleCnt="0"/>
      <dgm:spPr/>
    </dgm:pt>
    <dgm:pt modelId="{BF8E7185-CC23-4BB4-ACFA-9745A30AA231}" type="pres">
      <dgm:prSet presAssocID="{59AB0B8B-6B9B-4C37-A866-0A8C2C0C4D94}" presName="LevelOneTextNode" presStyleLbl="node0" presStyleIdx="0" presStyleCnt="1" custScaleX="120459" custScaleY="125796">
        <dgm:presLayoutVars>
          <dgm:chPref val="3"/>
        </dgm:presLayoutVars>
      </dgm:prSet>
      <dgm:spPr/>
    </dgm:pt>
    <dgm:pt modelId="{A1C510B0-C2F0-49BC-990F-29243F5605A3}" type="pres">
      <dgm:prSet presAssocID="{59AB0B8B-6B9B-4C37-A866-0A8C2C0C4D94}" presName="level2hierChild" presStyleCnt="0"/>
      <dgm:spPr/>
    </dgm:pt>
    <dgm:pt modelId="{1BA39BE2-D97E-4C3F-B1D3-A2442FEE8525}" type="pres">
      <dgm:prSet presAssocID="{29202F5F-4A06-4F8D-A724-A66B3BF03D9C}" presName="conn2-1" presStyleLbl="parChTrans1D2" presStyleIdx="0" presStyleCnt="3"/>
      <dgm:spPr/>
    </dgm:pt>
    <dgm:pt modelId="{357322E4-7FFE-4A0B-8AB6-1404ED776D66}" type="pres">
      <dgm:prSet presAssocID="{29202F5F-4A06-4F8D-A724-A66B3BF03D9C}" presName="connTx" presStyleLbl="parChTrans1D2" presStyleIdx="0" presStyleCnt="3"/>
      <dgm:spPr/>
    </dgm:pt>
    <dgm:pt modelId="{B798A94F-50A1-45C3-81B4-A6CEF7828DF1}" type="pres">
      <dgm:prSet presAssocID="{FED80DC3-D344-4BA7-8D29-FFB69BDFF694}" presName="root2" presStyleCnt="0"/>
      <dgm:spPr/>
    </dgm:pt>
    <dgm:pt modelId="{60D35316-012A-42A1-81D6-EB59F93AC09D}" type="pres">
      <dgm:prSet presAssocID="{FED80DC3-D344-4BA7-8D29-FFB69BDFF694}" presName="LevelTwoTextNode" presStyleLbl="node2" presStyleIdx="0" presStyleCnt="3" custScaleX="120652" custScaleY="125889" custLinFactNeighborY="4416">
        <dgm:presLayoutVars>
          <dgm:chPref val="3"/>
        </dgm:presLayoutVars>
      </dgm:prSet>
      <dgm:spPr/>
    </dgm:pt>
    <dgm:pt modelId="{EC6C55C1-4979-4228-AF29-8DF8D53C80D1}" type="pres">
      <dgm:prSet presAssocID="{FED80DC3-D344-4BA7-8D29-FFB69BDFF694}" presName="level3hierChild" presStyleCnt="0"/>
      <dgm:spPr/>
    </dgm:pt>
    <dgm:pt modelId="{D5FD71B9-6189-4B6D-AE64-C2B3B51330C7}" type="pres">
      <dgm:prSet presAssocID="{F0D8DA39-5518-4325-B8D8-554E34F5B321}" presName="conn2-1" presStyleLbl="parChTrans1D3" presStyleIdx="0" presStyleCnt="3"/>
      <dgm:spPr/>
    </dgm:pt>
    <dgm:pt modelId="{481CA580-769D-4F91-B334-D0F9471905C7}" type="pres">
      <dgm:prSet presAssocID="{F0D8DA39-5518-4325-B8D8-554E34F5B321}" presName="connTx" presStyleLbl="parChTrans1D3" presStyleIdx="0" presStyleCnt="3"/>
      <dgm:spPr/>
    </dgm:pt>
    <dgm:pt modelId="{E83BC3AE-3835-49EA-A755-F4E38EF3EC9E}" type="pres">
      <dgm:prSet presAssocID="{F2FD6E19-D315-4A1D-BCC9-9FCCE479514E}" presName="root2" presStyleCnt="0"/>
      <dgm:spPr/>
    </dgm:pt>
    <dgm:pt modelId="{CB65C66D-8A91-40E1-AE38-72135C267B8A}" type="pres">
      <dgm:prSet presAssocID="{F2FD6E19-D315-4A1D-BCC9-9FCCE479514E}" presName="LevelTwoTextNode" presStyleLbl="node3" presStyleIdx="0" presStyleCnt="3" custScaleX="122395" custScaleY="128697" custLinFactNeighborY="-20384">
        <dgm:presLayoutVars>
          <dgm:chPref val="3"/>
        </dgm:presLayoutVars>
      </dgm:prSet>
      <dgm:spPr/>
    </dgm:pt>
    <dgm:pt modelId="{E608876C-F8B3-4552-A682-9301756F6422}" type="pres">
      <dgm:prSet presAssocID="{F2FD6E19-D315-4A1D-BCC9-9FCCE479514E}" presName="level3hierChild" presStyleCnt="0"/>
      <dgm:spPr/>
    </dgm:pt>
    <dgm:pt modelId="{740899A4-DAAE-489D-A3EA-65567A7E5357}" type="pres">
      <dgm:prSet presAssocID="{FBF2461C-CFE1-4EAB-A968-D3147F943475}" presName="conn2-1" presStyleLbl="parChTrans1D3" presStyleIdx="1" presStyleCnt="3"/>
      <dgm:spPr/>
    </dgm:pt>
    <dgm:pt modelId="{DC370A7F-5FC5-4E2A-AA91-9B796590A594}" type="pres">
      <dgm:prSet presAssocID="{FBF2461C-CFE1-4EAB-A968-D3147F943475}" presName="connTx" presStyleLbl="parChTrans1D3" presStyleIdx="1" presStyleCnt="3"/>
      <dgm:spPr/>
    </dgm:pt>
    <dgm:pt modelId="{C319CECD-34CD-4809-8FFB-2B63D983C629}" type="pres">
      <dgm:prSet presAssocID="{709F1316-8E5A-4B21-82A5-54A29EBC55A7}" presName="root2" presStyleCnt="0"/>
      <dgm:spPr/>
    </dgm:pt>
    <dgm:pt modelId="{B31AF0DE-EF2B-427F-BB90-66F7AADBD408}" type="pres">
      <dgm:prSet presAssocID="{709F1316-8E5A-4B21-82A5-54A29EBC55A7}" presName="LevelTwoTextNode" presStyleLbl="node3" presStyleIdx="1" presStyleCnt="3" custScaleX="122395" custScaleY="156097" custLinFactNeighborY="-11600">
        <dgm:presLayoutVars>
          <dgm:chPref val="3"/>
        </dgm:presLayoutVars>
      </dgm:prSet>
      <dgm:spPr/>
    </dgm:pt>
    <dgm:pt modelId="{F1F98162-3AF5-444F-970B-4F9DE4D8B116}" type="pres">
      <dgm:prSet presAssocID="{709F1316-8E5A-4B21-82A5-54A29EBC55A7}" presName="level3hierChild" presStyleCnt="0"/>
      <dgm:spPr/>
    </dgm:pt>
    <dgm:pt modelId="{17B3AAB8-D6B5-4DED-A79C-4672543D0D43}" type="pres">
      <dgm:prSet presAssocID="{B24D65C7-A51B-4B3D-88AB-19768A8DD472}" presName="conn2-1" presStyleLbl="parChTrans1D3" presStyleIdx="2" presStyleCnt="3"/>
      <dgm:spPr/>
    </dgm:pt>
    <dgm:pt modelId="{2FBB31E4-9B48-4659-A649-1A4950F9612E}" type="pres">
      <dgm:prSet presAssocID="{B24D65C7-A51B-4B3D-88AB-19768A8DD472}" presName="connTx" presStyleLbl="parChTrans1D3" presStyleIdx="2" presStyleCnt="3"/>
      <dgm:spPr/>
    </dgm:pt>
    <dgm:pt modelId="{11CA1DCD-24BB-4ECD-84DF-BB8C244047C6}" type="pres">
      <dgm:prSet presAssocID="{EDF8985F-DCFA-48FB-8B07-9D207540ABE5}" presName="root2" presStyleCnt="0"/>
      <dgm:spPr/>
    </dgm:pt>
    <dgm:pt modelId="{6A909813-9CEE-4781-A7EF-D1C831DEF720}" type="pres">
      <dgm:prSet presAssocID="{EDF8985F-DCFA-48FB-8B07-9D207540ABE5}" presName="LevelTwoTextNode" presStyleLbl="node3" presStyleIdx="2" presStyleCnt="3" custScaleX="122953" custScaleY="95486">
        <dgm:presLayoutVars>
          <dgm:chPref val="3"/>
        </dgm:presLayoutVars>
      </dgm:prSet>
      <dgm:spPr/>
    </dgm:pt>
    <dgm:pt modelId="{C0C28142-FE58-43E8-ACB6-60F22064A852}" type="pres">
      <dgm:prSet presAssocID="{EDF8985F-DCFA-48FB-8B07-9D207540ABE5}" presName="level3hierChild" presStyleCnt="0"/>
      <dgm:spPr/>
    </dgm:pt>
    <dgm:pt modelId="{8B0F852A-C23C-443F-8963-476F56C72D0F}" type="pres">
      <dgm:prSet presAssocID="{8E241E6A-CBCB-4FC8-BECE-DD5B0A9E6164}" presName="conn2-1" presStyleLbl="parChTrans1D2" presStyleIdx="1" presStyleCnt="3"/>
      <dgm:spPr/>
    </dgm:pt>
    <dgm:pt modelId="{6FDE24E2-7DDC-4ECA-A238-2B1B4C172427}" type="pres">
      <dgm:prSet presAssocID="{8E241E6A-CBCB-4FC8-BECE-DD5B0A9E6164}" presName="connTx" presStyleLbl="parChTrans1D2" presStyleIdx="1" presStyleCnt="3"/>
      <dgm:spPr/>
    </dgm:pt>
    <dgm:pt modelId="{CEE4172D-42B1-46B8-A9C9-2EDF943CCD6A}" type="pres">
      <dgm:prSet presAssocID="{8351CD6A-3614-489F-8977-3B3D96D8006A}" presName="root2" presStyleCnt="0"/>
      <dgm:spPr/>
    </dgm:pt>
    <dgm:pt modelId="{0FFC57EC-399A-40BF-82BA-1C8F06BCA6BB}" type="pres">
      <dgm:prSet presAssocID="{8351CD6A-3614-489F-8977-3B3D96D8006A}" presName="LevelTwoTextNode" presStyleLbl="node2" presStyleIdx="1" presStyleCnt="3" custScaleX="122495" custScaleY="133229" custLinFactNeighborY="5888">
        <dgm:presLayoutVars>
          <dgm:chPref val="3"/>
        </dgm:presLayoutVars>
      </dgm:prSet>
      <dgm:spPr/>
    </dgm:pt>
    <dgm:pt modelId="{D634CE95-0A8A-42A2-A79B-D5D92404B4BA}" type="pres">
      <dgm:prSet presAssocID="{8351CD6A-3614-489F-8977-3B3D96D8006A}" presName="level3hierChild" presStyleCnt="0"/>
      <dgm:spPr/>
    </dgm:pt>
    <dgm:pt modelId="{539276EA-7CDF-4121-ABCB-F8ED79950D17}" type="pres">
      <dgm:prSet presAssocID="{D38A986E-41DA-4955-87D7-179B79562049}" presName="conn2-1" presStyleLbl="parChTrans1D2" presStyleIdx="2" presStyleCnt="3"/>
      <dgm:spPr/>
    </dgm:pt>
    <dgm:pt modelId="{0F14822E-1D4E-44AF-9975-AE614AFA4E10}" type="pres">
      <dgm:prSet presAssocID="{D38A986E-41DA-4955-87D7-179B79562049}" presName="connTx" presStyleLbl="parChTrans1D2" presStyleIdx="2" presStyleCnt="3"/>
      <dgm:spPr/>
    </dgm:pt>
    <dgm:pt modelId="{13338C6F-D552-4594-8E3C-2CFC731F4521}" type="pres">
      <dgm:prSet presAssocID="{F90E826D-22E3-4B10-A969-6FFD37C230A5}" presName="root2" presStyleCnt="0"/>
      <dgm:spPr/>
    </dgm:pt>
    <dgm:pt modelId="{33041DF1-27AA-4B27-8850-C832AEAA1BD4}" type="pres">
      <dgm:prSet presAssocID="{F90E826D-22E3-4B10-A969-6FFD37C230A5}" presName="LevelTwoTextNode" presStyleLbl="node2" presStyleIdx="2" presStyleCnt="3" custScaleX="121374" custScaleY="137307">
        <dgm:presLayoutVars>
          <dgm:chPref val="3"/>
        </dgm:presLayoutVars>
      </dgm:prSet>
      <dgm:spPr/>
    </dgm:pt>
    <dgm:pt modelId="{6793E391-7AEC-48B7-8DB0-EDD1D2F1D22D}" type="pres">
      <dgm:prSet presAssocID="{F90E826D-22E3-4B10-A969-6FFD37C230A5}" presName="level3hierChild" presStyleCnt="0"/>
      <dgm:spPr/>
    </dgm:pt>
  </dgm:ptLst>
  <dgm:cxnLst>
    <dgm:cxn modelId="{66EC4D02-359C-4FB9-B837-D89C90D25AF2}" type="presOf" srcId="{8351CD6A-3614-489F-8977-3B3D96D8006A}" destId="{0FFC57EC-399A-40BF-82BA-1C8F06BCA6BB}" srcOrd="0" destOrd="0" presId="urn:microsoft.com/office/officeart/2005/8/layout/hierarchy2"/>
    <dgm:cxn modelId="{2A79E902-4CD7-4ADA-BB77-56448EC2658F}" type="presOf" srcId="{F90E826D-22E3-4B10-A969-6FFD37C230A5}" destId="{33041DF1-27AA-4B27-8850-C832AEAA1BD4}" srcOrd="0" destOrd="0" presId="urn:microsoft.com/office/officeart/2005/8/layout/hierarchy2"/>
    <dgm:cxn modelId="{7B54511C-24A6-4BAD-908F-92B8AD9AF42A}" type="presOf" srcId="{FBF2461C-CFE1-4EAB-A968-D3147F943475}" destId="{DC370A7F-5FC5-4E2A-AA91-9B796590A594}" srcOrd="1" destOrd="0" presId="urn:microsoft.com/office/officeart/2005/8/layout/hierarchy2"/>
    <dgm:cxn modelId="{20ACE831-5387-4349-A092-69BE59228D8B}" type="presOf" srcId="{B24D65C7-A51B-4B3D-88AB-19768A8DD472}" destId="{17B3AAB8-D6B5-4DED-A79C-4672543D0D43}" srcOrd="0" destOrd="0" presId="urn:microsoft.com/office/officeart/2005/8/layout/hierarchy2"/>
    <dgm:cxn modelId="{20A69738-B83F-459B-8209-9C525D2C18FD}" srcId="{FED80DC3-D344-4BA7-8D29-FFB69BDFF694}" destId="{F2FD6E19-D315-4A1D-BCC9-9FCCE479514E}" srcOrd="0" destOrd="0" parTransId="{F0D8DA39-5518-4325-B8D8-554E34F5B321}" sibTransId="{C1F1B48A-101C-458D-9034-73ABD476339A}"/>
    <dgm:cxn modelId="{AC57F164-3106-4E14-AB38-811A20EC0386}" type="presOf" srcId="{EDF8985F-DCFA-48FB-8B07-9D207540ABE5}" destId="{6A909813-9CEE-4781-A7EF-D1C831DEF720}" srcOrd="0" destOrd="0" presId="urn:microsoft.com/office/officeart/2005/8/layout/hierarchy2"/>
    <dgm:cxn modelId="{93063471-2F95-45D7-89C5-7EF2C32F7150}" type="presOf" srcId="{F2FD6E19-D315-4A1D-BCC9-9FCCE479514E}" destId="{CB65C66D-8A91-40E1-AE38-72135C267B8A}" srcOrd="0" destOrd="0" presId="urn:microsoft.com/office/officeart/2005/8/layout/hierarchy2"/>
    <dgm:cxn modelId="{0C3A2C59-6886-465C-9AB8-5CE7118072DE}" type="presOf" srcId="{F0D8DA39-5518-4325-B8D8-554E34F5B321}" destId="{D5FD71B9-6189-4B6D-AE64-C2B3B51330C7}" srcOrd="0" destOrd="0" presId="urn:microsoft.com/office/officeart/2005/8/layout/hierarchy2"/>
    <dgm:cxn modelId="{75319D59-83E0-4B89-BBAB-BEE73B6FD533}" srcId="{59AB0B8B-6B9B-4C37-A866-0A8C2C0C4D94}" destId="{FED80DC3-D344-4BA7-8D29-FFB69BDFF694}" srcOrd="0" destOrd="0" parTransId="{29202F5F-4A06-4F8D-A724-A66B3BF03D9C}" sibTransId="{6601AE28-D24F-40C5-A966-D5164C4693C9}"/>
    <dgm:cxn modelId="{B4634F7B-CAC7-4C1F-9B66-E020FEB3347E}" srcId="{FED80DC3-D344-4BA7-8D29-FFB69BDFF694}" destId="{709F1316-8E5A-4B21-82A5-54A29EBC55A7}" srcOrd="1" destOrd="0" parTransId="{FBF2461C-CFE1-4EAB-A968-D3147F943475}" sibTransId="{C9FB520D-7099-4365-86C0-7C21A9BFFF98}"/>
    <dgm:cxn modelId="{11BCAF7D-60D0-426F-A0AE-AA68FD57944C}" type="presOf" srcId="{FBF2461C-CFE1-4EAB-A968-D3147F943475}" destId="{740899A4-DAAE-489D-A3EA-65567A7E5357}" srcOrd="0" destOrd="0" presId="urn:microsoft.com/office/officeart/2005/8/layout/hierarchy2"/>
    <dgm:cxn modelId="{FED9E07D-F9D1-49EE-BC05-F786CB189355}" type="presOf" srcId="{F0D8DA39-5518-4325-B8D8-554E34F5B321}" destId="{481CA580-769D-4F91-B334-D0F9471905C7}" srcOrd="1" destOrd="0" presId="urn:microsoft.com/office/officeart/2005/8/layout/hierarchy2"/>
    <dgm:cxn modelId="{85BAFE8F-13E7-4F56-A1C7-7AD8098660A3}" srcId="{884B72C6-05DA-4CE6-A804-9DCA6247DC57}" destId="{59AB0B8B-6B9B-4C37-A866-0A8C2C0C4D94}" srcOrd="0" destOrd="0" parTransId="{EE265F88-1223-4BAF-95B3-6DE7C4AE7BAE}" sibTransId="{7BC31927-D1EF-4B98-941F-EBB02020E2A0}"/>
    <dgm:cxn modelId="{9A3FA694-8E6B-4946-AFA7-4754AC588ABA}" type="presOf" srcId="{29202F5F-4A06-4F8D-A724-A66B3BF03D9C}" destId="{357322E4-7FFE-4A0B-8AB6-1404ED776D66}" srcOrd="1" destOrd="0" presId="urn:microsoft.com/office/officeart/2005/8/layout/hierarchy2"/>
    <dgm:cxn modelId="{B23FB0A4-3872-429B-8DE5-3E4566F0AB8B}" type="presOf" srcId="{59AB0B8B-6B9B-4C37-A866-0A8C2C0C4D94}" destId="{BF8E7185-CC23-4BB4-ACFA-9745A30AA231}" srcOrd="0" destOrd="0" presId="urn:microsoft.com/office/officeart/2005/8/layout/hierarchy2"/>
    <dgm:cxn modelId="{9315B7A4-C5F9-4290-9E75-8F3E1E9E84DC}" type="presOf" srcId="{B24D65C7-A51B-4B3D-88AB-19768A8DD472}" destId="{2FBB31E4-9B48-4659-A649-1A4950F9612E}" srcOrd="1" destOrd="0" presId="urn:microsoft.com/office/officeart/2005/8/layout/hierarchy2"/>
    <dgm:cxn modelId="{E9CC78B8-F5FC-4B22-B8B4-E96495362054}" srcId="{FED80DC3-D344-4BA7-8D29-FFB69BDFF694}" destId="{EDF8985F-DCFA-48FB-8B07-9D207540ABE5}" srcOrd="2" destOrd="0" parTransId="{B24D65C7-A51B-4B3D-88AB-19768A8DD472}" sibTransId="{4EDC2483-8632-46C9-AED2-E8951A203BB7}"/>
    <dgm:cxn modelId="{780CB4B8-E818-4D32-BC76-A458D4EB1151}" type="presOf" srcId="{884B72C6-05DA-4CE6-A804-9DCA6247DC57}" destId="{6AAF5FFB-7D80-459F-B4D0-F9BF27BAC934}" srcOrd="0" destOrd="0" presId="urn:microsoft.com/office/officeart/2005/8/layout/hierarchy2"/>
    <dgm:cxn modelId="{903DB1BA-3D9C-4E93-B2B8-7CC2630CE230}" srcId="{59AB0B8B-6B9B-4C37-A866-0A8C2C0C4D94}" destId="{8351CD6A-3614-489F-8977-3B3D96D8006A}" srcOrd="1" destOrd="0" parTransId="{8E241E6A-CBCB-4FC8-BECE-DD5B0A9E6164}" sibTransId="{E422F933-40B0-44EE-93C3-8527685CC34C}"/>
    <dgm:cxn modelId="{671DD8BD-73D3-473F-8226-85F2E96B4538}" type="presOf" srcId="{FED80DC3-D344-4BA7-8D29-FFB69BDFF694}" destId="{60D35316-012A-42A1-81D6-EB59F93AC09D}" srcOrd="0" destOrd="0" presId="urn:microsoft.com/office/officeart/2005/8/layout/hierarchy2"/>
    <dgm:cxn modelId="{F62FB4D2-8234-4D9F-9256-0D95ABF8546C}" type="presOf" srcId="{8E241E6A-CBCB-4FC8-BECE-DD5B0A9E6164}" destId="{8B0F852A-C23C-443F-8963-476F56C72D0F}" srcOrd="0" destOrd="0" presId="urn:microsoft.com/office/officeart/2005/8/layout/hierarchy2"/>
    <dgm:cxn modelId="{3095B3DF-E0C3-4104-B9B0-4DF6DB521E7B}" srcId="{59AB0B8B-6B9B-4C37-A866-0A8C2C0C4D94}" destId="{F90E826D-22E3-4B10-A969-6FFD37C230A5}" srcOrd="2" destOrd="0" parTransId="{D38A986E-41DA-4955-87D7-179B79562049}" sibTransId="{C016DB2C-F392-469C-82B1-C36C2BD7B2E8}"/>
    <dgm:cxn modelId="{B6F9F8E4-D5E2-4B0D-8CF4-CE177972ECD1}" type="presOf" srcId="{D38A986E-41DA-4955-87D7-179B79562049}" destId="{0F14822E-1D4E-44AF-9975-AE614AFA4E10}" srcOrd="1" destOrd="0" presId="urn:microsoft.com/office/officeart/2005/8/layout/hierarchy2"/>
    <dgm:cxn modelId="{0A5E0CE6-B813-4BA5-8AEC-C4C58A9EEDFF}" type="presOf" srcId="{709F1316-8E5A-4B21-82A5-54A29EBC55A7}" destId="{B31AF0DE-EF2B-427F-BB90-66F7AADBD408}" srcOrd="0" destOrd="0" presId="urn:microsoft.com/office/officeart/2005/8/layout/hierarchy2"/>
    <dgm:cxn modelId="{3E85B0EE-ABBC-47CD-9776-0CA75BAA6A81}" type="presOf" srcId="{D38A986E-41DA-4955-87D7-179B79562049}" destId="{539276EA-7CDF-4121-ABCB-F8ED79950D17}" srcOrd="0" destOrd="0" presId="urn:microsoft.com/office/officeart/2005/8/layout/hierarchy2"/>
    <dgm:cxn modelId="{EF94F9FB-40D5-4EC7-8C3F-E78FAAA77BFC}" type="presOf" srcId="{29202F5F-4A06-4F8D-A724-A66B3BF03D9C}" destId="{1BA39BE2-D97E-4C3F-B1D3-A2442FEE8525}" srcOrd="0" destOrd="0" presId="urn:microsoft.com/office/officeart/2005/8/layout/hierarchy2"/>
    <dgm:cxn modelId="{E86C3BFC-C014-4698-8AA3-33EE88482619}" type="presOf" srcId="{8E241E6A-CBCB-4FC8-BECE-DD5B0A9E6164}" destId="{6FDE24E2-7DDC-4ECA-A238-2B1B4C172427}" srcOrd="1" destOrd="0" presId="urn:microsoft.com/office/officeart/2005/8/layout/hierarchy2"/>
    <dgm:cxn modelId="{9413293C-02DD-4E7E-8938-A1404E7D16E2}" type="presParOf" srcId="{6AAF5FFB-7D80-459F-B4D0-F9BF27BAC934}" destId="{4AFECC4C-24E3-40CF-9513-FE4722A56F2C}" srcOrd="0" destOrd="0" presId="urn:microsoft.com/office/officeart/2005/8/layout/hierarchy2"/>
    <dgm:cxn modelId="{DB9BF94E-A7BA-4A28-8264-EAB87EA06C15}" type="presParOf" srcId="{4AFECC4C-24E3-40CF-9513-FE4722A56F2C}" destId="{BF8E7185-CC23-4BB4-ACFA-9745A30AA231}" srcOrd="0" destOrd="0" presId="urn:microsoft.com/office/officeart/2005/8/layout/hierarchy2"/>
    <dgm:cxn modelId="{AC6B804A-99FB-4CB8-B3D3-FF1C1219B3BD}" type="presParOf" srcId="{4AFECC4C-24E3-40CF-9513-FE4722A56F2C}" destId="{A1C510B0-C2F0-49BC-990F-29243F5605A3}" srcOrd="1" destOrd="0" presId="urn:microsoft.com/office/officeart/2005/8/layout/hierarchy2"/>
    <dgm:cxn modelId="{AFAC7B14-5237-4F46-A3FF-22D85262B26F}" type="presParOf" srcId="{A1C510B0-C2F0-49BC-990F-29243F5605A3}" destId="{1BA39BE2-D97E-4C3F-B1D3-A2442FEE8525}" srcOrd="0" destOrd="0" presId="urn:microsoft.com/office/officeart/2005/8/layout/hierarchy2"/>
    <dgm:cxn modelId="{C18CFA9A-06D3-463A-841C-90DC67A6E000}" type="presParOf" srcId="{1BA39BE2-D97E-4C3F-B1D3-A2442FEE8525}" destId="{357322E4-7FFE-4A0B-8AB6-1404ED776D66}" srcOrd="0" destOrd="0" presId="urn:microsoft.com/office/officeart/2005/8/layout/hierarchy2"/>
    <dgm:cxn modelId="{47D306EB-2687-4AE4-A9A9-2BF7E226A31F}" type="presParOf" srcId="{A1C510B0-C2F0-49BC-990F-29243F5605A3}" destId="{B798A94F-50A1-45C3-81B4-A6CEF7828DF1}" srcOrd="1" destOrd="0" presId="urn:microsoft.com/office/officeart/2005/8/layout/hierarchy2"/>
    <dgm:cxn modelId="{FCA344A4-590A-4F76-8805-8E56851EAD29}" type="presParOf" srcId="{B798A94F-50A1-45C3-81B4-A6CEF7828DF1}" destId="{60D35316-012A-42A1-81D6-EB59F93AC09D}" srcOrd="0" destOrd="0" presId="urn:microsoft.com/office/officeart/2005/8/layout/hierarchy2"/>
    <dgm:cxn modelId="{F2E25F21-8954-4865-B407-835F3626926E}" type="presParOf" srcId="{B798A94F-50A1-45C3-81B4-A6CEF7828DF1}" destId="{EC6C55C1-4979-4228-AF29-8DF8D53C80D1}" srcOrd="1" destOrd="0" presId="urn:microsoft.com/office/officeart/2005/8/layout/hierarchy2"/>
    <dgm:cxn modelId="{764FF26B-9C45-420A-932E-DBD75DBDC468}" type="presParOf" srcId="{EC6C55C1-4979-4228-AF29-8DF8D53C80D1}" destId="{D5FD71B9-6189-4B6D-AE64-C2B3B51330C7}" srcOrd="0" destOrd="0" presId="urn:microsoft.com/office/officeart/2005/8/layout/hierarchy2"/>
    <dgm:cxn modelId="{AF977539-B868-4FE1-AD89-8C3F67AFF634}" type="presParOf" srcId="{D5FD71B9-6189-4B6D-AE64-C2B3B51330C7}" destId="{481CA580-769D-4F91-B334-D0F9471905C7}" srcOrd="0" destOrd="0" presId="urn:microsoft.com/office/officeart/2005/8/layout/hierarchy2"/>
    <dgm:cxn modelId="{8499CC5C-5690-4C10-9889-DE3C1AE12FA7}" type="presParOf" srcId="{EC6C55C1-4979-4228-AF29-8DF8D53C80D1}" destId="{E83BC3AE-3835-49EA-A755-F4E38EF3EC9E}" srcOrd="1" destOrd="0" presId="urn:microsoft.com/office/officeart/2005/8/layout/hierarchy2"/>
    <dgm:cxn modelId="{30142DAB-6BF2-4E23-A516-DB5DE57B4E70}" type="presParOf" srcId="{E83BC3AE-3835-49EA-A755-F4E38EF3EC9E}" destId="{CB65C66D-8A91-40E1-AE38-72135C267B8A}" srcOrd="0" destOrd="0" presId="urn:microsoft.com/office/officeart/2005/8/layout/hierarchy2"/>
    <dgm:cxn modelId="{98B05CFC-2918-4DE7-BDC3-DE477936D590}" type="presParOf" srcId="{E83BC3AE-3835-49EA-A755-F4E38EF3EC9E}" destId="{E608876C-F8B3-4552-A682-9301756F6422}" srcOrd="1" destOrd="0" presId="urn:microsoft.com/office/officeart/2005/8/layout/hierarchy2"/>
    <dgm:cxn modelId="{5A08E6F4-BBC3-4CCD-A025-FD2720F7ED3C}" type="presParOf" srcId="{EC6C55C1-4979-4228-AF29-8DF8D53C80D1}" destId="{740899A4-DAAE-489D-A3EA-65567A7E5357}" srcOrd="2" destOrd="0" presId="urn:microsoft.com/office/officeart/2005/8/layout/hierarchy2"/>
    <dgm:cxn modelId="{7EB756E2-7F93-437B-9419-EC64CD9C4D6B}" type="presParOf" srcId="{740899A4-DAAE-489D-A3EA-65567A7E5357}" destId="{DC370A7F-5FC5-4E2A-AA91-9B796590A594}" srcOrd="0" destOrd="0" presId="urn:microsoft.com/office/officeart/2005/8/layout/hierarchy2"/>
    <dgm:cxn modelId="{BBFF7EE2-4A4D-4548-8F8D-815E352DF38A}" type="presParOf" srcId="{EC6C55C1-4979-4228-AF29-8DF8D53C80D1}" destId="{C319CECD-34CD-4809-8FFB-2B63D983C629}" srcOrd="3" destOrd="0" presId="urn:microsoft.com/office/officeart/2005/8/layout/hierarchy2"/>
    <dgm:cxn modelId="{7D79780D-12CB-48FF-B750-CB27BC0328CA}" type="presParOf" srcId="{C319CECD-34CD-4809-8FFB-2B63D983C629}" destId="{B31AF0DE-EF2B-427F-BB90-66F7AADBD408}" srcOrd="0" destOrd="0" presId="urn:microsoft.com/office/officeart/2005/8/layout/hierarchy2"/>
    <dgm:cxn modelId="{A80919FC-B185-436E-9551-5ECFF0A83BB0}" type="presParOf" srcId="{C319CECD-34CD-4809-8FFB-2B63D983C629}" destId="{F1F98162-3AF5-444F-970B-4F9DE4D8B116}" srcOrd="1" destOrd="0" presId="urn:microsoft.com/office/officeart/2005/8/layout/hierarchy2"/>
    <dgm:cxn modelId="{89899A8B-2B2A-4225-884B-2994234D0E29}" type="presParOf" srcId="{EC6C55C1-4979-4228-AF29-8DF8D53C80D1}" destId="{17B3AAB8-D6B5-4DED-A79C-4672543D0D43}" srcOrd="4" destOrd="0" presId="urn:microsoft.com/office/officeart/2005/8/layout/hierarchy2"/>
    <dgm:cxn modelId="{8DA75CC0-4848-45B9-9895-1C5482B7791F}" type="presParOf" srcId="{17B3AAB8-D6B5-4DED-A79C-4672543D0D43}" destId="{2FBB31E4-9B48-4659-A649-1A4950F9612E}" srcOrd="0" destOrd="0" presId="urn:microsoft.com/office/officeart/2005/8/layout/hierarchy2"/>
    <dgm:cxn modelId="{CF94B533-517C-4E1B-A956-B512E5A793FC}" type="presParOf" srcId="{EC6C55C1-4979-4228-AF29-8DF8D53C80D1}" destId="{11CA1DCD-24BB-4ECD-84DF-BB8C244047C6}" srcOrd="5" destOrd="0" presId="urn:microsoft.com/office/officeart/2005/8/layout/hierarchy2"/>
    <dgm:cxn modelId="{363536A8-332F-4861-92F1-DE17D8126CB6}" type="presParOf" srcId="{11CA1DCD-24BB-4ECD-84DF-BB8C244047C6}" destId="{6A909813-9CEE-4781-A7EF-D1C831DEF720}" srcOrd="0" destOrd="0" presId="urn:microsoft.com/office/officeart/2005/8/layout/hierarchy2"/>
    <dgm:cxn modelId="{53A5725C-54E2-4BA5-B1F7-02D7DE3E91C2}" type="presParOf" srcId="{11CA1DCD-24BB-4ECD-84DF-BB8C244047C6}" destId="{C0C28142-FE58-43E8-ACB6-60F22064A852}" srcOrd="1" destOrd="0" presId="urn:microsoft.com/office/officeart/2005/8/layout/hierarchy2"/>
    <dgm:cxn modelId="{5BAB1C59-A5E6-4397-BFF1-C3989A4AADD2}" type="presParOf" srcId="{A1C510B0-C2F0-49BC-990F-29243F5605A3}" destId="{8B0F852A-C23C-443F-8963-476F56C72D0F}" srcOrd="2" destOrd="0" presId="urn:microsoft.com/office/officeart/2005/8/layout/hierarchy2"/>
    <dgm:cxn modelId="{43B5E1AD-6478-4D5A-9327-A7ACA27178E2}" type="presParOf" srcId="{8B0F852A-C23C-443F-8963-476F56C72D0F}" destId="{6FDE24E2-7DDC-4ECA-A238-2B1B4C172427}" srcOrd="0" destOrd="0" presId="urn:microsoft.com/office/officeart/2005/8/layout/hierarchy2"/>
    <dgm:cxn modelId="{59E17FD0-82FA-42D5-A99A-737071E40B34}" type="presParOf" srcId="{A1C510B0-C2F0-49BC-990F-29243F5605A3}" destId="{CEE4172D-42B1-46B8-A9C9-2EDF943CCD6A}" srcOrd="3" destOrd="0" presId="urn:microsoft.com/office/officeart/2005/8/layout/hierarchy2"/>
    <dgm:cxn modelId="{31FD4896-D14F-46F1-9FD1-2B0930A6BE3E}" type="presParOf" srcId="{CEE4172D-42B1-46B8-A9C9-2EDF943CCD6A}" destId="{0FFC57EC-399A-40BF-82BA-1C8F06BCA6BB}" srcOrd="0" destOrd="0" presId="urn:microsoft.com/office/officeart/2005/8/layout/hierarchy2"/>
    <dgm:cxn modelId="{EE9A828C-C129-4D07-9A4A-5FC8E16F1E83}" type="presParOf" srcId="{CEE4172D-42B1-46B8-A9C9-2EDF943CCD6A}" destId="{D634CE95-0A8A-42A2-A79B-D5D92404B4BA}" srcOrd="1" destOrd="0" presId="urn:microsoft.com/office/officeart/2005/8/layout/hierarchy2"/>
    <dgm:cxn modelId="{92C6C23D-B362-47AF-8CED-3C97DE98CE47}" type="presParOf" srcId="{A1C510B0-C2F0-49BC-990F-29243F5605A3}" destId="{539276EA-7CDF-4121-ABCB-F8ED79950D17}" srcOrd="4" destOrd="0" presId="urn:microsoft.com/office/officeart/2005/8/layout/hierarchy2"/>
    <dgm:cxn modelId="{553CBA09-20C1-409E-95DA-DC31B40C87F7}" type="presParOf" srcId="{539276EA-7CDF-4121-ABCB-F8ED79950D17}" destId="{0F14822E-1D4E-44AF-9975-AE614AFA4E10}" srcOrd="0" destOrd="0" presId="urn:microsoft.com/office/officeart/2005/8/layout/hierarchy2"/>
    <dgm:cxn modelId="{0257C234-3E09-4A6C-B620-191D5C3F88B4}" type="presParOf" srcId="{A1C510B0-C2F0-49BC-990F-29243F5605A3}" destId="{13338C6F-D552-4594-8E3C-2CFC731F4521}" srcOrd="5" destOrd="0" presId="urn:microsoft.com/office/officeart/2005/8/layout/hierarchy2"/>
    <dgm:cxn modelId="{CACD9616-FC75-4279-B824-B922D48BE748}" type="presParOf" srcId="{13338C6F-D552-4594-8E3C-2CFC731F4521}" destId="{33041DF1-27AA-4B27-8850-C832AEAA1BD4}" srcOrd="0" destOrd="0" presId="urn:microsoft.com/office/officeart/2005/8/layout/hierarchy2"/>
    <dgm:cxn modelId="{A507FE35-3B62-4AC5-95F6-1A2E96457E9E}" type="presParOf" srcId="{13338C6F-D552-4594-8E3C-2CFC731F4521}" destId="{6793E391-7AEC-48B7-8DB0-EDD1D2F1D22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5738D-9090-4D30-8874-F8BD49751868}">
      <dsp:nvSpPr>
        <dsp:cNvPr id="0" name=""/>
        <dsp:cNvSpPr/>
      </dsp:nvSpPr>
      <dsp:spPr>
        <a:xfrm>
          <a:off x="3327766" y="0"/>
          <a:ext cx="1714004" cy="171409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A414F-7FD8-42E7-B0D1-975AF278FB62}">
      <dsp:nvSpPr>
        <dsp:cNvPr id="0" name=""/>
        <dsp:cNvSpPr/>
      </dsp:nvSpPr>
      <dsp:spPr>
        <a:xfrm>
          <a:off x="4938980" y="125408"/>
          <a:ext cx="3569315" cy="1080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Avvio del processo di pianificazione degli obiettivi e di </a:t>
          </a:r>
          <a:r>
            <a:rPr lang="it-IT" sz="1600" kern="1200" dirty="0" err="1"/>
            <a:t>budgeting</a:t>
          </a:r>
          <a:r>
            <a:rPr lang="it-IT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Aggiornamento annuale del SMVP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Approvazione Ambiti prioritari di intervento DG e Aree</a:t>
          </a:r>
        </a:p>
      </dsp:txBody>
      <dsp:txXfrm>
        <a:off x="4938980" y="125408"/>
        <a:ext cx="3569315" cy="1080589"/>
      </dsp:txXfrm>
    </dsp:sp>
    <dsp:sp modelId="{3A876F28-424E-4C6B-9187-32F313BFBDE8}">
      <dsp:nvSpPr>
        <dsp:cNvPr id="0" name=""/>
        <dsp:cNvSpPr/>
      </dsp:nvSpPr>
      <dsp:spPr>
        <a:xfrm>
          <a:off x="3768182" y="399258"/>
          <a:ext cx="956511" cy="79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Ottobre –dicembre 2019</a:t>
          </a:r>
        </a:p>
      </dsp:txBody>
      <dsp:txXfrm>
        <a:off x="3768182" y="399258"/>
        <a:ext cx="956511" cy="797120"/>
      </dsp:txXfrm>
    </dsp:sp>
    <dsp:sp modelId="{AB383BDB-ADAA-4209-B8FE-B266D5B00822}">
      <dsp:nvSpPr>
        <dsp:cNvPr id="0" name=""/>
        <dsp:cNvSpPr/>
      </dsp:nvSpPr>
      <dsp:spPr>
        <a:xfrm>
          <a:off x="2851600" y="984855"/>
          <a:ext cx="1714004" cy="171409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2BD46-BEB3-490A-958F-0771C11C27FF}">
      <dsp:nvSpPr>
        <dsp:cNvPr id="0" name=""/>
        <dsp:cNvSpPr/>
      </dsp:nvSpPr>
      <dsp:spPr>
        <a:xfrm>
          <a:off x="236757" y="731147"/>
          <a:ext cx="2853378" cy="2374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chemeClr val="tx1"/>
              </a:solidFill>
            </a:rPr>
            <a:t>Definizione obiettivi 2020 con indicatori di risultato target e piano di lavoro.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chemeClr val="tx1"/>
              </a:solidFill>
            </a:rPr>
            <a:t>Approvazione in CDA  documento di programmazione integrata 2020/2022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chemeClr val="tx1"/>
              </a:solidFill>
            </a:rPr>
            <a:t>Entro primo bimestre assegnazione  degli obiettivi alle strutture di II livello.</a:t>
          </a:r>
        </a:p>
      </dsp:txBody>
      <dsp:txXfrm>
        <a:off x="236757" y="731147"/>
        <a:ext cx="2853378" cy="2374925"/>
      </dsp:txXfrm>
    </dsp:sp>
    <dsp:sp modelId="{839BFB8E-4BF7-42C7-8D4F-CD01A1E2C126}">
      <dsp:nvSpPr>
        <dsp:cNvPr id="0" name=""/>
        <dsp:cNvSpPr/>
      </dsp:nvSpPr>
      <dsp:spPr>
        <a:xfrm>
          <a:off x="3243591" y="1576863"/>
          <a:ext cx="956511" cy="478042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Gennaio-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febbraio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 2020</a:t>
          </a:r>
        </a:p>
      </dsp:txBody>
      <dsp:txXfrm>
        <a:off x="3243591" y="1576863"/>
        <a:ext cx="956511" cy="478042"/>
      </dsp:txXfrm>
    </dsp:sp>
    <dsp:sp modelId="{988D73B4-F360-4931-A27F-5E611D7C3281}">
      <dsp:nvSpPr>
        <dsp:cNvPr id="0" name=""/>
        <dsp:cNvSpPr/>
      </dsp:nvSpPr>
      <dsp:spPr>
        <a:xfrm>
          <a:off x="3327766" y="1974136"/>
          <a:ext cx="1714004" cy="171409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57EF4-1F95-40AC-B74E-972C6F480C84}">
      <dsp:nvSpPr>
        <dsp:cNvPr id="0" name=""/>
        <dsp:cNvSpPr/>
      </dsp:nvSpPr>
      <dsp:spPr>
        <a:xfrm>
          <a:off x="5827465" y="1328207"/>
          <a:ext cx="4700029" cy="25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Revisione infrannuale  degli obiettivi: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 valutazione da parte del NUV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approvazione modifiche da parte del CDA di Luglio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>
              <a:solidFill>
                <a:srgbClr val="DB1B49"/>
              </a:solidFill>
            </a:rPr>
            <a:t>Obiettivi delle strutture di secondo livello</a:t>
          </a:r>
          <a:endParaRPr lang="it-IT" sz="1800" kern="1200" dirty="0">
            <a:solidFill>
              <a:srgbClr val="DB1B4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Proposte obiettivi 2021 in associazione con l’avvio del budget</a:t>
          </a:r>
        </a:p>
      </dsp:txBody>
      <dsp:txXfrm>
        <a:off x="5827465" y="1328207"/>
        <a:ext cx="4700029" cy="2511092"/>
      </dsp:txXfrm>
    </dsp:sp>
    <dsp:sp modelId="{B5DBCBB3-E362-41AE-A036-83C37DE59D2D}">
      <dsp:nvSpPr>
        <dsp:cNvPr id="0" name=""/>
        <dsp:cNvSpPr/>
      </dsp:nvSpPr>
      <dsp:spPr>
        <a:xfrm>
          <a:off x="3553823" y="2443143"/>
          <a:ext cx="1261246" cy="594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DB1B49"/>
              </a:solidFill>
            </a:rPr>
            <a:t>Luglio- settembre 2020</a:t>
          </a:r>
        </a:p>
      </dsp:txBody>
      <dsp:txXfrm>
        <a:off x="3553823" y="2443143"/>
        <a:ext cx="1261246" cy="594526"/>
      </dsp:txXfrm>
    </dsp:sp>
    <dsp:sp modelId="{ADF91884-9983-4D89-8061-5D7C93363152}">
      <dsp:nvSpPr>
        <dsp:cNvPr id="0" name=""/>
        <dsp:cNvSpPr/>
      </dsp:nvSpPr>
      <dsp:spPr>
        <a:xfrm>
          <a:off x="2851600" y="2960652"/>
          <a:ext cx="1714004" cy="171409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51595-2A5E-4B95-ACF3-A4845B832167}">
      <dsp:nvSpPr>
        <dsp:cNvPr id="0" name=""/>
        <dsp:cNvSpPr/>
      </dsp:nvSpPr>
      <dsp:spPr>
        <a:xfrm>
          <a:off x="4989516" y="3645149"/>
          <a:ext cx="1649470" cy="681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chemeClr val="tx1"/>
              </a:solidFill>
            </a:rPr>
            <a:t>Valutazione Obiettivi</a:t>
          </a:r>
        </a:p>
      </dsp:txBody>
      <dsp:txXfrm>
        <a:off x="4989516" y="3645149"/>
        <a:ext cx="1649470" cy="681652"/>
      </dsp:txXfrm>
    </dsp:sp>
    <dsp:sp modelId="{9C0C3F9B-E00D-4E68-B6E2-E7A08A2A316B}">
      <dsp:nvSpPr>
        <dsp:cNvPr id="0" name=""/>
        <dsp:cNvSpPr/>
      </dsp:nvSpPr>
      <dsp:spPr>
        <a:xfrm>
          <a:off x="3228096" y="3581442"/>
          <a:ext cx="956511" cy="47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Da marzo 2021</a:t>
          </a:r>
        </a:p>
      </dsp:txBody>
      <dsp:txXfrm>
        <a:off x="3228096" y="3581442"/>
        <a:ext cx="956511" cy="478042"/>
      </dsp:txXfrm>
    </dsp:sp>
    <dsp:sp modelId="{F5ABE5C1-3D9A-4048-A7F9-A8CBC2A24EB2}">
      <dsp:nvSpPr>
        <dsp:cNvPr id="0" name=""/>
        <dsp:cNvSpPr/>
      </dsp:nvSpPr>
      <dsp:spPr>
        <a:xfrm>
          <a:off x="3449621" y="4059485"/>
          <a:ext cx="1472545" cy="147340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66A73-3ABC-4F6C-96FF-3F88230ED611}">
      <dsp:nvSpPr>
        <dsp:cNvPr id="0" name=""/>
        <dsp:cNvSpPr/>
      </dsp:nvSpPr>
      <dsp:spPr>
        <a:xfrm>
          <a:off x="4961982" y="4540822"/>
          <a:ext cx="2689871" cy="681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chemeClr val="tx1"/>
              </a:solidFill>
            </a:rPr>
            <a:t>Relazione Piano della Performance</a:t>
          </a:r>
        </a:p>
      </dsp:txBody>
      <dsp:txXfrm>
        <a:off x="4961982" y="4540822"/>
        <a:ext cx="2689871" cy="681652"/>
      </dsp:txXfrm>
    </dsp:sp>
    <dsp:sp modelId="{2FC2D72E-93AF-42EF-838F-BE47C35176A4}">
      <dsp:nvSpPr>
        <dsp:cNvPr id="0" name=""/>
        <dsp:cNvSpPr/>
      </dsp:nvSpPr>
      <dsp:spPr>
        <a:xfrm>
          <a:off x="3706191" y="4341063"/>
          <a:ext cx="956511" cy="932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Entro 30 giugno 2021</a:t>
          </a:r>
        </a:p>
      </dsp:txBody>
      <dsp:txXfrm>
        <a:off x="3706191" y="4341063"/>
        <a:ext cx="956511" cy="932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E7185-CC23-4BB4-ACFA-9745A30AA231}">
      <dsp:nvSpPr>
        <dsp:cNvPr id="0" name=""/>
        <dsp:cNvSpPr/>
      </dsp:nvSpPr>
      <dsp:spPr>
        <a:xfrm>
          <a:off x="3027" y="1588711"/>
          <a:ext cx="2303601" cy="1202832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solidFill>
                <a:schemeClr val="bg1"/>
              </a:solidFill>
              <a:latin typeface="Roboto" pitchFamily="2" charset="0"/>
              <a:ea typeface="Roboto" pitchFamily="2" charset="0"/>
            </a:rPr>
            <a:t>Dirigenti</a:t>
          </a:r>
        </a:p>
      </dsp:txBody>
      <dsp:txXfrm>
        <a:off x="38257" y="1623941"/>
        <a:ext cx="2233141" cy="1132372"/>
      </dsp:txXfrm>
    </dsp:sp>
    <dsp:sp modelId="{1BA39BE2-D97E-4C3F-B1D3-A2442FEE8525}">
      <dsp:nvSpPr>
        <dsp:cNvPr id="0" name=""/>
        <dsp:cNvSpPr/>
      </dsp:nvSpPr>
      <dsp:spPr>
        <a:xfrm rot="17924689">
          <a:off x="1893793" y="1473179"/>
          <a:ext cx="1590613" cy="39292"/>
        </a:xfrm>
        <a:custGeom>
          <a:avLst/>
          <a:gdLst/>
          <a:ahLst/>
          <a:cxnLst/>
          <a:rect l="0" t="0" r="0" b="0"/>
          <a:pathLst>
            <a:path>
              <a:moveTo>
                <a:pt x="0" y="19646"/>
              </a:moveTo>
              <a:lnTo>
                <a:pt x="1590613" y="196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800" kern="1200">
            <a:latin typeface="Roboto" pitchFamily="2" charset="0"/>
            <a:ea typeface="Roboto" pitchFamily="2" charset="0"/>
          </a:endParaRPr>
        </a:p>
      </dsp:txBody>
      <dsp:txXfrm>
        <a:off x="2649334" y="1453060"/>
        <a:ext cx="79530" cy="79530"/>
      </dsp:txXfrm>
    </dsp:sp>
    <dsp:sp modelId="{60D35316-012A-42A1-81D6-EB59F93AC09D}">
      <dsp:nvSpPr>
        <dsp:cNvPr id="0" name=""/>
        <dsp:cNvSpPr/>
      </dsp:nvSpPr>
      <dsp:spPr>
        <a:xfrm>
          <a:off x="3071570" y="193664"/>
          <a:ext cx="2307292" cy="12037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Roboto" pitchFamily="2" charset="0"/>
              <a:ea typeface="Roboto" pitchFamily="2" charset="0"/>
            </a:rPr>
            <a:t>70%</a:t>
          </a:r>
          <a:r>
            <a:rPr lang="it-IT" sz="1600" b="1" kern="1200" dirty="0">
              <a:latin typeface="Roboto" pitchFamily="2" charset="0"/>
              <a:ea typeface="Roboto" pitchFamily="2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Roboto" pitchFamily="2" charset="0"/>
              <a:ea typeface="Roboto" pitchFamily="2" charset="0"/>
            </a:rPr>
            <a:t>Componente organizzativa</a:t>
          </a:r>
        </a:p>
      </dsp:txBody>
      <dsp:txXfrm>
        <a:off x="3106826" y="228920"/>
        <a:ext cx="2236780" cy="1133209"/>
      </dsp:txXfrm>
    </dsp:sp>
    <dsp:sp modelId="{8B0F852A-C23C-443F-8963-476F56C72D0F}">
      <dsp:nvSpPr>
        <dsp:cNvPr id="0" name=""/>
        <dsp:cNvSpPr/>
      </dsp:nvSpPr>
      <dsp:spPr>
        <a:xfrm rot="7692">
          <a:off x="2306628" y="2171336"/>
          <a:ext cx="764943" cy="39292"/>
        </a:xfrm>
        <a:custGeom>
          <a:avLst/>
          <a:gdLst/>
          <a:ahLst/>
          <a:cxnLst/>
          <a:rect l="0" t="0" r="0" b="0"/>
          <a:pathLst>
            <a:path>
              <a:moveTo>
                <a:pt x="0" y="19646"/>
              </a:moveTo>
              <a:lnTo>
                <a:pt x="764943" y="19646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800" kern="1200">
            <a:latin typeface="Roboto" pitchFamily="2" charset="0"/>
            <a:ea typeface="Roboto" pitchFamily="2" charset="0"/>
          </a:endParaRPr>
        </a:p>
      </dsp:txBody>
      <dsp:txXfrm>
        <a:off x="2669976" y="2171859"/>
        <a:ext cx="38247" cy="38247"/>
      </dsp:txXfrm>
    </dsp:sp>
    <dsp:sp modelId="{0FFC57EC-399A-40BF-82BA-1C8F06BCA6BB}">
      <dsp:nvSpPr>
        <dsp:cNvPr id="0" name=""/>
        <dsp:cNvSpPr/>
      </dsp:nvSpPr>
      <dsp:spPr>
        <a:xfrm>
          <a:off x="3071570" y="1554886"/>
          <a:ext cx="2342537" cy="12739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Roboto" pitchFamily="2" charset="0"/>
              <a:ea typeface="Roboto" pitchFamily="2" charset="0"/>
            </a:rPr>
            <a:t>20%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Roboto" pitchFamily="2" charset="0"/>
              <a:ea typeface="Roboto" pitchFamily="2" charset="0"/>
            </a:rPr>
            <a:t> </a:t>
          </a:r>
          <a:r>
            <a:rPr lang="it-IT" sz="1600" kern="1200" dirty="0">
              <a:latin typeface="Roboto" pitchFamily="2" charset="0"/>
              <a:ea typeface="Roboto" pitchFamily="2" charset="0"/>
            </a:rPr>
            <a:t>Comportamenti organizzativi agiti</a:t>
          </a:r>
        </a:p>
      </dsp:txBody>
      <dsp:txXfrm>
        <a:off x="3108881" y="1592197"/>
        <a:ext cx="2267915" cy="1199282"/>
      </dsp:txXfrm>
    </dsp:sp>
    <dsp:sp modelId="{539276EA-7CDF-4121-ABCB-F8ED79950D17}">
      <dsp:nvSpPr>
        <dsp:cNvPr id="0" name=""/>
        <dsp:cNvSpPr/>
      </dsp:nvSpPr>
      <dsp:spPr>
        <a:xfrm rot="3662372">
          <a:off x="1899207" y="2861600"/>
          <a:ext cx="1579785" cy="39292"/>
        </a:xfrm>
        <a:custGeom>
          <a:avLst/>
          <a:gdLst/>
          <a:ahLst/>
          <a:cxnLst/>
          <a:rect l="0" t="0" r="0" b="0"/>
          <a:pathLst>
            <a:path>
              <a:moveTo>
                <a:pt x="0" y="19646"/>
              </a:moveTo>
              <a:lnTo>
                <a:pt x="1579785" y="19646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800" kern="1200"/>
        </a:p>
      </dsp:txBody>
      <dsp:txXfrm>
        <a:off x="2649605" y="2841752"/>
        <a:ext cx="78989" cy="78989"/>
      </dsp:txXfrm>
    </dsp:sp>
    <dsp:sp modelId="{33041DF1-27AA-4B27-8850-C832AEAA1BD4}">
      <dsp:nvSpPr>
        <dsp:cNvPr id="0" name=""/>
        <dsp:cNvSpPr/>
      </dsp:nvSpPr>
      <dsp:spPr>
        <a:xfrm>
          <a:off x="3071570" y="2915918"/>
          <a:ext cx="2321099" cy="1312897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>
              <a:solidFill>
                <a:schemeClr val="bg1"/>
              </a:solidFill>
              <a:latin typeface="Roboto" pitchFamily="2" charset="0"/>
              <a:ea typeface="Roboto" pitchFamily="2" charset="0"/>
            </a:rPr>
            <a:t>10%</a:t>
          </a:r>
          <a:r>
            <a:rPr lang="it-IT" sz="1800" kern="1200">
              <a:solidFill>
                <a:schemeClr val="bg1"/>
              </a:solidFill>
              <a:latin typeface="Roboto" pitchFamily="2" charset="0"/>
              <a:ea typeface="Roboto" pitchFamily="2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bg1"/>
              </a:solidFill>
              <a:latin typeface="Roboto" pitchFamily="2" charset="0"/>
              <a:ea typeface="Roboto" pitchFamily="2" charset="0"/>
            </a:rPr>
            <a:t>Capacità di valutazione dei propri collaboratori</a:t>
          </a:r>
        </a:p>
      </dsp:txBody>
      <dsp:txXfrm>
        <a:off x="3110023" y="2954371"/>
        <a:ext cx="2244193" cy="12359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E7185-CC23-4BB4-ACFA-9745A30AA231}">
      <dsp:nvSpPr>
        <dsp:cNvPr id="0" name=""/>
        <dsp:cNvSpPr/>
      </dsp:nvSpPr>
      <dsp:spPr>
        <a:xfrm>
          <a:off x="5012" y="2319869"/>
          <a:ext cx="1745333" cy="91133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solidFill>
                <a:schemeClr val="bg1"/>
              </a:solidFill>
              <a:latin typeface="Roboto" pitchFamily="2" charset="0"/>
              <a:ea typeface="Roboto" pitchFamily="2" charset="0"/>
            </a:rPr>
            <a:t>Dirigenti</a:t>
          </a:r>
        </a:p>
      </dsp:txBody>
      <dsp:txXfrm>
        <a:off x="31704" y="2346561"/>
        <a:ext cx="1691949" cy="857946"/>
      </dsp:txXfrm>
    </dsp:sp>
    <dsp:sp modelId="{1BA39BE2-D97E-4C3F-B1D3-A2442FEE8525}">
      <dsp:nvSpPr>
        <dsp:cNvPr id="0" name=""/>
        <dsp:cNvSpPr/>
      </dsp:nvSpPr>
      <dsp:spPr>
        <a:xfrm rot="17924689">
          <a:off x="1437558" y="2232799"/>
          <a:ext cx="1205134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205134" y="1442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>
            <a:latin typeface="Roboto" pitchFamily="2" charset="0"/>
            <a:ea typeface="Roboto" pitchFamily="2" charset="0"/>
          </a:endParaRPr>
        </a:p>
      </dsp:txBody>
      <dsp:txXfrm>
        <a:off x="2009997" y="2217092"/>
        <a:ext cx="60256" cy="60256"/>
      </dsp:txXfrm>
    </dsp:sp>
    <dsp:sp modelId="{60D35316-012A-42A1-81D6-EB59F93AC09D}">
      <dsp:nvSpPr>
        <dsp:cNvPr id="0" name=""/>
        <dsp:cNvSpPr/>
      </dsp:nvSpPr>
      <dsp:spPr>
        <a:xfrm>
          <a:off x="2329906" y="1262905"/>
          <a:ext cx="1748129" cy="9120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latin typeface="Roboto" pitchFamily="2" charset="0"/>
              <a:ea typeface="Roboto" pitchFamily="2" charset="0"/>
            </a:rPr>
            <a:t>70%</a:t>
          </a:r>
          <a:r>
            <a:rPr lang="it-IT" sz="1100" b="1" kern="1200">
              <a:latin typeface="Roboto" pitchFamily="2" charset="0"/>
              <a:ea typeface="Roboto" pitchFamily="2" charset="0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Roboto" pitchFamily="2" charset="0"/>
              <a:ea typeface="Roboto" pitchFamily="2" charset="0"/>
            </a:rPr>
            <a:t>Componente organizzativa</a:t>
          </a:r>
        </a:p>
      </dsp:txBody>
      <dsp:txXfrm>
        <a:off x="2356618" y="1289617"/>
        <a:ext cx="1694705" cy="858580"/>
      </dsp:txXfrm>
    </dsp:sp>
    <dsp:sp modelId="{D5FD71B9-6189-4B6D-AE64-C2B3B51330C7}">
      <dsp:nvSpPr>
        <dsp:cNvPr id="0" name=""/>
        <dsp:cNvSpPr/>
      </dsp:nvSpPr>
      <dsp:spPr>
        <a:xfrm rot="17747158">
          <a:off x="3701670" y="1104671"/>
          <a:ext cx="133229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332291" y="14421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>
            <a:latin typeface="Roboto" pitchFamily="2" charset="0"/>
            <a:ea typeface="Roboto" pitchFamily="2" charset="0"/>
          </a:endParaRPr>
        </a:p>
      </dsp:txBody>
      <dsp:txXfrm>
        <a:off x="4334509" y="1085786"/>
        <a:ext cx="66614" cy="66614"/>
      </dsp:txXfrm>
    </dsp:sp>
    <dsp:sp modelId="{CB65C66D-8A91-40E1-AE38-72135C267B8A}">
      <dsp:nvSpPr>
        <dsp:cNvPr id="0" name=""/>
        <dsp:cNvSpPr/>
      </dsp:nvSpPr>
      <dsp:spPr>
        <a:xfrm>
          <a:off x="4657596" y="53105"/>
          <a:ext cx="1773383" cy="93234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>
              <a:latin typeface="Roboto" pitchFamily="2" charset="0"/>
              <a:ea typeface="Roboto" pitchFamily="2" charset="0"/>
            </a:rPr>
            <a:t>40%</a:t>
          </a:r>
          <a:r>
            <a:rPr lang="it-IT" sz="1200" kern="1200">
              <a:latin typeface="Roboto" pitchFamily="2" charset="0"/>
              <a:ea typeface="Roboto" pitchFamily="2" charset="0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>
              <a:latin typeface="Roboto" pitchFamily="2" charset="0"/>
              <a:ea typeface="Roboto" pitchFamily="2" charset="0"/>
            </a:rPr>
            <a:t>Performance Organizzativa di Ateneo </a:t>
          </a:r>
          <a:r>
            <a:rPr lang="it-IT" sz="1000" kern="1200">
              <a:latin typeface="Roboto" pitchFamily="2" charset="0"/>
              <a:ea typeface="Roboto" pitchFamily="2" charset="0"/>
            </a:rPr>
            <a:t>(valori target su indicatori individuati)</a:t>
          </a:r>
        </a:p>
      </dsp:txBody>
      <dsp:txXfrm>
        <a:off x="4684903" y="80412"/>
        <a:ext cx="1718769" cy="877732"/>
      </dsp:txXfrm>
    </dsp:sp>
    <dsp:sp modelId="{740899A4-DAAE-489D-A3EA-65567A7E5357}">
      <dsp:nvSpPr>
        <dsp:cNvPr id="0" name=""/>
        <dsp:cNvSpPr/>
      </dsp:nvSpPr>
      <dsp:spPr>
        <a:xfrm rot="25331">
          <a:off x="4078028" y="1706621"/>
          <a:ext cx="579576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579576" y="14421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>
            <a:latin typeface="Roboto" pitchFamily="2" charset="0"/>
            <a:ea typeface="Roboto" pitchFamily="2" charset="0"/>
          </a:endParaRPr>
        </a:p>
      </dsp:txBody>
      <dsp:txXfrm>
        <a:off x="4353326" y="1706553"/>
        <a:ext cx="28978" cy="28978"/>
      </dsp:txXfrm>
    </dsp:sp>
    <dsp:sp modelId="{B31AF0DE-EF2B-427F-BB90-66F7AADBD408}">
      <dsp:nvSpPr>
        <dsp:cNvPr id="0" name=""/>
        <dsp:cNvSpPr/>
      </dsp:nvSpPr>
      <dsp:spPr>
        <a:xfrm>
          <a:off x="4657596" y="1157755"/>
          <a:ext cx="1773383" cy="113084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>
              <a:latin typeface="Roboto" pitchFamily="2" charset="0"/>
              <a:ea typeface="Roboto" pitchFamily="2" charset="0"/>
            </a:rPr>
            <a:t>20%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>
              <a:latin typeface="Roboto" pitchFamily="2" charset="0"/>
              <a:ea typeface="Roboto" pitchFamily="2" charset="0"/>
            </a:rPr>
            <a:t>Performance Organizzativa di Area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>
              <a:latin typeface="Roboto" pitchFamily="2" charset="0"/>
              <a:ea typeface="Roboto" pitchFamily="2" charset="0"/>
            </a:rPr>
            <a:t> (</a:t>
          </a:r>
          <a:r>
            <a:rPr lang="it-IT" sz="1000" kern="1200">
              <a:latin typeface="Roboto" pitchFamily="2" charset="0"/>
              <a:ea typeface="Roboto" pitchFamily="2" charset="0"/>
            </a:rPr>
            <a:t>obiettivi di innovazione, efficiacia e defficienza</a:t>
          </a:r>
          <a:r>
            <a:rPr lang="it-IT" sz="1050" kern="1200">
              <a:latin typeface="Roboto" pitchFamily="2" charset="0"/>
              <a:ea typeface="Roboto" pitchFamily="2" charset="0"/>
            </a:rPr>
            <a:t>)</a:t>
          </a:r>
        </a:p>
      </dsp:txBody>
      <dsp:txXfrm>
        <a:off x="4690717" y="1190876"/>
        <a:ext cx="1707141" cy="1064604"/>
      </dsp:txXfrm>
    </dsp:sp>
    <dsp:sp modelId="{17B3AAB8-D6B5-4DED-A79C-4672543D0D43}">
      <dsp:nvSpPr>
        <dsp:cNvPr id="0" name=""/>
        <dsp:cNvSpPr/>
      </dsp:nvSpPr>
      <dsp:spPr>
        <a:xfrm rot="3743586">
          <a:off x="3742484" y="2258622"/>
          <a:ext cx="1250663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250663" y="14421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4336549" y="2241777"/>
        <a:ext cx="62533" cy="62533"/>
      </dsp:txXfrm>
    </dsp:sp>
    <dsp:sp modelId="{6A909813-9CEE-4781-A7EF-D1C831DEF720}">
      <dsp:nvSpPr>
        <dsp:cNvPr id="0" name=""/>
        <dsp:cNvSpPr/>
      </dsp:nvSpPr>
      <dsp:spPr>
        <a:xfrm>
          <a:off x="4657596" y="2481305"/>
          <a:ext cx="1781468" cy="69174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>
              <a:latin typeface="Roboto" pitchFamily="2" charset="0"/>
              <a:ea typeface="Roboto" pitchFamily="2" charset="0"/>
            </a:rPr>
            <a:t>10%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>
              <a:latin typeface="Roboto" pitchFamily="2" charset="0"/>
              <a:ea typeface="Roboto" pitchFamily="2" charset="0"/>
            </a:rPr>
            <a:t>Piano di attività del Dirigente</a:t>
          </a:r>
        </a:p>
      </dsp:txBody>
      <dsp:txXfrm>
        <a:off x="4677857" y="2501566"/>
        <a:ext cx="1740946" cy="651227"/>
      </dsp:txXfrm>
    </dsp:sp>
    <dsp:sp modelId="{8B0F852A-C23C-443F-8963-476F56C72D0F}">
      <dsp:nvSpPr>
        <dsp:cNvPr id="0" name=""/>
        <dsp:cNvSpPr/>
      </dsp:nvSpPr>
      <dsp:spPr>
        <a:xfrm rot="7692">
          <a:off x="1750344" y="2761760"/>
          <a:ext cx="579562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579562" y="14421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>
            <a:latin typeface="Roboto" pitchFamily="2" charset="0"/>
            <a:ea typeface="Roboto" pitchFamily="2" charset="0"/>
          </a:endParaRPr>
        </a:p>
      </dsp:txBody>
      <dsp:txXfrm>
        <a:off x="2025636" y="2761693"/>
        <a:ext cx="28978" cy="28978"/>
      </dsp:txXfrm>
    </dsp:sp>
    <dsp:sp modelId="{0FFC57EC-399A-40BF-82BA-1C8F06BCA6BB}">
      <dsp:nvSpPr>
        <dsp:cNvPr id="0" name=""/>
        <dsp:cNvSpPr/>
      </dsp:nvSpPr>
      <dsp:spPr>
        <a:xfrm>
          <a:off x="2329906" y="2294241"/>
          <a:ext cx="1774832" cy="96517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latin typeface="Roboto" pitchFamily="2" charset="0"/>
              <a:ea typeface="Roboto" pitchFamily="2" charset="0"/>
            </a:rPr>
            <a:t>20%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Roboto" pitchFamily="2" charset="0"/>
              <a:ea typeface="Roboto" pitchFamily="2" charset="0"/>
            </a:rPr>
            <a:t> </a:t>
          </a:r>
          <a:r>
            <a:rPr lang="it-IT" sz="1100" kern="1200">
              <a:latin typeface="Roboto" pitchFamily="2" charset="0"/>
              <a:ea typeface="Roboto" pitchFamily="2" charset="0"/>
            </a:rPr>
            <a:t>Comportamenti organizzativi agiti</a:t>
          </a:r>
        </a:p>
      </dsp:txBody>
      <dsp:txXfrm>
        <a:off x="2358175" y="2322510"/>
        <a:ext cx="1718294" cy="908640"/>
      </dsp:txXfrm>
    </dsp:sp>
    <dsp:sp modelId="{539276EA-7CDF-4121-ABCB-F8ED79950D17}">
      <dsp:nvSpPr>
        <dsp:cNvPr id="0" name=""/>
        <dsp:cNvSpPr/>
      </dsp:nvSpPr>
      <dsp:spPr>
        <a:xfrm rot="3662372">
          <a:off x="1441660" y="3284742"/>
          <a:ext cx="119693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196930" y="14421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010202" y="3269240"/>
        <a:ext cx="59846" cy="59846"/>
      </dsp:txXfrm>
    </dsp:sp>
    <dsp:sp modelId="{33041DF1-27AA-4B27-8850-C832AEAA1BD4}">
      <dsp:nvSpPr>
        <dsp:cNvPr id="0" name=""/>
        <dsp:cNvSpPr/>
      </dsp:nvSpPr>
      <dsp:spPr>
        <a:xfrm>
          <a:off x="2329906" y="3325432"/>
          <a:ext cx="1758590" cy="99472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solidFill>
                <a:schemeClr val="bg1"/>
              </a:solidFill>
              <a:latin typeface="Roboto" pitchFamily="2" charset="0"/>
              <a:ea typeface="Roboto" pitchFamily="2" charset="0"/>
            </a:rPr>
            <a:t>10%</a:t>
          </a:r>
          <a:r>
            <a:rPr lang="it-IT" sz="1200" kern="1200">
              <a:solidFill>
                <a:schemeClr val="bg1"/>
              </a:solidFill>
              <a:latin typeface="Roboto" pitchFamily="2" charset="0"/>
              <a:ea typeface="Roboto" pitchFamily="2" charset="0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solidFill>
                <a:schemeClr val="bg1"/>
              </a:solidFill>
              <a:latin typeface="Roboto" pitchFamily="2" charset="0"/>
              <a:ea typeface="Roboto" pitchFamily="2" charset="0"/>
            </a:rPr>
            <a:t>Capacità di valutazione dei propri collaboratori</a:t>
          </a:r>
        </a:p>
      </dsp:txBody>
      <dsp:txXfrm>
        <a:off x="2359040" y="3354566"/>
        <a:ext cx="1700322" cy="936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3" cy="496888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5274" y="0"/>
            <a:ext cx="2971093" cy="496888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F1D9D148-3DC6-46D0-A35F-07578F4C4A1F}" type="datetimeFigureOut">
              <a:rPr lang="it-IT" smtClean="0"/>
              <a:t>15/09/2020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2" tIns="46031" rIns="92062" bIns="4603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637" y="4714876"/>
            <a:ext cx="5486727" cy="4467225"/>
          </a:xfrm>
          <a:prstGeom prst="rect">
            <a:avLst/>
          </a:prstGeom>
        </p:spPr>
        <p:txBody>
          <a:bodyPr vert="horz" lIns="92062" tIns="46031" rIns="92062" bIns="46031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71093" cy="496887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5274" y="9428164"/>
            <a:ext cx="2971093" cy="496887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A182A08D-D64D-42D9-9CB5-97F33726A3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23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A08D-D64D-42D9-9CB5-97F33726A3D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59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9CAA-013D-421D-A2A1-AE345E3B00B2}" type="datetimeFigureOut">
              <a:rPr lang="it-IT" smtClean="0"/>
              <a:t>15/09/2020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A9B6-24A9-47FC-8BAF-5C6AB882D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04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9CAA-013D-421D-A2A1-AE345E3B00B2}" type="datetimeFigureOut">
              <a:rPr lang="it-IT" smtClean="0"/>
              <a:t>15/09/2020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A9B6-24A9-47FC-8BAF-5C6AB882D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72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9CAA-013D-421D-A2A1-AE345E3B00B2}" type="datetimeFigureOut">
              <a:rPr lang="it-IT" smtClean="0"/>
              <a:t>15/09/2020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A9B6-24A9-47FC-8BAF-5C6AB882D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30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9CAA-013D-421D-A2A1-AE345E3B00B2}" type="datetimeFigureOut">
              <a:rPr lang="it-IT" smtClean="0"/>
              <a:t>15/09/2020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A9B6-24A9-47FC-8BAF-5C6AB882D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14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9CAA-013D-421D-A2A1-AE345E3B00B2}" type="datetimeFigureOut">
              <a:rPr lang="it-IT" smtClean="0"/>
              <a:t>15/09/2020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A9B6-24A9-47FC-8BAF-5C6AB882D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4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9CAA-013D-421D-A2A1-AE345E3B00B2}" type="datetimeFigureOut">
              <a:rPr lang="it-IT" smtClean="0"/>
              <a:t>15/09/2020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A9B6-24A9-47FC-8BAF-5C6AB882D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99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9CAA-013D-421D-A2A1-AE345E3B00B2}" type="datetimeFigureOut">
              <a:rPr lang="it-IT" smtClean="0"/>
              <a:t>15/09/2020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A9B6-24A9-47FC-8BAF-5C6AB882D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83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9CAA-013D-421D-A2A1-AE345E3B00B2}" type="datetimeFigureOut">
              <a:rPr lang="it-IT" smtClean="0"/>
              <a:t>15/09/2020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A9B6-24A9-47FC-8BAF-5C6AB882D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45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9CAA-013D-421D-A2A1-AE345E3B00B2}" type="datetimeFigureOut">
              <a:rPr lang="it-IT" smtClean="0"/>
              <a:t>15/09/2020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A9B6-24A9-47FC-8BAF-5C6AB882D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72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9CAA-013D-421D-A2A1-AE345E3B00B2}" type="datetimeFigureOut">
              <a:rPr lang="it-IT" smtClean="0"/>
              <a:t>15/09/2020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A9B6-24A9-47FC-8BAF-5C6AB882D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59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9CAA-013D-421D-A2A1-AE345E3B00B2}" type="datetimeFigureOut">
              <a:rPr lang="it-IT" smtClean="0"/>
              <a:t>15/09/2020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A9B6-24A9-47FC-8BAF-5C6AB882D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99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9CAA-013D-421D-A2A1-AE345E3B00B2}" type="datetimeFigureOut">
              <a:rPr lang="it-IT" smtClean="0"/>
              <a:t>15/09/2020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7A9B6-24A9-47FC-8BAF-5C6AB882D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38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comments" Target="../comments/comment2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ites.google.com/a/unipv.it/obiettivi/home/anno-2020/monitoraggio-lugli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46768" y="5436973"/>
            <a:ext cx="32960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CCO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14 Settembre 2020</a:t>
            </a:r>
          </a:p>
        </p:txBody>
      </p:sp>
    </p:spTree>
    <p:extLst>
      <p:ext uri="{BB962C8B-B14F-4D97-AF65-F5344CB8AC3E}">
        <p14:creationId xmlns:p14="http://schemas.microsoft.com/office/powerpoint/2010/main" val="335821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9" y="442948"/>
            <a:ext cx="19907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186625" y="2648282"/>
            <a:ext cx="5809091" cy="1384995"/>
          </a:xfrm>
          <a:prstGeom prst="rect">
            <a:avLst/>
          </a:prstGeom>
          <a:solidFill>
            <a:srgbClr val="B228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DIPARTIMENTI</a:t>
            </a:r>
          </a:p>
          <a:p>
            <a:pPr algn="ctr"/>
            <a:endParaRPr lang="it-IT" sz="28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REVISIONE OBIETTIVI 2020</a:t>
            </a:r>
          </a:p>
        </p:txBody>
      </p:sp>
    </p:spTree>
    <p:extLst>
      <p:ext uri="{BB962C8B-B14F-4D97-AF65-F5344CB8AC3E}">
        <p14:creationId xmlns:p14="http://schemas.microsoft.com/office/powerpoint/2010/main" val="85749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6096" y="179905"/>
            <a:ext cx="7976358" cy="424732"/>
          </a:xfrm>
          <a:solidFill>
            <a:schemeClr val="bg1"/>
          </a:solidFill>
        </p:spPr>
        <p:txBody>
          <a:bodyPr wrap="square" lIns="180000" rIns="180000" anchor="t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it-IT" sz="2400" b="1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Dipartimenti - Revisione degli obiettivi comuni</a:t>
            </a:r>
            <a:endParaRPr lang="it-IT" sz="2400" b="1" dirty="0">
              <a:solidFill>
                <a:srgbClr val="B2284B"/>
              </a:solidFill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3D6210-2EF2-473B-ABE7-4F128ED7EEBF}"/>
              </a:ext>
            </a:extLst>
          </p:cNvPr>
          <p:cNvSpPr txBox="1"/>
          <p:nvPr/>
        </p:nvSpPr>
        <p:spPr>
          <a:xfrm>
            <a:off x="11408898" y="264178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1/3</a:t>
            </a:r>
            <a:endParaRPr lang="it-IT" sz="2000" b="1" dirty="0">
              <a:solidFill>
                <a:srgbClr val="1E71B9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5BAB48-A715-4EDA-8036-D56C9CBCD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2" y="967780"/>
            <a:ext cx="11984697" cy="500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5846"/>
            <a:ext cx="11484103" cy="638442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Obiettivo di efficienza per i Dipartimenti:  Tempistica per adempimenti amministrativi e contabili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5383" y="582665"/>
            <a:ext cx="11081287" cy="521322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400" dirty="0">
                <a:latin typeface="Roboto" pitchFamily="2" charset="0"/>
                <a:ea typeface="Roboto" pitchFamily="2" charset="0"/>
              </a:rPr>
              <a:t>Le attività oggetti dell’indicatore sono le seguenti:</a:t>
            </a:r>
          </a:p>
          <a:p>
            <a:pPr algn="just">
              <a:buClr>
                <a:srgbClr val="B53E56"/>
              </a:buClr>
            </a:pPr>
            <a:r>
              <a:rPr lang="it-IT" sz="1400" dirty="0">
                <a:latin typeface="Roboto" pitchFamily="2" charset="0"/>
                <a:ea typeface="Roboto" pitchFamily="2" charset="0"/>
              </a:rPr>
              <a:t>invio della delibera di approvazione della proposta di budget e  completamento della scheda in procedura </a:t>
            </a:r>
            <a:r>
              <a:rPr lang="it-IT" sz="1400" dirty="0" err="1">
                <a:latin typeface="Roboto" pitchFamily="2" charset="0"/>
                <a:ea typeface="Roboto" pitchFamily="2" charset="0"/>
              </a:rPr>
              <a:t>U_Budget</a:t>
            </a:r>
            <a:r>
              <a:rPr lang="it-IT" sz="1400" dirty="0">
                <a:latin typeface="Roboto" pitchFamily="2" charset="0"/>
                <a:ea typeface="Roboto" pitchFamily="2" charset="0"/>
              </a:rPr>
              <a:t> entro i tempi stabiliti con il servizio P&amp;C (30 Novembre);</a:t>
            </a:r>
          </a:p>
          <a:p>
            <a:pPr algn="just">
              <a:buClr>
                <a:srgbClr val="B53E56"/>
              </a:buClr>
            </a:pPr>
            <a:r>
              <a:rPr lang="it-IT" sz="1400" dirty="0">
                <a:latin typeface="Roboto" pitchFamily="2" charset="0"/>
                <a:ea typeface="Roboto" pitchFamily="2" charset="0"/>
              </a:rPr>
              <a:t>invio di eventuali decreti e delibere aventi per oggetto il riporto delle disponibilità dei progetto entro la scadenza concordata con il servizio P&amp;C (5gg prima delle scadenze istituzionali);</a:t>
            </a:r>
          </a:p>
          <a:p>
            <a:pPr algn="just">
              <a:buClr>
                <a:srgbClr val="B53E56"/>
              </a:buClr>
            </a:pPr>
            <a:r>
              <a:rPr lang="it-IT" sz="1400" dirty="0">
                <a:latin typeface="Roboto" pitchFamily="2" charset="0"/>
                <a:ea typeface="Roboto" pitchFamily="2" charset="0"/>
              </a:rPr>
              <a:t>chiusura delle schede di valutazione come definito dal Servizio Innovazione;</a:t>
            </a:r>
          </a:p>
          <a:p>
            <a:pPr algn="just">
              <a:buClr>
                <a:srgbClr val="B53E56"/>
              </a:buClr>
            </a:pPr>
            <a:r>
              <a:rPr lang="it-IT" sz="1400" dirty="0">
                <a:latin typeface="Roboto" pitchFamily="2" charset="0"/>
                <a:ea typeface="Roboto" pitchFamily="2" charset="0"/>
              </a:rPr>
              <a:t>elaborazioni o report richiesti ai fini degli adempimenti IVA entro la  scadenza mensile definita dal Servizio Bilancio ( il 2 del mese successivo);</a:t>
            </a:r>
          </a:p>
          <a:p>
            <a:pPr algn="just">
              <a:buClr>
                <a:srgbClr val="B53E56"/>
              </a:buClr>
            </a:pPr>
            <a:r>
              <a:rPr lang="it-IT" sz="1400" dirty="0">
                <a:latin typeface="Roboto" pitchFamily="2" charset="0"/>
                <a:ea typeface="Roboto" pitchFamily="2" charset="0"/>
              </a:rPr>
              <a:t>completamento delle operazioni di chiusura di  fine esercizio come da comunicazione del Servizio Bilancio  (scadenze banca, chiusura fondo economale, regolarizzazione provvisori, dichiarazione bolli, ripartizioni attività conto terzi, registrazione fatture);</a:t>
            </a:r>
          </a:p>
          <a:p>
            <a:pPr algn="just">
              <a:buClr>
                <a:srgbClr val="B53E56"/>
              </a:buClr>
            </a:pPr>
            <a:r>
              <a:rPr lang="it-IT" sz="1400" dirty="0">
                <a:latin typeface="Roboto" pitchFamily="2" charset="0"/>
                <a:ea typeface="Roboto" pitchFamily="2" charset="0"/>
              </a:rPr>
              <a:t>invio delle previsioni periodiche di cassa relative ai primi quattro bimestre ed ultimo quadrimestre dell’anno come definito dal Servizio Bilancio; </a:t>
            </a:r>
          </a:p>
          <a:p>
            <a:pPr algn="just">
              <a:buClr>
                <a:srgbClr val="B53E56"/>
              </a:buClr>
            </a:pPr>
            <a:r>
              <a:rPr lang="it-IT" sz="1400" dirty="0">
                <a:latin typeface="Roboto" pitchFamily="2" charset="0"/>
                <a:ea typeface="Roboto" pitchFamily="2" charset="0"/>
              </a:rPr>
              <a:t>Consegna della Resa del Conto degli Agenti Contabili  nei tempi definiti dal Servizio Bilancio(mese di riferimento gennaio/febbraio di ogni anno) </a:t>
            </a:r>
          </a:p>
          <a:p>
            <a:pPr algn="just">
              <a:buClr>
                <a:srgbClr val="B53E56"/>
              </a:buClr>
            </a:pPr>
            <a:r>
              <a:rPr lang="it-IT" sz="1400" dirty="0">
                <a:latin typeface="Roboto" pitchFamily="2" charset="0"/>
                <a:ea typeface="Roboto" pitchFamily="2" charset="0"/>
              </a:rPr>
              <a:t>Invio del rendiconto dei bolli virtuali da autorizzazione nei tempi definiti dal Servizio Bilancio (10 gennaio di ogni anno).</a:t>
            </a:r>
          </a:p>
          <a:p>
            <a:pPr algn="just">
              <a:buClr>
                <a:srgbClr val="B53E56"/>
              </a:buClr>
            </a:pPr>
            <a:r>
              <a:rPr lang="it-IT" sz="14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tempistica dei pagamenti</a:t>
            </a:r>
          </a:p>
          <a:p>
            <a:pPr algn="just">
              <a:buClr>
                <a:srgbClr val="DB1B49"/>
              </a:buClr>
            </a:pPr>
            <a:r>
              <a:rPr lang="it-IT" sz="14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rendicontazione dello smartworking</a:t>
            </a:r>
          </a:p>
          <a:p>
            <a:pPr algn="just">
              <a:buClr>
                <a:srgbClr val="DB1B49"/>
              </a:buClr>
            </a:pPr>
            <a:r>
              <a:rPr lang="it-IT" sz="14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rendicontazione delle spese per emergenza sanitaria</a:t>
            </a:r>
          </a:p>
          <a:p>
            <a:pPr algn="just">
              <a:buClr>
                <a:srgbClr val="DB1B49"/>
              </a:buClr>
            </a:pPr>
            <a:r>
              <a:rPr lang="it-IT" sz="14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utilizzo del fascicolo elettronico </a:t>
            </a:r>
            <a:r>
              <a:rPr lang="it-IT" sz="18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*</a:t>
            </a:r>
          </a:p>
          <a:p>
            <a:pPr algn="just"/>
            <a:endParaRPr lang="it-IT" sz="14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3349CF-894A-497E-A833-62B3810F2446}"/>
              </a:ext>
            </a:extLst>
          </p:cNvPr>
          <p:cNvSpPr txBox="1"/>
          <p:nvPr/>
        </p:nvSpPr>
        <p:spPr>
          <a:xfrm>
            <a:off x="4416815" y="5638726"/>
            <a:ext cx="6098344" cy="10464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*</a:t>
            </a:r>
            <a:r>
              <a:rPr lang="it-IT" sz="1400" dirty="0">
                <a:latin typeface="Roboto" pitchFamily="2" charset="0"/>
                <a:ea typeface="Roboto" pitchFamily="2" charset="0"/>
              </a:rPr>
              <a:t> Per quanto riguarda l’utilizzo del fascicolo elettronico ad oggi risulta che la maggior parte dei Dipartimenti lo sta utilizzando (15 su 18);</a:t>
            </a:r>
          </a:p>
          <a:p>
            <a:pPr algn="just"/>
            <a:r>
              <a:rPr lang="it-IT" sz="1400" dirty="0">
                <a:latin typeface="Roboto" pitchFamily="2" charset="0"/>
                <a:ea typeface="Roboto" pitchFamily="2" charset="0"/>
              </a:rPr>
              <a:t>Il totale di fascicoli dematerializzati dai Dipartimenti nel 2020 è attualmente pari a 1153 fascicoli.</a:t>
            </a:r>
            <a:endParaRPr lang="it-IT" sz="1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B80024-540B-4132-A30A-D165AE41CA40}"/>
              </a:ext>
            </a:extLst>
          </p:cNvPr>
          <p:cNvSpPr txBox="1"/>
          <p:nvPr/>
        </p:nvSpPr>
        <p:spPr>
          <a:xfrm>
            <a:off x="11408898" y="264178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2/3</a:t>
            </a:r>
          </a:p>
        </p:txBody>
      </p:sp>
    </p:spTree>
    <p:extLst>
      <p:ext uri="{BB962C8B-B14F-4D97-AF65-F5344CB8AC3E}">
        <p14:creationId xmlns:p14="http://schemas.microsoft.com/office/powerpoint/2010/main" val="11548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6096" y="179905"/>
            <a:ext cx="7976358" cy="424732"/>
          </a:xfrm>
          <a:solidFill>
            <a:schemeClr val="bg1"/>
          </a:solidFill>
        </p:spPr>
        <p:txBody>
          <a:bodyPr wrap="square" lIns="180000" rIns="180000" anchor="t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it-IT" sz="2400" b="1" dirty="0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Dipartimenti - Revisione degli obiettivi comuni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2D8EC8-B48D-4651-994B-4DDE729A80CA}"/>
              </a:ext>
            </a:extLst>
          </p:cNvPr>
          <p:cNvSpPr txBox="1"/>
          <p:nvPr/>
        </p:nvSpPr>
        <p:spPr>
          <a:xfrm>
            <a:off x="11408898" y="264178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3/3</a:t>
            </a:r>
            <a:endParaRPr lang="it-IT" sz="2000" b="1" dirty="0">
              <a:solidFill>
                <a:srgbClr val="1E71B9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84034DB-C898-4C54-A0A7-8241330D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0" y="659691"/>
            <a:ext cx="11984697" cy="572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7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AE6F13C8-AF54-4357-ACBC-773264540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6" y="503738"/>
            <a:ext cx="10729912" cy="62723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61963" y="168585"/>
            <a:ext cx="6271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Dipartimenti - Revisione degli obiettivi specifici 2020</a:t>
            </a:r>
            <a:endParaRPr lang="it-IT" sz="2000" b="1" dirty="0">
              <a:solidFill>
                <a:srgbClr val="B2284B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DE80CBB-8457-41E8-9F9B-750AE9EA8421}"/>
              </a:ext>
            </a:extLst>
          </p:cNvPr>
          <p:cNvSpPr txBox="1"/>
          <p:nvPr/>
        </p:nvSpPr>
        <p:spPr>
          <a:xfrm>
            <a:off x="11408898" y="264178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1/3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089A14D-865F-480E-9DFD-EE2D58E6F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16" t="47763" r="3077" b="20704"/>
          <a:stretch/>
        </p:blipFill>
        <p:spPr>
          <a:xfrm rot="16200000">
            <a:off x="7173177" y="2348506"/>
            <a:ext cx="2222696" cy="100400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6D98A18-9458-4EAF-B96B-9FD3702967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789" b="3153"/>
          <a:stretch/>
        </p:blipFill>
        <p:spPr>
          <a:xfrm rot="16200000">
            <a:off x="5392371" y="2949705"/>
            <a:ext cx="3347272" cy="58804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910DCF3-6A64-4DDC-9303-4076315F3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789" b="3153"/>
          <a:stretch/>
        </p:blipFill>
        <p:spPr>
          <a:xfrm rot="16200000">
            <a:off x="7811361" y="2949705"/>
            <a:ext cx="3347272" cy="5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2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258C95-7EA9-48ED-8518-2AEA3E6A6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4" y="1022399"/>
            <a:ext cx="12056012" cy="481320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20471" y="168585"/>
            <a:ext cx="615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Dipartimenti - Revisione degli obiettivi comuni 2020</a:t>
            </a:r>
            <a:endParaRPr lang="it-IT" sz="2000" b="1" dirty="0">
              <a:solidFill>
                <a:srgbClr val="B2284B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B7F1C7-5777-4E2C-8367-416B4F40151E}"/>
              </a:ext>
            </a:extLst>
          </p:cNvPr>
          <p:cNvSpPr txBox="1"/>
          <p:nvPr/>
        </p:nvSpPr>
        <p:spPr>
          <a:xfrm>
            <a:off x="11326146" y="18372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2/3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4B99E8-A49A-43A6-B753-678F477193C7}"/>
              </a:ext>
            </a:extLst>
          </p:cNvPr>
          <p:cNvCxnSpPr/>
          <p:nvPr/>
        </p:nvCxnSpPr>
        <p:spPr>
          <a:xfrm flipV="1">
            <a:off x="858130" y="4783015"/>
            <a:ext cx="11149811" cy="576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608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020471" y="168585"/>
            <a:ext cx="615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Dipartimenti - Revisione degli obiettivi comuni 2020</a:t>
            </a:r>
            <a:endParaRPr lang="it-IT" sz="2000" b="1" dirty="0">
              <a:solidFill>
                <a:srgbClr val="B2284B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B7F1C7-5777-4E2C-8367-416B4F40151E}"/>
              </a:ext>
            </a:extLst>
          </p:cNvPr>
          <p:cNvSpPr txBox="1"/>
          <p:nvPr/>
        </p:nvSpPr>
        <p:spPr>
          <a:xfrm>
            <a:off x="11326146" y="18372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3/3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4E09558-CDEA-4C09-9E24-2068367A2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519112"/>
            <a:ext cx="11944350" cy="5819775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64A31803-6D9A-442A-BE37-578EB3FBA318}"/>
              </a:ext>
            </a:extLst>
          </p:cNvPr>
          <p:cNvCxnSpPr/>
          <p:nvPr/>
        </p:nvCxnSpPr>
        <p:spPr>
          <a:xfrm flipV="1">
            <a:off x="858130" y="4783015"/>
            <a:ext cx="11149811" cy="576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650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8741" y="358341"/>
            <a:ext cx="8229600" cy="646735"/>
          </a:xfrm>
        </p:spPr>
        <p:txBody>
          <a:bodyPr>
            <a:normAutofit/>
          </a:bodyPr>
          <a:lstStyle/>
          <a:p>
            <a:pPr algn="ctr"/>
            <a:r>
              <a:rPr lang="it-IT" sz="3100" b="1" dirty="0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Anno 2020: </a:t>
            </a:r>
            <a:r>
              <a:rPr lang="it-IT" sz="3100" b="1" dirty="0" err="1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next</a:t>
            </a:r>
            <a:r>
              <a:rPr lang="it-IT" sz="3100" b="1" dirty="0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 </a:t>
            </a:r>
            <a:r>
              <a:rPr lang="it-IT" sz="3100" b="1" dirty="0" err="1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steps</a:t>
            </a:r>
            <a:endParaRPr lang="it-IT" sz="3100" b="1" dirty="0">
              <a:solidFill>
                <a:srgbClr val="B2284B"/>
              </a:solidFill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188" y="1199111"/>
            <a:ext cx="6763477" cy="452206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rgbClr val="B2284B"/>
              </a:buClr>
              <a:buFont typeface="Wingdings" pitchFamily="2" charset="2"/>
              <a:buChar char="ü"/>
            </a:pPr>
            <a:r>
              <a:rPr lang="it-IT" sz="1600" b="1" dirty="0">
                <a:solidFill>
                  <a:srgbClr val="B2284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ENTRO 30 SETTEMBRE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 : revisione obiettivi 2020 delle strutture di secondo livello con relativa pubblicazione sul sito istituzionale degli Obiettivi e monitoraggio su Sprint</a:t>
            </a:r>
          </a:p>
          <a:p>
            <a:pPr>
              <a:lnSpc>
                <a:spcPct val="200000"/>
              </a:lnSpc>
              <a:buClr>
                <a:srgbClr val="B2284B"/>
              </a:buClr>
              <a:buFont typeface="Wingdings" pitchFamily="2" charset="2"/>
              <a:buChar char="ü"/>
            </a:pPr>
            <a:r>
              <a:rPr lang="it-IT" sz="1600" b="1" dirty="0">
                <a:solidFill>
                  <a:srgbClr val="B2284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PARTIRE DA OTTOBRE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: avvio incontri con i Dirigenti per l’assegnazione degli obiettivi per l’anno 2021.</a:t>
            </a:r>
          </a:p>
          <a:p>
            <a:pPr>
              <a:lnSpc>
                <a:spcPct val="200000"/>
              </a:lnSpc>
              <a:buClr>
                <a:srgbClr val="B2284B"/>
              </a:buClr>
              <a:buFont typeface="Wingdings" pitchFamily="2" charset="2"/>
              <a:buChar char="ü"/>
            </a:pPr>
            <a:r>
              <a:rPr lang="it-IT" sz="1600" b="1" dirty="0">
                <a:solidFill>
                  <a:srgbClr val="B2284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DICEMBRE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: aggiornamento SMVP 2021-2023 e approvazione in CDA degli obiettivi 2021 della Direzione Generale</a:t>
            </a:r>
          </a:p>
          <a:p>
            <a:pPr>
              <a:lnSpc>
                <a:spcPct val="200000"/>
              </a:lnSpc>
              <a:buClr>
                <a:srgbClr val="B2284B"/>
              </a:buClr>
              <a:buFont typeface="Wingdings" pitchFamily="2" charset="2"/>
              <a:buChar char="ü"/>
            </a:pPr>
            <a:endParaRPr lang="it-IT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4" b="86854" l="14538" r="75077">
                        <a14:foregroundMark x1="40315" y1="35852" x2="40315" y2="35852"/>
                        <a14:foregroundMark x1="32883" y1="47253" x2="32883" y2="47253"/>
                        <a14:foregroundMark x1="35248" y1="43956" x2="35248" y2="43956"/>
                        <a14:foregroundMark x1="62387" y1="18681" x2="62387" y2="18681"/>
                        <a14:foregroundMark x1="64302" y1="9341" x2="64302" y2="9341"/>
                        <a14:foregroundMark x1="72410" y1="21978" x2="72410" y2="21978"/>
                        <a14:foregroundMark x1="68356" y1="35440" x2="68356" y2="35440"/>
                        <a14:foregroundMark x1="60698" y1="26786" x2="60698" y2="26786"/>
                        <a14:foregroundMark x1="56982" y1="12912" x2="56982" y2="12912"/>
                        <a14:foregroundMark x1="66667" y1="30495" x2="66667" y2="30495"/>
                        <a14:foregroundMark x1="69032" y1="21154" x2="69032" y2="21154"/>
                        <a14:foregroundMark x1="67005" y1="11813" x2="67005" y2="11813"/>
                        <a14:foregroundMark x1="56644" y1="24863" x2="56644" y2="24863"/>
                        <a14:foregroundMark x1="62387" y1="41071" x2="62387" y2="41071"/>
                        <a14:foregroundMark x1="55293" y1="33379" x2="55293" y2="33379"/>
                        <a14:foregroundMark x1="40878" y1="39148" x2="40878" y2="39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20" r="22284" b="11102"/>
          <a:stretch/>
        </p:blipFill>
        <p:spPr bwMode="auto">
          <a:xfrm>
            <a:off x="8292900" y="-31253"/>
            <a:ext cx="2309196" cy="269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35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9850" y="179905"/>
            <a:ext cx="11255672" cy="424732"/>
          </a:xfrm>
          <a:solidFill>
            <a:schemeClr val="bg1"/>
          </a:solidFill>
        </p:spPr>
        <p:txBody>
          <a:bodyPr wrap="square" lIns="180000" rIns="180000" anchor="t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it-IT" sz="2400" b="1" dirty="0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Il processo di assegnazione, revisione e valutazione degli obiettivi  2020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434151"/>
              </p:ext>
            </p:extLst>
          </p:nvPr>
        </p:nvGraphicFramePr>
        <p:xfrm>
          <a:off x="962122" y="774914"/>
          <a:ext cx="10754597" cy="553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isultati immagini per frecc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87159" flipH="1">
            <a:off x="5933885" y="3154948"/>
            <a:ext cx="943622" cy="111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5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9850" y="179905"/>
            <a:ext cx="11255672" cy="424732"/>
          </a:xfrm>
          <a:solidFill>
            <a:schemeClr val="bg1"/>
          </a:solidFill>
        </p:spPr>
        <p:txBody>
          <a:bodyPr wrap="square" lIns="180000" rIns="180000" anchor="t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it-IT" sz="2400" b="1" dirty="0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Rendicontazione performance 2019 –  fatta a Luglio 2020</a:t>
            </a:r>
          </a:p>
        </p:txBody>
      </p:sp>
      <p:sp>
        <p:nvSpPr>
          <p:cNvPr id="7" name="Rettangolo 6"/>
          <p:cNvSpPr/>
          <p:nvPr/>
        </p:nvSpPr>
        <p:spPr>
          <a:xfrm>
            <a:off x="1947596" y="623410"/>
            <a:ext cx="9629357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Roboto" pitchFamily="2" charset="0"/>
                <a:ea typeface="Roboto" pitchFamily="2" charset="0"/>
              </a:rPr>
              <a:t>Focus sulla </a:t>
            </a:r>
            <a:r>
              <a:rPr lang="it-IT" sz="20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fase di Rendicontazione </a:t>
            </a:r>
            <a:r>
              <a:rPr lang="it-IT" dirty="0">
                <a:latin typeface="Roboto" pitchFamily="2" charset="0"/>
                <a:ea typeface="Roboto" pitchFamily="2" charset="0"/>
              </a:rPr>
              <a:t>che si compone di: </a:t>
            </a:r>
          </a:p>
          <a:p>
            <a:pPr algn="just"/>
            <a:endParaRPr lang="it-IT" dirty="0">
              <a:latin typeface="Roboto" pitchFamily="2" charset="0"/>
              <a:ea typeface="Roboto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dirty="0">
                <a:latin typeface="Roboto" pitchFamily="2" charset="0"/>
                <a:ea typeface="Roboto" pitchFamily="2" charset="0"/>
              </a:rPr>
              <a:t>Una fase di «</a:t>
            </a:r>
            <a:r>
              <a:rPr lang="it-IT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Misurazione  del risultato</a:t>
            </a:r>
            <a:r>
              <a:rPr lang="it-IT" dirty="0">
                <a:latin typeface="Roboto" pitchFamily="2" charset="0"/>
                <a:ea typeface="Roboto" pitchFamily="2" charset="0"/>
              </a:rPr>
              <a:t>», in cui ogni Dirigente dovrà compilare le Schede Risultato in cui verranno descritte le attività realizzate;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it-IT" dirty="0">
                <a:latin typeface="Roboto" pitchFamily="2" charset="0"/>
                <a:ea typeface="Roboto" pitchFamily="2" charset="0"/>
              </a:rPr>
              <a:t>Per gli </a:t>
            </a:r>
            <a:r>
              <a:rPr lang="it-IT" u="sng" dirty="0">
                <a:latin typeface="Roboto" pitchFamily="2" charset="0"/>
                <a:ea typeface="Roboto" pitchFamily="2" charset="0"/>
              </a:rPr>
              <a:t>indicatori</a:t>
            </a:r>
            <a:r>
              <a:rPr lang="it-IT" dirty="0">
                <a:latin typeface="Roboto" pitchFamily="2" charset="0"/>
                <a:ea typeface="Roboto" pitchFamily="2" charset="0"/>
              </a:rPr>
              <a:t> </a:t>
            </a:r>
            <a:r>
              <a:rPr lang="it-IT" dirty="0">
                <a:latin typeface="Roboto" pitchFamily="2" charset="0"/>
                <a:ea typeface="Roboto" pitchFamily="2" charset="0"/>
                <a:sym typeface="Wingdings" pitchFamily="2" charset="2"/>
              </a:rPr>
              <a:t></a:t>
            </a:r>
            <a:r>
              <a:rPr lang="it-IT" dirty="0">
                <a:latin typeface="Roboto" pitchFamily="2" charset="0"/>
                <a:ea typeface="Roboto" pitchFamily="2" charset="0"/>
              </a:rPr>
              <a:t> deve essere esplicitata la fonte da cui sono stati desunti e, ove possibile, devono essere ricavati da banche dati usualmente utilizzate dall'Ateneo.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it-IT" dirty="0">
                <a:latin typeface="Roboto" pitchFamily="2" charset="0"/>
                <a:ea typeface="Roboto" pitchFamily="2" charset="0"/>
              </a:rPr>
              <a:t>Per le </a:t>
            </a:r>
            <a:r>
              <a:rPr lang="it-IT" u="sng" dirty="0">
                <a:latin typeface="Roboto" pitchFamily="2" charset="0"/>
                <a:ea typeface="Roboto" pitchFamily="2" charset="0"/>
              </a:rPr>
              <a:t>attività/progetti</a:t>
            </a:r>
            <a:r>
              <a:rPr lang="it-IT" dirty="0">
                <a:latin typeface="Roboto" pitchFamily="2" charset="0"/>
                <a:ea typeface="Roboto" pitchFamily="2" charset="0"/>
              </a:rPr>
              <a:t> </a:t>
            </a:r>
            <a:r>
              <a:rPr lang="it-IT" dirty="0">
                <a:latin typeface="Roboto" pitchFamily="2" charset="0"/>
                <a:ea typeface="Roboto" pitchFamily="2" charset="0"/>
                <a:sym typeface="Wingdings" pitchFamily="2" charset="2"/>
              </a:rPr>
              <a:t> devono essere forniti a supporto</a:t>
            </a:r>
            <a:r>
              <a:rPr lang="it-IT" dirty="0">
                <a:latin typeface="Roboto" pitchFamily="2" charset="0"/>
                <a:ea typeface="Roboto" pitchFamily="2" charset="0"/>
              </a:rPr>
              <a:t> documenti ufficializzati all’interno di comunicazioni e/o delibere di organi interni, Commissioni, ecc. </a:t>
            </a:r>
          </a:p>
          <a:p>
            <a:pPr algn="just"/>
            <a:r>
              <a:rPr lang="it-IT" dirty="0">
                <a:latin typeface="Roboto" pitchFamily="2" charset="0"/>
                <a:ea typeface="Roboto" pitchFamily="2" charset="0"/>
              </a:rPr>
              <a:t>La mancata rendicontazione da parte del dirigente dei risultati raggiunti nei tempi richiesti e utili per la predisposizione della Relazione sulla Performance non consente l’erogazione dell’indennità di risultato.</a:t>
            </a:r>
          </a:p>
          <a:p>
            <a:pPr algn="just"/>
            <a:r>
              <a:rPr lang="it-IT" dirty="0">
                <a:latin typeface="Roboto" pitchFamily="2" charset="0"/>
                <a:ea typeface="Roboto" pitchFamily="2" charset="0"/>
              </a:rPr>
              <a:t> 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it-IT" dirty="0">
                <a:latin typeface="Roboto" pitchFamily="2" charset="0"/>
                <a:ea typeface="Roboto" pitchFamily="2" charset="0"/>
              </a:rPr>
              <a:t>Una fase di «</a:t>
            </a:r>
            <a:r>
              <a:rPr lang="it-IT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Valutazione del risultato</a:t>
            </a:r>
            <a:r>
              <a:rPr lang="it-IT" dirty="0">
                <a:latin typeface="Roboto" pitchFamily="2" charset="0"/>
                <a:ea typeface="Roboto" pitchFamily="2" charset="0"/>
              </a:rPr>
              <a:t>» che analizza le evidenze rendicontate, valutandone la completezza nonché l’effettiva rispondenza ai requisiti stabiliti. Questa fase prevede, inoltre, una valutazione di ‘</a:t>
            </a:r>
            <a:r>
              <a:rPr lang="it-IT" dirty="0" err="1">
                <a:latin typeface="Roboto" pitchFamily="2" charset="0"/>
                <a:ea typeface="Roboto" pitchFamily="2" charset="0"/>
              </a:rPr>
              <a:t>outcome</a:t>
            </a:r>
            <a:r>
              <a:rPr lang="it-IT" dirty="0">
                <a:latin typeface="Roboto" pitchFamily="2" charset="0"/>
                <a:ea typeface="Roboto" pitchFamily="2" charset="0"/>
              </a:rPr>
              <a:t>’ o comunque di qualità del risultato raggiunto espressa dagli stakeholder di riferimento, ovvero utenti interni, esterni e delegati di riferimento. 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it-IT" dirty="0">
              <a:latin typeface="Roboto" pitchFamily="2" charset="0"/>
              <a:ea typeface="Roboto" pitchFamily="2" charset="0"/>
            </a:endParaRPr>
          </a:p>
          <a:p>
            <a:pPr algn="just"/>
            <a:r>
              <a:rPr lang="it-IT" dirty="0">
                <a:latin typeface="Roboto" pitchFamily="2" charset="0"/>
                <a:ea typeface="Roboto" pitchFamily="2" charset="0"/>
              </a:rPr>
              <a:t>Il processo è gestito dalla Direzione Generale con il supporto dei seguenti Servizi: Programmazione e sviluppo organizzativo, Qualità e Supporto alla Valutazione, Servizio Personale.</a:t>
            </a:r>
          </a:p>
        </p:txBody>
      </p:sp>
      <p:sp>
        <p:nvSpPr>
          <p:cNvPr id="3" name="AutoShape 2" descr="Virtual Done Well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11274" r="12736" b="9957"/>
          <a:stretch/>
        </p:blipFill>
        <p:spPr>
          <a:xfrm>
            <a:off x="155575" y="160338"/>
            <a:ext cx="1870173" cy="16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2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9850" y="179905"/>
            <a:ext cx="11255672" cy="424732"/>
          </a:xfrm>
          <a:solidFill>
            <a:schemeClr val="bg1"/>
          </a:solidFill>
        </p:spPr>
        <p:txBody>
          <a:bodyPr wrap="square" lIns="180000" rIns="180000" anchor="t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it-IT" sz="2400" b="1" dirty="0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Aggiornamento SMVP 2020 – Luglio 2020</a:t>
            </a:r>
          </a:p>
        </p:txBody>
      </p:sp>
      <p:sp>
        <p:nvSpPr>
          <p:cNvPr id="7" name="Rettangolo 6"/>
          <p:cNvSpPr/>
          <p:nvPr/>
        </p:nvSpPr>
        <p:spPr>
          <a:xfrm>
            <a:off x="634864" y="723255"/>
            <a:ext cx="1092227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Performance individuale dei Dirigenti:</a:t>
            </a:r>
            <a:r>
              <a:rPr lang="it-IT" dirty="0">
                <a:latin typeface="Roboto" pitchFamily="2" charset="0"/>
                <a:ea typeface="Roboto" pitchFamily="2" charset="0"/>
              </a:rPr>
              <a:t> </a:t>
            </a:r>
          </a:p>
          <a:p>
            <a:pPr algn="just"/>
            <a:endParaRPr lang="it-IT" dirty="0">
              <a:latin typeface="Roboto" pitchFamily="2" charset="0"/>
              <a:ea typeface="Roboto" pitchFamily="2" charset="0"/>
            </a:endParaRPr>
          </a:p>
          <a:p>
            <a:pPr algn="just"/>
            <a:endParaRPr lang="it-IT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432037016"/>
              </p:ext>
            </p:extLst>
          </p:nvPr>
        </p:nvGraphicFramePr>
        <p:xfrm>
          <a:off x="252142" y="1246822"/>
          <a:ext cx="5417136" cy="4380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6413054" y="1227241"/>
            <a:ext cx="514408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Roboto" pitchFamily="2" charset="0"/>
                <a:ea typeface="Roboto" pitchFamily="2" charset="0"/>
              </a:rPr>
              <a:t>Sono state aggiornate e maggiormente dettagliate le competenze per la valutazione dei comportamenti organizzativi agiti dei dirigenti: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r="9759"/>
          <a:stretch/>
        </p:blipFill>
        <p:spPr bwMode="auto">
          <a:xfrm>
            <a:off x="6166340" y="2272822"/>
            <a:ext cx="6004628" cy="373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/>
          <p:cNvSpPr/>
          <p:nvPr/>
        </p:nvSpPr>
        <p:spPr>
          <a:xfrm>
            <a:off x="3235567" y="2658794"/>
            <a:ext cx="2504050" cy="1635815"/>
          </a:xfrm>
          <a:prstGeom prst="ellipse">
            <a:avLst/>
          </a:prstGeom>
          <a:noFill/>
          <a:ln w="38100" cap="rnd">
            <a:solidFill>
              <a:srgbClr val="DB1B4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 descr="Risultati immagini per frecc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98195" flipH="1">
            <a:off x="5399106" y="2919444"/>
            <a:ext cx="943622" cy="111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1408898" y="264178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145761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9850" y="179905"/>
            <a:ext cx="11255672" cy="424732"/>
          </a:xfrm>
          <a:solidFill>
            <a:schemeClr val="bg1"/>
          </a:solidFill>
        </p:spPr>
        <p:txBody>
          <a:bodyPr wrap="square" lIns="180000" rIns="180000" anchor="t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it-IT" sz="2400" b="1" dirty="0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Monitoraggio e revisione degli obiettivi 2020– Luglio 2020</a:t>
            </a:r>
          </a:p>
        </p:txBody>
      </p:sp>
      <p:sp>
        <p:nvSpPr>
          <p:cNvPr id="7" name="Rettangolo 6"/>
          <p:cNvSpPr/>
          <p:nvPr/>
        </p:nvSpPr>
        <p:spPr>
          <a:xfrm>
            <a:off x="634864" y="723255"/>
            <a:ext cx="1092227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Performance individuale dei Dirigenti:</a:t>
            </a:r>
            <a:r>
              <a:rPr lang="it-IT" dirty="0">
                <a:latin typeface="Roboto" pitchFamily="2" charset="0"/>
                <a:ea typeface="Roboto" pitchFamily="2" charset="0"/>
              </a:rPr>
              <a:t> </a:t>
            </a:r>
          </a:p>
          <a:p>
            <a:pPr algn="just"/>
            <a:endParaRPr lang="it-IT" dirty="0">
              <a:latin typeface="Roboto" pitchFamily="2" charset="0"/>
              <a:ea typeface="Roboto" pitchFamily="2" charset="0"/>
            </a:endParaRPr>
          </a:p>
          <a:p>
            <a:pPr algn="just"/>
            <a:endParaRPr lang="it-IT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702512973"/>
              </p:ext>
            </p:extLst>
          </p:nvPr>
        </p:nvGraphicFramePr>
        <p:xfrm>
          <a:off x="336550" y="1246822"/>
          <a:ext cx="6444078" cy="452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7899754" y="2359196"/>
            <a:ext cx="3920192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it-IT" dirty="0">
              <a:latin typeface="Roboto" pitchFamily="2" charset="0"/>
              <a:ea typeface="Roboto" pitchFamily="2" charset="0"/>
            </a:endParaRPr>
          </a:p>
          <a:p>
            <a:pPr algn="just"/>
            <a:r>
              <a:rPr lang="it-IT" dirty="0">
                <a:latin typeface="Roboto" pitchFamily="2" charset="0"/>
                <a:ea typeface="Roboto" pitchFamily="2" charset="0"/>
              </a:rPr>
              <a:t>Inserimento negli obiettivi di performance organizzativa di tutte le Aree dei </a:t>
            </a:r>
            <a:r>
              <a:rPr lang="it-IT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piani di intervento per la gestione dell’emergenza Covid-19</a:t>
            </a:r>
          </a:p>
          <a:p>
            <a:pPr algn="just"/>
            <a:r>
              <a:rPr lang="it-IT" dirty="0">
                <a:latin typeface="Roboto" pitchFamily="2" charset="0"/>
                <a:ea typeface="Roboto" pitchFamily="2" charset="0"/>
              </a:rPr>
              <a:t>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1408898" y="264178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2/4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25D8907-192C-44E5-8401-D9FA92F355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8431" r="92549">
                        <a14:foregroundMark x1="11961" y1="67647" x2="11961" y2="67647"/>
                        <a14:foregroundMark x1="92745" y1="47255" x2="92745" y2="47255"/>
                        <a14:foregroundMark x1="8431" y1="50588" x2="8431" y2="5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8978" y="1561514"/>
            <a:ext cx="2692644" cy="2692644"/>
          </a:xfrm>
          <a:prstGeom prst="rect">
            <a:avLst/>
          </a:prstGeom>
        </p:spPr>
      </p:pic>
      <p:pic>
        <p:nvPicPr>
          <p:cNvPr id="1028" name="Picture 4" descr="freccia - Cyberbullismo">
            <a:extLst>
              <a:ext uri="{FF2B5EF4-FFF2-40B4-BE49-F238E27FC236}">
                <a16:creationId xmlns:a16="http://schemas.microsoft.com/office/drawing/2014/main" id="{F892B84D-D899-4F5C-8425-98107893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7523">
            <a:off x="6657302" y="2647974"/>
            <a:ext cx="1128639" cy="8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8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1020" y="179905"/>
            <a:ext cx="6780627" cy="757130"/>
          </a:xfrm>
          <a:solidFill>
            <a:schemeClr val="bg1"/>
          </a:solidFill>
        </p:spPr>
        <p:txBody>
          <a:bodyPr wrap="square" lIns="180000" rIns="180000" anchor="t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it-IT" sz="2400" b="1" dirty="0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La pianificazione dell’emergenza COVID: indicazioni ministeriali</a:t>
            </a:r>
          </a:p>
        </p:txBody>
      </p:sp>
      <p:sp>
        <p:nvSpPr>
          <p:cNvPr id="7" name="Rettangolo 6"/>
          <p:cNvSpPr/>
          <p:nvPr/>
        </p:nvSpPr>
        <p:spPr>
          <a:xfrm>
            <a:off x="634864" y="1074509"/>
            <a:ext cx="10922272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Roboto" pitchFamily="2" charset="0"/>
                <a:ea typeface="Roboto" pitchFamily="2" charset="0"/>
              </a:rPr>
              <a:t>Il Ministero, per la fase 3 (da settembre a gennaio 2021), ha chiesto agli Atenei di dotarsi di un’apposita pianificazione articolata in cinque azioni:</a:t>
            </a:r>
          </a:p>
          <a:p>
            <a:pPr algn="just"/>
            <a:endParaRPr lang="it-IT" sz="20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000" dirty="0">
                <a:latin typeface="Roboto" pitchFamily="2" charset="0"/>
                <a:ea typeface="Roboto" pitchFamily="2" charset="0"/>
              </a:rPr>
              <a:t>Piano di offerta </a:t>
            </a:r>
            <a:r>
              <a:rPr lang="it-IT" sz="20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didattica blended</a:t>
            </a:r>
            <a:r>
              <a:rPr lang="it-IT" sz="2000" dirty="0">
                <a:latin typeface="Roboto" pitchFamily="2" charset="0"/>
                <a:ea typeface="Roboto" pitchFamily="2" charset="0"/>
              </a:rPr>
              <a:t>, ovvero in grado di essere erogata sia in presenza che in telepresenza, con modalità sincrona e/o asincrona 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0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000" dirty="0">
                <a:latin typeface="Roboto" pitchFamily="2" charset="0"/>
                <a:ea typeface="Roboto" pitchFamily="2" charset="0"/>
              </a:rPr>
              <a:t>Piano di </a:t>
            </a:r>
            <a:r>
              <a:rPr lang="it-IT" sz="20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potenziamento delle infrastrutture digitale </a:t>
            </a:r>
            <a:r>
              <a:rPr lang="it-IT" sz="2000" dirty="0">
                <a:latin typeface="Roboto" pitchFamily="2" charset="0"/>
                <a:ea typeface="Roboto" pitchFamily="2" charset="0"/>
              </a:rPr>
              <a:t>degli atenei, in termini di dotazione delle aule, di connettività della rete e di organizzazione interna 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0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000" dirty="0">
                <a:latin typeface="Roboto" pitchFamily="2" charset="0"/>
                <a:ea typeface="Roboto" pitchFamily="2" charset="0"/>
              </a:rPr>
              <a:t>Piano di </a:t>
            </a:r>
            <a:r>
              <a:rPr lang="it-IT" sz="20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accesso agli spazi e di uso di dispositivi di protezione individuale</a:t>
            </a:r>
            <a:r>
              <a:rPr lang="it-IT" sz="2000" dirty="0">
                <a:latin typeface="Roboto" pitchFamily="2" charset="0"/>
                <a:ea typeface="Roboto" pitchFamily="2" charset="0"/>
              </a:rPr>
              <a:t>, in grado di garantire i livelli di sicurezza necessari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0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000" dirty="0">
                <a:latin typeface="Roboto" pitchFamily="2" charset="0"/>
                <a:ea typeface="Roboto" pitchFamily="2" charset="0"/>
              </a:rPr>
              <a:t>Piano di </a:t>
            </a:r>
            <a:r>
              <a:rPr lang="it-IT" sz="20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completa dematerializzazione dei procedimenti amministrativi</a:t>
            </a:r>
            <a:r>
              <a:rPr lang="it-IT" sz="2000" dirty="0">
                <a:latin typeface="Roboto" pitchFamily="2" charset="0"/>
                <a:ea typeface="Roboto" pitchFamily="2" charset="0"/>
              </a:rPr>
              <a:t>, attraverso il potenziamento dei sistemi digitali in uso 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0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000" dirty="0">
                <a:latin typeface="Roboto" pitchFamily="2" charset="0"/>
                <a:ea typeface="Roboto" pitchFamily="2" charset="0"/>
              </a:rPr>
              <a:t>Piano di </a:t>
            </a:r>
            <a:r>
              <a:rPr lang="it-IT" sz="2000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formazione del personale tecnico-amministrativo</a:t>
            </a:r>
            <a:r>
              <a:rPr lang="it-IT" sz="2000" dirty="0">
                <a:latin typeface="Roboto" pitchFamily="2" charset="0"/>
                <a:ea typeface="Roboto" pitchFamily="2" charset="0"/>
              </a:rPr>
              <a:t>, potenziando l’erogazione dei corsi in remoto a supporto dei punti precedenti </a:t>
            </a:r>
          </a:p>
        </p:txBody>
      </p:sp>
    </p:spTree>
    <p:extLst>
      <p:ext uri="{BB962C8B-B14F-4D97-AF65-F5344CB8AC3E}">
        <p14:creationId xmlns:p14="http://schemas.microsoft.com/office/powerpoint/2010/main" val="301103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1020" y="179905"/>
            <a:ext cx="6780627" cy="424732"/>
          </a:xfrm>
          <a:solidFill>
            <a:schemeClr val="bg1"/>
          </a:solidFill>
        </p:spPr>
        <p:txBody>
          <a:bodyPr wrap="square" lIns="180000" rIns="180000" anchor="t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it-IT" sz="2400" b="1" dirty="0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UNIPV - Il piano COVID 2020</a:t>
            </a:r>
          </a:p>
        </p:txBody>
      </p:sp>
      <p:sp>
        <p:nvSpPr>
          <p:cNvPr id="7" name="Rettangolo 6"/>
          <p:cNvSpPr/>
          <p:nvPr/>
        </p:nvSpPr>
        <p:spPr>
          <a:xfrm>
            <a:off x="436098" y="604637"/>
            <a:ext cx="1146517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Roboto" pitchFamily="2" charset="0"/>
                <a:ea typeface="Roboto" pitchFamily="2" charset="0"/>
              </a:rPr>
              <a:t>L’Ateneo ha predisposto un </a:t>
            </a:r>
            <a:r>
              <a:rPr lang="it-IT" b="1" dirty="0">
                <a:solidFill>
                  <a:srgbClr val="1E71B9"/>
                </a:solidFill>
                <a:latin typeface="Roboto" pitchFamily="2" charset="0"/>
                <a:ea typeface="Roboto" pitchFamily="2" charset="0"/>
              </a:rPr>
              <a:t>Piano per la gestione dell’emergenza sanitaria Covid-19 </a:t>
            </a:r>
            <a:r>
              <a:rPr lang="it-IT" dirty="0">
                <a:latin typeface="Roboto" pitchFamily="2" charset="0"/>
                <a:ea typeface="Roboto" pitchFamily="2" charset="0"/>
              </a:rPr>
              <a:t>condiviso da tutte le Aree:</a:t>
            </a:r>
            <a:endParaRPr lang="it-IT" sz="16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82" y="1092587"/>
            <a:ext cx="10231902" cy="565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65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1020" y="179905"/>
            <a:ext cx="6780627" cy="424732"/>
          </a:xfrm>
          <a:solidFill>
            <a:schemeClr val="bg1"/>
          </a:solidFill>
        </p:spPr>
        <p:txBody>
          <a:bodyPr wrap="square" lIns="180000" rIns="180000" anchor="t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it-IT" sz="2400" b="1" dirty="0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UNIPV - Il piano COVID 2020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63" y="850666"/>
            <a:ext cx="10487761" cy="33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398563" y="4587856"/>
            <a:ext cx="104683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A queste cinque azioni l’Ateneo affiancherà anche altre attività quali: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Piano di emanazione dei decreti per l'emergenza </a:t>
            </a:r>
            <a:r>
              <a:rPr lang="it-IT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Covid</a:t>
            </a:r>
            <a:endParaRPr lang="it-IT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Rendicontazione delle spese per far fronte all'emergenza sanitaria</a:t>
            </a:r>
            <a:endParaRPr lang="it-IT" sz="1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it-IT" sz="1400" dirty="0">
                <a:latin typeface="Roboto" pitchFamily="2" charset="0"/>
                <a:ea typeface="Roboto" pitchFamily="2" charset="0"/>
              </a:rPr>
              <a:t>:</a:t>
            </a:r>
          </a:p>
          <a:p>
            <a:pPr algn="just"/>
            <a:r>
              <a:rPr lang="it-IT" sz="1400" dirty="0">
                <a:latin typeface="Roboto" pitchFamily="2" charset="0"/>
                <a:ea typeface="Robot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20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DEA6EAF6-DD45-45CE-9D6E-0BA8226EBA67}"/>
              </a:ext>
            </a:extLst>
          </p:cNvPr>
          <p:cNvSpPr txBox="1">
            <a:spLocks/>
          </p:cNvSpPr>
          <p:nvPr/>
        </p:nvSpPr>
        <p:spPr>
          <a:xfrm>
            <a:off x="1526381" y="1333554"/>
            <a:ext cx="9139238" cy="3985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Gli obiettivi che compongono la performance organizzativa della </a:t>
            </a:r>
            <a:r>
              <a:rPr lang="it-IT" sz="2000" b="1" dirty="0">
                <a:solidFill>
                  <a:srgbClr val="1E71B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Direzione Generale e delle Aree Dirigenziali 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sono stati revisionati e approvati nel CDA di Luglio.</a:t>
            </a:r>
          </a:p>
          <a:p>
            <a:pPr algn="just"/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Le schede revisionate sono pubblicate sul sito istituzionale degli obiettivi e sono disponibili al link:</a:t>
            </a:r>
          </a:p>
          <a:p>
            <a:pPr algn="just"/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https://sites.google.com/a/unipv.it/obiettivi/home/anno-2020/monitoraggio-luglio</a:t>
            </a:r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		        :Il monitoraggio degli obiettivi è stato completato </a:t>
            </a:r>
          </a:p>
          <a:p>
            <a:pPr algn="just"/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e tutte le schede sono state aggiornate</a:t>
            </a:r>
          </a:p>
        </p:txBody>
      </p:sp>
      <p:pic>
        <p:nvPicPr>
          <p:cNvPr id="1026" name="Picture 2" descr="Abstract Segno verde ok (fatto in 3d Foto stock - Alamy">
            <a:extLst>
              <a:ext uri="{FF2B5EF4-FFF2-40B4-BE49-F238E27FC236}">
                <a16:creationId xmlns:a16="http://schemas.microsoft.com/office/drawing/2014/main" id="{1BE4C26D-F90D-46D4-B840-C05D99FE5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4"/>
          <a:stretch/>
        </p:blipFill>
        <p:spPr bwMode="auto">
          <a:xfrm>
            <a:off x="10403556" y="116508"/>
            <a:ext cx="1554163" cy="145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5AB8115-81AB-4004-B626-8FD98496CA3C}"/>
              </a:ext>
            </a:extLst>
          </p:cNvPr>
          <p:cNvSpPr txBox="1"/>
          <p:nvPr/>
        </p:nvSpPr>
        <p:spPr>
          <a:xfrm>
            <a:off x="9464527" y="871889"/>
            <a:ext cx="249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8000"/>
                </a:solidFill>
                <a:latin typeface="Roboto" pitchFamily="2" charset="0"/>
                <a:ea typeface="Roboto" pitchFamily="2" charset="0"/>
              </a:rPr>
              <a:t>Monitoraggio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6EB6BE3-4AE5-405E-B68C-6F546484C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16779" r="67335" b="70144"/>
          <a:stretch/>
        </p:blipFill>
        <p:spPr bwMode="auto">
          <a:xfrm>
            <a:off x="1665767" y="4031494"/>
            <a:ext cx="2272082" cy="78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8820721F-FB54-4F18-88A2-D4C374F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50" y="179905"/>
            <a:ext cx="11255672" cy="424732"/>
          </a:xfrm>
          <a:solidFill>
            <a:schemeClr val="bg1"/>
          </a:solidFill>
        </p:spPr>
        <p:txBody>
          <a:bodyPr wrap="square" lIns="180000" rIns="180000" anchor="t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it-IT" sz="2400" b="1" dirty="0">
                <a:solidFill>
                  <a:srgbClr val="B2284B"/>
                </a:solidFill>
                <a:latin typeface="Roboto" pitchFamily="2" charset="0"/>
                <a:ea typeface="Roboto" pitchFamily="2" charset="0"/>
                <a:cs typeface="+mn-cs"/>
              </a:rPr>
              <a:t>Monitoraggio e revisione degli obiettivi 2020– Luglio 2020</a:t>
            </a:r>
          </a:p>
        </p:txBody>
      </p:sp>
    </p:spTree>
    <p:extLst>
      <p:ext uri="{BB962C8B-B14F-4D97-AF65-F5344CB8AC3E}">
        <p14:creationId xmlns:p14="http://schemas.microsoft.com/office/powerpoint/2010/main" val="1196931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6179</TotalTime>
  <Words>1160</Words>
  <Application>Microsoft Office PowerPoint</Application>
  <PresentationFormat>Widescreen</PresentationFormat>
  <Paragraphs>131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Roboto Slab</vt:lpstr>
      <vt:lpstr>Wingdings</vt:lpstr>
      <vt:lpstr>Tema di Office</vt:lpstr>
      <vt:lpstr>Presentazione standard di PowerPoint</vt:lpstr>
      <vt:lpstr>Il processo di assegnazione, revisione e valutazione degli obiettivi  2020</vt:lpstr>
      <vt:lpstr>Rendicontazione performance 2019 –  fatta a Luglio 2020</vt:lpstr>
      <vt:lpstr>Aggiornamento SMVP 2020 – Luglio 2020</vt:lpstr>
      <vt:lpstr>Monitoraggio e revisione degli obiettivi 2020– Luglio 2020</vt:lpstr>
      <vt:lpstr>La pianificazione dell’emergenza COVID: indicazioni ministeriali</vt:lpstr>
      <vt:lpstr>UNIPV - Il piano COVID 2020</vt:lpstr>
      <vt:lpstr>UNIPV - Il piano COVID 2020</vt:lpstr>
      <vt:lpstr>Monitoraggio e revisione degli obiettivi 2020– Luglio 2020</vt:lpstr>
      <vt:lpstr>Presentazione standard di PowerPoint</vt:lpstr>
      <vt:lpstr>Dipartimenti - Revisione degli obiettivi comuni</vt:lpstr>
      <vt:lpstr>Obiettivo di efficienza per i Dipartimenti:  Tempistica per adempimenti amministrativi e contabili</vt:lpstr>
      <vt:lpstr>Dipartimenti - Revisione degli obiettivi comuni</vt:lpstr>
      <vt:lpstr>Presentazione standard di PowerPoint</vt:lpstr>
      <vt:lpstr>Presentazione standard di PowerPoint</vt:lpstr>
      <vt:lpstr>Presentazione standard di PowerPoint</vt:lpstr>
      <vt:lpstr>Anno 2020: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Zannetti</dc:creator>
  <cp:lastModifiedBy>Mabel Pomici</cp:lastModifiedBy>
  <cp:revision>294</cp:revision>
  <cp:lastPrinted>2020-09-11T07:00:11Z</cp:lastPrinted>
  <dcterms:created xsi:type="dcterms:W3CDTF">2018-06-26T10:19:55Z</dcterms:created>
  <dcterms:modified xsi:type="dcterms:W3CDTF">2020-09-15T12:46:45Z</dcterms:modified>
</cp:coreProperties>
</file>