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7" r:id="rId2"/>
    <p:sldId id="400" r:id="rId3"/>
    <p:sldId id="371" r:id="rId4"/>
    <p:sldId id="372" r:id="rId5"/>
    <p:sldId id="389" r:id="rId6"/>
    <p:sldId id="373" r:id="rId7"/>
    <p:sldId id="375" r:id="rId8"/>
    <p:sldId id="376" r:id="rId9"/>
    <p:sldId id="391" r:id="rId10"/>
    <p:sldId id="377" r:id="rId11"/>
    <p:sldId id="378" r:id="rId12"/>
    <p:sldId id="379" r:id="rId13"/>
    <p:sldId id="380" r:id="rId14"/>
    <p:sldId id="381" r:id="rId15"/>
    <p:sldId id="382" r:id="rId16"/>
    <p:sldId id="383" r:id="rId17"/>
    <p:sldId id="384" r:id="rId18"/>
    <p:sldId id="385" r:id="rId19"/>
    <p:sldId id="386" r:id="rId20"/>
    <p:sldId id="388" r:id="rId21"/>
    <p:sldId id="387" r:id="rId22"/>
    <p:sldId id="392" r:id="rId23"/>
    <p:sldId id="394" r:id="rId24"/>
    <p:sldId id="402" r:id="rId25"/>
    <p:sldId id="404" r:id="rId26"/>
    <p:sldId id="395" r:id="rId27"/>
    <p:sldId id="393" r:id="rId28"/>
    <p:sldId id="396" r:id="rId29"/>
    <p:sldId id="397" r:id="rId30"/>
    <p:sldId id="403" r:id="rId31"/>
    <p:sldId id="399" r:id="rId32"/>
  </p:sldIdLst>
  <p:sldSz cx="12192000" cy="6858000"/>
  <p:notesSz cx="6858000"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1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3" clrIdx="0">
    <p:extLst>
      <p:ext uri="{19B8F6BF-5375-455C-9EA6-DF929625EA0E}">
        <p15:presenceInfo xmlns:p15="http://schemas.microsoft.com/office/powerpoint/2012/main" userId="Utente" providerId="None"/>
      </p:ext>
    </p:extLst>
  </p:cmAuthor>
  <p:cmAuthor id="2" name="Mabel Pomici" initials="MP" lastIdx="2" clrIdx="1">
    <p:extLst>
      <p:ext uri="{19B8F6BF-5375-455C-9EA6-DF929625EA0E}">
        <p15:presenceInfo xmlns:p15="http://schemas.microsoft.com/office/powerpoint/2012/main" userId="bf247d99a02db8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B49"/>
    <a:srgbClr val="1E71B9"/>
    <a:srgbClr val="C61841"/>
    <a:srgbClr val="B22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7687" autoAdjust="0"/>
  </p:normalViewPr>
  <p:slideViewPr>
    <p:cSldViewPr snapToGrid="0">
      <p:cViewPr varScale="1">
        <p:scale>
          <a:sx n="68" d="100"/>
          <a:sy n="68" d="100"/>
        </p:scale>
        <p:origin x="756" y="60"/>
      </p:cViewPr>
      <p:guideLst>
        <p:guide orient="horz" pos="2160"/>
        <p:guide pos="3840"/>
        <p:guide orient="horz" pos="215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890056-37BB-4BFD-965B-1C2ADAF0AA6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it-IT"/>
        </a:p>
      </dgm:t>
    </dgm:pt>
    <dgm:pt modelId="{3A5680B6-9746-41AD-AFF7-BEBAAEBA6884}">
      <dgm:prSet phldrT="[Testo]" custT="1"/>
      <dgm:spPr>
        <a:solidFill>
          <a:schemeClr val="bg1"/>
        </a:solidFill>
      </dgm:spPr>
      <dgm:t>
        <a:bodyPr/>
        <a:lstStyle/>
        <a:p>
          <a:pPr>
            <a:lnSpc>
              <a:spcPct val="90000"/>
            </a:lnSpc>
            <a:spcAft>
              <a:spcPts val="0"/>
            </a:spcAft>
          </a:pPr>
          <a:r>
            <a:rPr lang="it-IT" sz="1800" dirty="0">
              <a:solidFill>
                <a:schemeClr val="tx1"/>
              </a:solidFill>
            </a:rPr>
            <a:t>Gennaio-</a:t>
          </a:r>
        </a:p>
        <a:p>
          <a:pPr>
            <a:lnSpc>
              <a:spcPct val="90000"/>
            </a:lnSpc>
            <a:spcAft>
              <a:spcPts val="0"/>
            </a:spcAft>
          </a:pPr>
          <a:r>
            <a:rPr lang="it-IT" sz="1800" dirty="0">
              <a:solidFill>
                <a:schemeClr val="tx1"/>
              </a:solidFill>
            </a:rPr>
            <a:t>febbraio</a:t>
          </a:r>
        </a:p>
        <a:p>
          <a:pPr>
            <a:lnSpc>
              <a:spcPct val="90000"/>
            </a:lnSpc>
            <a:spcAft>
              <a:spcPts val="0"/>
            </a:spcAft>
          </a:pPr>
          <a:r>
            <a:rPr lang="it-IT" sz="1800" dirty="0">
              <a:solidFill>
                <a:schemeClr val="tx1"/>
              </a:solidFill>
            </a:rPr>
            <a:t> 2021</a:t>
          </a:r>
        </a:p>
      </dgm:t>
    </dgm:pt>
    <dgm:pt modelId="{96D53ADC-CE69-45BB-814F-FE031DA5068F}" type="parTrans" cxnId="{766950E5-FD3F-49AC-B5AF-AE07E4D1AFF2}">
      <dgm:prSet/>
      <dgm:spPr/>
      <dgm:t>
        <a:bodyPr/>
        <a:lstStyle/>
        <a:p>
          <a:endParaRPr lang="it-IT" sz="1800"/>
        </a:p>
      </dgm:t>
    </dgm:pt>
    <dgm:pt modelId="{5768747A-250D-4A46-961F-9CEF503CC009}" type="sibTrans" cxnId="{766950E5-FD3F-49AC-B5AF-AE07E4D1AFF2}">
      <dgm:prSet/>
      <dgm:spPr/>
      <dgm:t>
        <a:bodyPr/>
        <a:lstStyle/>
        <a:p>
          <a:endParaRPr lang="it-IT" sz="1800"/>
        </a:p>
      </dgm:t>
    </dgm:pt>
    <dgm:pt modelId="{047021F6-D2DF-4D4C-A06E-6000525C6013}">
      <dgm:prSet phldrT="[Testo]" custT="1"/>
      <dgm:spPr/>
      <dgm:t>
        <a:bodyPr/>
        <a:lstStyle/>
        <a:p>
          <a:r>
            <a:rPr lang="it-IT" sz="1600" dirty="0">
              <a:solidFill>
                <a:schemeClr val="tx1"/>
              </a:solidFill>
            </a:rPr>
            <a:t>Approvazione in CDA  documento di programmazione integrata 2021/2023</a:t>
          </a:r>
        </a:p>
      </dgm:t>
    </dgm:pt>
    <dgm:pt modelId="{AB35159C-9DB6-4460-A76A-4C8536D690E2}" type="parTrans" cxnId="{CDFDD472-B1DF-42CB-A08E-1CA212B31FFA}">
      <dgm:prSet/>
      <dgm:spPr/>
      <dgm:t>
        <a:bodyPr/>
        <a:lstStyle/>
        <a:p>
          <a:endParaRPr lang="it-IT" sz="1800"/>
        </a:p>
      </dgm:t>
    </dgm:pt>
    <dgm:pt modelId="{AF60B75B-D98B-4C15-8456-455FF7455C0F}" type="sibTrans" cxnId="{CDFDD472-B1DF-42CB-A08E-1CA212B31FFA}">
      <dgm:prSet/>
      <dgm:spPr/>
      <dgm:t>
        <a:bodyPr/>
        <a:lstStyle/>
        <a:p>
          <a:endParaRPr lang="it-IT" sz="1800"/>
        </a:p>
      </dgm:t>
    </dgm:pt>
    <dgm:pt modelId="{43DA17AC-8373-4FC3-8B2A-E413EF2CB4EA}">
      <dgm:prSet phldrT="[Testo]" custT="1"/>
      <dgm:spPr/>
      <dgm:t>
        <a:bodyPr/>
        <a:lstStyle/>
        <a:p>
          <a:r>
            <a:rPr lang="it-IT" sz="1800" b="0" dirty="0">
              <a:solidFill>
                <a:schemeClr val="tx1"/>
              </a:solidFill>
            </a:rPr>
            <a:t>Luglio- settembre 2021</a:t>
          </a:r>
        </a:p>
      </dgm:t>
    </dgm:pt>
    <dgm:pt modelId="{703E4E15-51F8-4ABF-8319-26338D616BBD}" type="parTrans" cxnId="{C749B019-916E-4F99-AC91-E2130C22C229}">
      <dgm:prSet/>
      <dgm:spPr/>
      <dgm:t>
        <a:bodyPr/>
        <a:lstStyle/>
        <a:p>
          <a:endParaRPr lang="it-IT" sz="1800"/>
        </a:p>
      </dgm:t>
    </dgm:pt>
    <dgm:pt modelId="{9F5C01DA-12AC-4D21-85F7-72B8A052D912}" type="sibTrans" cxnId="{C749B019-916E-4F99-AC91-E2130C22C229}">
      <dgm:prSet/>
      <dgm:spPr/>
      <dgm:t>
        <a:bodyPr/>
        <a:lstStyle/>
        <a:p>
          <a:endParaRPr lang="it-IT" sz="1800"/>
        </a:p>
      </dgm:t>
    </dgm:pt>
    <dgm:pt modelId="{50AED1DE-51AA-4C3E-844B-7685FC964EF5}">
      <dgm:prSet phldrT="[Testo]" custT="1"/>
      <dgm:spPr/>
      <dgm:t>
        <a:bodyPr/>
        <a:lstStyle/>
        <a:p>
          <a:r>
            <a:rPr lang="it-IT" sz="1600" dirty="0">
              <a:solidFill>
                <a:schemeClr val="tx1"/>
              </a:solidFill>
            </a:rPr>
            <a:t>Revisione infrannuale  degli obiettivi:</a:t>
          </a:r>
        </a:p>
      </dgm:t>
    </dgm:pt>
    <dgm:pt modelId="{17146E89-98CF-4ED8-B927-C94519E0399C}" type="parTrans" cxnId="{E8AAA418-2918-4B2D-BB69-DE5D9BDB684A}">
      <dgm:prSet/>
      <dgm:spPr/>
      <dgm:t>
        <a:bodyPr/>
        <a:lstStyle/>
        <a:p>
          <a:endParaRPr lang="it-IT" sz="1800"/>
        </a:p>
      </dgm:t>
    </dgm:pt>
    <dgm:pt modelId="{A4C29141-200A-426C-A5B9-814BC42CD16E}" type="sibTrans" cxnId="{E8AAA418-2918-4B2D-BB69-DE5D9BDB684A}">
      <dgm:prSet/>
      <dgm:spPr/>
      <dgm:t>
        <a:bodyPr/>
        <a:lstStyle/>
        <a:p>
          <a:endParaRPr lang="it-IT" sz="1800"/>
        </a:p>
      </dgm:t>
    </dgm:pt>
    <dgm:pt modelId="{1FDD99CD-9EBA-42CE-A6B7-DC243ECC6EE9}">
      <dgm:prSet phldrT="[Testo]" custT="1"/>
      <dgm:spPr/>
      <dgm:t>
        <a:bodyPr/>
        <a:lstStyle/>
        <a:p>
          <a:r>
            <a:rPr lang="it-IT" sz="1800" dirty="0">
              <a:solidFill>
                <a:schemeClr val="tx1"/>
              </a:solidFill>
            </a:rPr>
            <a:t>Da marzo 2022</a:t>
          </a:r>
        </a:p>
      </dgm:t>
    </dgm:pt>
    <dgm:pt modelId="{BD72F89A-1E9F-42C0-8AC4-94EFAD24D705}" type="parTrans" cxnId="{AB7FDB0B-3DB5-43C2-AF5E-D79BA6606A6E}">
      <dgm:prSet/>
      <dgm:spPr/>
      <dgm:t>
        <a:bodyPr/>
        <a:lstStyle/>
        <a:p>
          <a:endParaRPr lang="it-IT" sz="1800"/>
        </a:p>
      </dgm:t>
    </dgm:pt>
    <dgm:pt modelId="{1FF1F597-A43E-44A8-A96F-71A8E794EB89}" type="sibTrans" cxnId="{AB7FDB0B-3DB5-43C2-AF5E-D79BA6606A6E}">
      <dgm:prSet/>
      <dgm:spPr/>
      <dgm:t>
        <a:bodyPr/>
        <a:lstStyle/>
        <a:p>
          <a:endParaRPr lang="it-IT" sz="1800"/>
        </a:p>
      </dgm:t>
    </dgm:pt>
    <dgm:pt modelId="{ABB5A269-5BD7-4D31-A173-57230A603BCC}">
      <dgm:prSet phldrT="[Testo]" custT="1"/>
      <dgm:spPr/>
      <dgm:t>
        <a:bodyPr/>
        <a:lstStyle/>
        <a:p>
          <a:r>
            <a:rPr lang="it-IT" sz="1800" dirty="0">
              <a:solidFill>
                <a:schemeClr val="tx1"/>
              </a:solidFill>
            </a:rPr>
            <a:t>Entro 30 giugno 2022</a:t>
          </a:r>
        </a:p>
      </dgm:t>
    </dgm:pt>
    <dgm:pt modelId="{B30D934F-4E81-4AF6-A414-FE21F67927C2}" type="parTrans" cxnId="{28EB8C0E-526A-4D70-BC65-FC162FFBF7D9}">
      <dgm:prSet/>
      <dgm:spPr/>
      <dgm:t>
        <a:bodyPr/>
        <a:lstStyle/>
        <a:p>
          <a:endParaRPr lang="it-IT" sz="1800"/>
        </a:p>
      </dgm:t>
    </dgm:pt>
    <dgm:pt modelId="{C95B30C9-85F9-4DC3-B273-762644C0B6F3}" type="sibTrans" cxnId="{28EB8C0E-526A-4D70-BC65-FC162FFBF7D9}">
      <dgm:prSet/>
      <dgm:spPr/>
      <dgm:t>
        <a:bodyPr/>
        <a:lstStyle/>
        <a:p>
          <a:endParaRPr lang="it-IT" sz="1800"/>
        </a:p>
      </dgm:t>
    </dgm:pt>
    <dgm:pt modelId="{19AA8D2B-3660-4988-8E36-A60117A578C1}">
      <dgm:prSet phldrT="[Testo]" custT="1"/>
      <dgm:spPr/>
      <dgm:t>
        <a:bodyPr/>
        <a:lstStyle/>
        <a:p>
          <a:r>
            <a:rPr lang="it-IT" sz="1800" b="1" dirty="0">
              <a:solidFill>
                <a:srgbClr val="DB1B49"/>
              </a:solidFill>
            </a:rPr>
            <a:t>Ottobre –dicembre 2020</a:t>
          </a:r>
        </a:p>
      </dgm:t>
    </dgm:pt>
    <dgm:pt modelId="{3C2B8A3E-4EB9-4578-B60A-BFA80569E012}" type="parTrans" cxnId="{7DA084BA-F985-46A1-802A-F441EC93E6F9}">
      <dgm:prSet/>
      <dgm:spPr/>
      <dgm:t>
        <a:bodyPr/>
        <a:lstStyle/>
        <a:p>
          <a:endParaRPr lang="it-IT" sz="1800"/>
        </a:p>
      </dgm:t>
    </dgm:pt>
    <dgm:pt modelId="{0023C8EF-6852-4F47-8D5B-F99C3A3A5FD2}" type="sibTrans" cxnId="{7DA084BA-F985-46A1-802A-F441EC93E6F9}">
      <dgm:prSet/>
      <dgm:spPr/>
      <dgm:t>
        <a:bodyPr/>
        <a:lstStyle/>
        <a:p>
          <a:endParaRPr lang="it-IT" sz="1800"/>
        </a:p>
      </dgm:t>
    </dgm:pt>
    <dgm:pt modelId="{44B8D5B4-3CE1-47A7-A811-0544E34567ED}">
      <dgm:prSet phldrT="[Testo]" custT="1"/>
      <dgm:spPr/>
      <dgm:t>
        <a:bodyPr/>
        <a:lstStyle/>
        <a:p>
          <a:r>
            <a:rPr lang="it-IT" sz="1800" b="1" dirty="0">
              <a:solidFill>
                <a:srgbClr val="DB1B49"/>
              </a:solidFill>
            </a:rPr>
            <a:t>Avvio del processo di pianificazione degli obiettivi e di </a:t>
          </a:r>
          <a:r>
            <a:rPr lang="it-IT" sz="1800" b="1" dirty="0" err="1">
              <a:solidFill>
                <a:srgbClr val="DB1B49"/>
              </a:solidFill>
            </a:rPr>
            <a:t>budgeting</a:t>
          </a:r>
          <a:r>
            <a:rPr lang="it-IT" sz="1800" b="1" dirty="0">
              <a:solidFill>
                <a:srgbClr val="DB1B49"/>
              </a:solidFill>
            </a:rPr>
            <a:t> </a:t>
          </a:r>
        </a:p>
      </dgm:t>
    </dgm:pt>
    <dgm:pt modelId="{5913CABD-CF73-4FAD-9517-5DFF3B1D7C74}" type="parTrans" cxnId="{99F6C85B-5FC3-4B7E-9957-A9AC099B8D32}">
      <dgm:prSet/>
      <dgm:spPr/>
      <dgm:t>
        <a:bodyPr/>
        <a:lstStyle/>
        <a:p>
          <a:endParaRPr lang="it-IT" sz="1800"/>
        </a:p>
      </dgm:t>
    </dgm:pt>
    <dgm:pt modelId="{2BA966CF-F1F5-4F29-A11B-5CD8BCB03C39}" type="sibTrans" cxnId="{99F6C85B-5FC3-4B7E-9957-A9AC099B8D32}">
      <dgm:prSet/>
      <dgm:spPr/>
      <dgm:t>
        <a:bodyPr/>
        <a:lstStyle/>
        <a:p>
          <a:endParaRPr lang="it-IT" sz="1800"/>
        </a:p>
      </dgm:t>
    </dgm:pt>
    <dgm:pt modelId="{C81D49C3-D73F-4F9F-96F5-9A32FE56D851}">
      <dgm:prSet phldrT="[Testo]" custT="1"/>
      <dgm:spPr/>
      <dgm:t>
        <a:bodyPr/>
        <a:lstStyle/>
        <a:p>
          <a:r>
            <a:rPr lang="it-IT" sz="1600" dirty="0">
              <a:solidFill>
                <a:schemeClr val="tx1"/>
              </a:solidFill>
            </a:rPr>
            <a:t>Entro primo bimestre assegnazione  degli obiettivi alle strutture di II livello.</a:t>
          </a:r>
        </a:p>
      </dgm:t>
    </dgm:pt>
    <dgm:pt modelId="{9CF30DEB-6EAC-445A-A89E-CE292C7FF25E}" type="parTrans" cxnId="{609DA2E0-756C-4B67-B770-797C0789039E}">
      <dgm:prSet/>
      <dgm:spPr/>
      <dgm:t>
        <a:bodyPr/>
        <a:lstStyle/>
        <a:p>
          <a:endParaRPr lang="it-IT" sz="1800"/>
        </a:p>
      </dgm:t>
    </dgm:pt>
    <dgm:pt modelId="{86695612-53D0-4A7B-BD49-CF7BCFEE0A79}" type="sibTrans" cxnId="{609DA2E0-756C-4B67-B770-797C0789039E}">
      <dgm:prSet/>
      <dgm:spPr/>
      <dgm:t>
        <a:bodyPr/>
        <a:lstStyle/>
        <a:p>
          <a:endParaRPr lang="it-IT" sz="1800"/>
        </a:p>
      </dgm:t>
    </dgm:pt>
    <dgm:pt modelId="{E08790A9-0D4B-4560-8E4C-EA719581D581}">
      <dgm:prSet phldrT="[Testo]" custT="1"/>
      <dgm:spPr/>
      <dgm:t>
        <a:bodyPr/>
        <a:lstStyle/>
        <a:p>
          <a:r>
            <a:rPr lang="it-IT" sz="1600" dirty="0">
              <a:solidFill>
                <a:schemeClr val="tx1"/>
              </a:solidFill>
            </a:rPr>
            <a:t>Definizione obiettivi 2021 con indicatori di risultato target e piano di lavoro.</a:t>
          </a:r>
        </a:p>
      </dgm:t>
    </dgm:pt>
    <dgm:pt modelId="{B35E0858-42A5-4AB2-9C4D-4456A1EEA47F}" type="parTrans" cxnId="{4822183E-D180-41D9-BA7A-E23579B9A984}">
      <dgm:prSet/>
      <dgm:spPr/>
      <dgm:t>
        <a:bodyPr/>
        <a:lstStyle/>
        <a:p>
          <a:endParaRPr lang="it-IT"/>
        </a:p>
      </dgm:t>
    </dgm:pt>
    <dgm:pt modelId="{56D513C4-AD44-4BB9-8CB1-5171DC9C7398}" type="sibTrans" cxnId="{4822183E-D180-41D9-BA7A-E23579B9A984}">
      <dgm:prSet/>
      <dgm:spPr/>
      <dgm:t>
        <a:bodyPr/>
        <a:lstStyle/>
        <a:p>
          <a:endParaRPr lang="it-IT"/>
        </a:p>
      </dgm:t>
    </dgm:pt>
    <dgm:pt modelId="{546C95FE-954C-4D2A-A14B-7D532686163F}">
      <dgm:prSet phldrT="[Testo]" custT="1"/>
      <dgm:spPr/>
      <dgm:t>
        <a:bodyPr/>
        <a:lstStyle/>
        <a:p>
          <a:r>
            <a:rPr lang="it-IT" sz="1600" dirty="0">
              <a:solidFill>
                <a:schemeClr val="tx1"/>
              </a:solidFill>
            </a:rPr>
            <a:t>Valutazione Obiettivi 2021</a:t>
          </a:r>
        </a:p>
      </dgm:t>
    </dgm:pt>
    <dgm:pt modelId="{BC618530-B77A-45E6-B852-A4F488790C12}" type="parTrans" cxnId="{0767E10E-9E80-43CA-80EC-B819BC2A2739}">
      <dgm:prSet/>
      <dgm:spPr/>
      <dgm:t>
        <a:bodyPr/>
        <a:lstStyle/>
        <a:p>
          <a:endParaRPr lang="it-IT"/>
        </a:p>
      </dgm:t>
    </dgm:pt>
    <dgm:pt modelId="{A323D9B6-7E6C-4508-B85A-DF6FECF7A0D6}" type="sibTrans" cxnId="{0767E10E-9E80-43CA-80EC-B819BC2A2739}">
      <dgm:prSet/>
      <dgm:spPr/>
      <dgm:t>
        <a:bodyPr/>
        <a:lstStyle/>
        <a:p>
          <a:endParaRPr lang="it-IT"/>
        </a:p>
      </dgm:t>
    </dgm:pt>
    <dgm:pt modelId="{4E276696-85CD-4798-B360-A1CA6515B337}">
      <dgm:prSet phldrT="[Testo]" custT="1"/>
      <dgm:spPr/>
      <dgm:t>
        <a:bodyPr/>
        <a:lstStyle/>
        <a:p>
          <a:r>
            <a:rPr lang="it-IT" sz="1600" dirty="0">
              <a:solidFill>
                <a:schemeClr val="tx1"/>
              </a:solidFill>
            </a:rPr>
            <a:t>Relazione Piano della Performance</a:t>
          </a:r>
        </a:p>
      </dgm:t>
    </dgm:pt>
    <dgm:pt modelId="{52B1E16A-14C8-41F8-894B-C83A71755301}" type="parTrans" cxnId="{64C60535-F7E7-43D5-8174-F7210DC707A1}">
      <dgm:prSet/>
      <dgm:spPr/>
      <dgm:t>
        <a:bodyPr/>
        <a:lstStyle/>
        <a:p>
          <a:endParaRPr lang="it-IT"/>
        </a:p>
      </dgm:t>
    </dgm:pt>
    <dgm:pt modelId="{53B5F18B-6CAA-4C29-A602-E84638C471AB}" type="sibTrans" cxnId="{64C60535-F7E7-43D5-8174-F7210DC707A1}">
      <dgm:prSet/>
      <dgm:spPr/>
      <dgm:t>
        <a:bodyPr/>
        <a:lstStyle/>
        <a:p>
          <a:endParaRPr lang="it-IT"/>
        </a:p>
      </dgm:t>
    </dgm:pt>
    <dgm:pt modelId="{B54BC6C2-0DF0-49B9-83C2-FCCBF37E906B}">
      <dgm:prSet phldrT="[Testo]" custT="1"/>
      <dgm:spPr/>
      <dgm:t>
        <a:bodyPr/>
        <a:lstStyle/>
        <a:p>
          <a:r>
            <a:rPr lang="it-IT" sz="1800" b="1" dirty="0">
              <a:solidFill>
                <a:srgbClr val="DB1B49"/>
              </a:solidFill>
            </a:rPr>
            <a:t>Aggiornamento annuale del SMVP</a:t>
          </a:r>
        </a:p>
      </dgm:t>
    </dgm:pt>
    <dgm:pt modelId="{61BB6429-9A33-4C8B-96FB-9D9344F59955}" type="parTrans" cxnId="{FCC883C1-6604-412A-88C8-13BAD2392656}">
      <dgm:prSet/>
      <dgm:spPr/>
      <dgm:t>
        <a:bodyPr/>
        <a:lstStyle/>
        <a:p>
          <a:endParaRPr lang="it-IT"/>
        </a:p>
      </dgm:t>
    </dgm:pt>
    <dgm:pt modelId="{DAC61EA4-FFED-43DE-A7EC-503B034384D0}" type="sibTrans" cxnId="{FCC883C1-6604-412A-88C8-13BAD2392656}">
      <dgm:prSet/>
      <dgm:spPr/>
      <dgm:t>
        <a:bodyPr/>
        <a:lstStyle/>
        <a:p>
          <a:endParaRPr lang="it-IT"/>
        </a:p>
      </dgm:t>
    </dgm:pt>
    <dgm:pt modelId="{B3264B9C-12AC-4ECB-9CDE-C0203354517C}">
      <dgm:prSet phldrT="[Testo]" custT="1"/>
      <dgm:spPr/>
      <dgm:t>
        <a:bodyPr/>
        <a:lstStyle/>
        <a:p>
          <a:r>
            <a:rPr lang="it-IT" sz="1800" b="1" dirty="0">
              <a:solidFill>
                <a:srgbClr val="DB1B49"/>
              </a:solidFill>
            </a:rPr>
            <a:t>Dicembre: Approvazione Ambiti prioritari di intervento DG e Aree dirigenziali</a:t>
          </a:r>
        </a:p>
      </dgm:t>
    </dgm:pt>
    <dgm:pt modelId="{425FAF10-E905-4AA9-9C0E-FD9E7029AEF3}" type="parTrans" cxnId="{BD747FCF-1E80-4432-9366-465CBE6E39FD}">
      <dgm:prSet/>
      <dgm:spPr/>
      <dgm:t>
        <a:bodyPr/>
        <a:lstStyle/>
        <a:p>
          <a:endParaRPr lang="it-IT"/>
        </a:p>
      </dgm:t>
    </dgm:pt>
    <dgm:pt modelId="{36B90B11-AFC8-47A0-823D-F1CC5AFE9939}" type="sibTrans" cxnId="{BD747FCF-1E80-4432-9366-465CBE6E39FD}">
      <dgm:prSet/>
      <dgm:spPr/>
      <dgm:t>
        <a:bodyPr/>
        <a:lstStyle/>
        <a:p>
          <a:endParaRPr lang="it-IT"/>
        </a:p>
      </dgm:t>
    </dgm:pt>
    <dgm:pt modelId="{B77C7DD9-90C0-49EF-B89A-E98C545B5169}">
      <dgm:prSet phldrT="[Testo]" custT="1"/>
      <dgm:spPr/>
      <dgm:t>
        <a:bodyPr/>
        <a:lstStyle/>
        <a:p>
          <a:r>
            <a:rPr lang="it-IT" sz="1600" dirty="0">
              <a:solidFill>
                <a:schemeClr val="tx1"/>
              </a:solidFill>
            </a:rPr>
            <a:t> valutazione da parte del NUV </a:t>
          </a:r>
        </a:p>
      </dgm:t>
    </dgm:pt>
    <dgm:pt modelId="{840C9E20-BDAB-47F6-8883-4713893D2171}" type="parTrans" cxnId="{98B189C2-F81B-4868-85B6-F08160192EB0}">
      <dgm:prSet/>
      <dgm:spPr/>
      <dgm:t>
        <a:bodyPr/>
        <a:lstStyle/>
        <a:p>
          <a:endParaRPr lang="it-IT"/>
        </a:p>
      </dgm:t>
    </dgm:pt>
    <dgm:pt modelId="{F214FF02-76D9-4700-BA93-7872558FCE85}" type="sibTrans" cxnId="{98B189C2-F81B-4868-85B6-F08160192EB0}">
      <dgm:prSet/>
      <dgm:spPr/>
      <dgm:t>
        <a:bodyPr/>
        <a:lstStyle/>
        <a:p>
          <a:endParaRPr lang="it-IT"/>
        </a:p>
      </dgm:t>
    </dgm:pt>
    <dgm:pt modelId="{88437B06-A519-435B-97C9-9B44EAEDDB00}">
      <dgm:prSet phldrT="[Testo]" custT="1"/>
      <dgm:spPr/>
      <dgm:t>
        <a:bodyPr/>
        <a:lstStyle/>
        <a:p>
          <a:r>
            <a:rPr lang="it-IT" sz="1600" dirty="0">
              <a:solidFill>
                <a:schemeClr val="tx1"/>
              </a:solidFill>
            </a:rPr>
            <a:t>approvazione modifiche da parte del CDA di Luglio</a:t>
          </a:r>
        </a:p>
      </dgm:t>
    </dgm:pt>
    <dgm:pt modelId="{8F2B1DCF-F510-4231-B15D-98EE428D6791}" type="parTrans" cxnId="{DD13A696-A750-4D9D-8B15-9EDBBD301D2A}">
      <dgm:prSet/>
      <dgm:spPr/>
      <dgm:t>
        <a:bodyPr/>
        <a:lstStyle/>
        <a:p>
          <a:endParaRPr lang="it-IT"/>
        </a:p>
      </dgm:t>
    </dgm:pt>
    <dgm:pt modelId="{C4D74E06-4EB6-4FA2-AE60-92D163D9C89C}" type="sibTrans" cxnId="{DD13A696-A750-4D9D-8B15-9EDBBD301D2A}">
      <dgm:prSet/>
      <dgm:spPr/>
      <dgm:t>
        <a:bodyPr/>
        <a:lstStyle/>
        <a:p>
          <a:endParaRPr lang="it-IT"/>
        </a:p>
      </dgm:t>
    </dgm:pt>
    <dgm:pt modelId="{9D075641-5C99-4A2D-9DD9-B219F6ED61C4}">
      <dgm:prSet phldrT="[Testo]" custT="1"/>
      <dgm:spPr/>
      <dgm:t>
        <a:bodyPr/>
        <a:lstStyle/>
        <a:p>
          <a:r>
            <a:rPr lang="it-IT" sz="1600" dirty="0">
              <a:solidFill>
                <a:schemeClr val="tx1"/>
              </a:solidFill>
            </a:rPr>
            <a:t>Obiettivi delle strutture di secondo livello</a:t>
          </a:r>
        </a:p>
      </dgm:t>
    </dgm:pt>
    <dgm:pt modelId="{0CC68B9E-C361-49AB-9E85-690642C90959}" type="parTrans" cxnId="{C91511B8-C9B6-4BF0-950A-B7AAC8723218}">
      <dgm:prSet/>
      <dgm:spPr/>
      <dgm:t>
        <a:bodyPr/>
        <a:lstStyle/>
        <a:p>
          <a:endParaRPr lang="it-IT"/>
        </a:p>
      </dgm:t>
    </dgm:pt>
    <dgm:pt modelId="{7248346C-3B81-4A76-822E-C93D65F0D9F3}" type="sibTrans" cxnId="{C91511B8-C9B6-4BF0-950A-B7AAC8723218}">
      <dgm:prSet/>
      <dgm:spPr/>
      <dgm:t>
        <a:bodyPr/>
        <a:lstStyle/>
        <a:p>
          <a:endParaRPr lang="it-IT"/>
        </a:p>
      </dgm:t>
    </dgm:pt>
    <dgm:pt modelId="{AB4CA550-26D9-4DE7-9CE0-7448EDEBF793}">
      <dgm:prSet phldrT="[Testo]" custT="1"/>
      <dgm:spPr/>
      <dgm:t>
        <a:bodyPr/>
        <a:lstStyle/>
        <a:p>
          <a:r>
            <a:rPr lang="it-IT" sz="1600" dirty="0">
              <a:solidFill>
                <a:schemeClr val="tx1"/>
              </a:solidFill>
            </a:rPr>
            <a:t>Proposte obiettivi 2021 in associazione con l’avvio del budget</a:t>
          </a:r>
        </a:p>
      </dgm:t>
    </dgm:pt>
    <dgm:pt modelId="{96F1E892-31BE-454E-B96E-1289F3338439}" type="parTrans" cxnId="{5BE2D869-6FA6-43FF-9032-0C8169EEFA3C}">
      <dgm:prSet/>
      <dgm:spPr/>
      <dgm:t>
        <a:bodyPr/>
        <a:lstStyle/>
        <a:p>
          <a:endParaRPr lang="it-IT"/>
        </a:p>
      </dgm:t>
    </dgm:pt>
    <dgm:pt modelId="{E4F5EF38-E6CD-46B4-B909-BE2E88E92487}" type="sibTrans" cxnId="{5BE2D869-6FA6-43FF-9032-0C8169EEFA3C}">
      <dgm:prSet/>
      <dgm:spPr/>
      <dgm:t>
        <a:bodyPr/>
        <a:lstStyle/>
        <a:p>
          <a:endParaRPr lang="it-IT"/>
        </a:p>
      </dgm:t>
    </dgm:pt>
    <dgm:pt modelId="{071658B7-CBD7-4135-BE05-411947D995EE}" type="pres">
      <dgm:prSet presAssocID="{0F890056-37BB-4BFD-965B-1C2ADAF0AA63}" presName="Name0" presStyleCnt="0">
        <dgm:presLayoutVars>
          <dgm:chMax val="7"/>
          <dgm:chPref val="7"/>
          <dgm:dir/>
          <dgm:animLvl val="lvl"/>
        </dgm:presLayoutVars>
      </dgm:prSet>
      <dgm:spPr/>
    </dgm:pt>
    <dgm:pt modelId="{31ADC8F3-B87E-44D2-9D87-F7CD26D16718}" type="pres">
      <dgm:prSet presAssocID="{19AA8D2B-3660-4988-8E36-A60117A578C1}" presName="Accent1" presStyleCnt="0"/>
      <dgm:spPr/>
    </dgm:pt>
    <dgm:pt modelId="{88A5738D-9090-4D30-8874-F8BD49751868}" type="pres">
      <dgm:prSet presAssocID="{19AA8D2B-3660-4988-8E36-A60117A578C1}" presName="Accent" presStyleLbl="node1" presStyleIdx="0" presStyleCnt="5"/>
      <dgm:spPr/>
    </dgm:pt>
    <dgm:pt modelId="{FEFA414F-7FD8-42E7-B0D1-975AF278FB62}" type="pres">
      <dgm:prSet presAssocID="{19AA8D2B-3660-4988-8E36-A60117A578C1}" presName="Child1" presStyleLbl="revTx" presStyleIdx="0" presStyleCnt="10" custScaleX="347356" custScaleY="236716" custLinFactX="100000" custLinFactNeighborX="109553" custLinFactNeighborY="-5020">
        <dgm:presLayoutVars>
          <dgm:chMax val="0"/>
          <dgm:chPref val="0"/>
          <dgm:bulletEnabled val="1"/>
        </dgm:presLayoutVars>
      </dgm:prSet>
      <dgm:spPr/>
    </dgm:pt>
    <dgm:pt modelId="{3A876F28-424E-4C6B-9187-32F313BFBDE8}" type="pres">
      <dgm:prSet presAssocID="{19AA8D2B-3660-4988-8E36-A60117A578C1}" presName="Parent1" presStyleLbl="revTx" presStyleIdx="1" presStyleCnt="10" custScaleY="166747" custLinFactNeighborX="6481" custLinFactNeighborY="-12968">
        <dgm:presLayoutVars>
          <dgm:chMax val="1"/>
          <dgm:chPref val="1"/>
          <dgm:bulletEnabled val="1"/>
        </dgm:presLayoutVars>
      </dgm:prSet>
      <dgm:spPr/>
    </dgm:pt>
    <dgm:pt modelId="{2F7775DD-6723-461F-A351-AAC9578C4D65}" type="pres">
      <dgm:prSet presAssocID="{3A5680B6-9746-41AD-AFF7-BEBAAEBA6884}" presName="Accent2" presStyleCnt="0"/>
      <dgm:spPr/>
    </dgm:pt>
    <dgm:pt modelId="{AB383BDB-ADAA-4209-B8FE-B266D5B00822}" type="pres">
      <dgm:prSet presAssocID="{3A5680B6-9746-41AD-AFF7-BEBAAEBA6884}" presName="Accent" presStyleLbl="node1" presStyleIdx="1" presStyleCnt="5"/>
      <dgm:spPr/>
    </dgm:pt>
    <dgm:pt modelId="{E9F2BD46-BEB3-490A-958F-0771C11C27FF}" type="pres">
      <dgm:prSet presAssocID="{3A5680B6-9746-41AD-AFF7-BEBAAEBA6884}" presName="Child2" presStyleLbl="revTx" presStyleIdx="2" presStyleCnt="10" custScaleX="277683" custScaleY="348407" custLinFactX="-148900" custLinFactNeighborX="-200000" custLinFactNeighborY="21833">
        <dgm:presLayoutVars>
          <dgm:chMax val="0"/>
          <dgm:chPref val="0"/>
          <dgm:bulletEnabled val="1"/>
        </dgm:presLayoutVars>
      </dgm:prSet>
      <dgm:spPr/>
    </dgm:pt>
    <dgm:pt modelId="{839BFB8E-4BF7-42C7-8D4F-CD01A1E2C126}" type="pres">
      <dgm:prSet presAssocID="{3A5680B6-9746-41AD-AFF7-BEBAAEBA6884}" presName="Parent2" presStyleLbl="revTx" presStyleIdx="3" presStyleCnt="10" custLinFactNeighborX="1620" custLinFactNeighborY="-6484">
        <dgm:presLayoutVars>
          <dgm:chMax val="1"/>
          <dgm:chPref val="1"/>
          <dgm:bulletEnabled val="1"/>
        </dgm:presLayoutVars>
      </dgm:prSet>
      <dgm:spPr/>
    </dgm:pt>
    <dgm:pt modelId="{CA38A397-05FC-4B7F-831D-A1E4ECBD7DA6}" type="pres">
      <dgm:prSet presAssocID="{43DA17AC-8373-4FC3-8B2A-E413EF2CB4EA}" presName="Accent3" presStyleCnt="0"/>
      <dgm:spPr/>
    </dgm:pt>
    <dgm:pt modelId="{988D73B4-F360-4931-A27F-5E611D7C3281}" type="pres">
      <dgm:prSet presAssocID="{43DA17AC-8373-4FC3-8B2A-E413EF2CB4EA}" presName="Accent" presStyleLbl="node1" presStyleIdx="2" presStyleCnt="5"/>
      <dgm:spPr/>
    </dgm:pt>
    <dgm:pt modelId="{12257EF4-1F95-40AC-B74E-972C6F480C84}" type="pres">
      <dgm:prSet presAssocID="{43DA17AC-8373-4FC3-8B2A-E413EF2CB4EA}" presName="Child3" presStyleLbl="revTx" presStyleIdx="4" presStyleCnt="10" custScaleX="457394" custScaleY="247881" custLinFactX="71735" custLinFactNeighborX="100000" custLinFactNeighborY="-24844">
        <dgm:presLayoutVars>
          <dgm:chMax val="0"/>
          <dgm:chPref val="0"/>
          <dgm:bulletEnabled val="1"/>
        </dgm:presLayoutVars>
      </dgm:prSet>
      <dgm:spPr/>
    </dgm:pt>
    <dgm:pt modelId="{B5DBCBB3-E362-41AE-A036-83C37DE59D2D}" type="pres">
      <dgm:prSet presAssocID="{43DA17AC-8373-4FC3-8B2A-E413EF2CB4EA}" presName="Parent3" presStyleLbl="revTx" presStyleIdx="5" presStyleCnt="10" custScaleX="131859" custScaleY="124367" custLinFactNeighborY="-19452">
        <dgm:presLayoutVars>
          <dgm:chMax val="1"/>
          <dgm:chPref val="1"/>
          <dgm:bulletEnabled val="1"/>
        </dgm:presLayoutVars>
      </dgm:prSet>
      <dgm:spPr/>
    </dgm:pt>
    <dgm:pt modelId="{B4E83E5E-6B2C-4198-982E-210281135287}" type="pres">
      <dgm:prSet presAssocID="{1FDD99CD-9EBA-42CE-A6B7-DC243ECC6EE9}" presName="Accent4" presStyleCnt="0"/>
      <dgm:spPr/>
    </dgm:pt>
    <dgm:pt modelId="{ADF91884-9983-4D89-8061-5D7C93363152}" type="pres">
      <dgm:prSet presAssocID="{1FDD99CD-9EBA-42CE-A6B7-DC243ECC6EE9}" presName="Accent" presStyleLbl="node1" presStyleIdx="3" presStyleCnt="5"/>
      <dgm:spPr/>
    </dgm:pt>
    <dgm:pt modelId="{DD651595-2A5E-4B95-ACF3-A4845B832167}" type="pres">
      <dgm:prSet presAssocID="{1FDD99CD-9EBA-42CE-A6B7-DC243ECC6EE9}" presName="Child4" presStyleLbl="revTx" presStyleIdx="6" presStyleCnt="10" custScaleX="160522" custLinFactNeighborX="70983" custLinFactNeighborY="25742">
        <dgm:presLayoutVars>
          <dgm:chMax val="0"/>
          <dgm:chPref val="0"/>
          <dgm:bulletEnabled val="1"/>
        </dgm:presLayoutVars>
      </dgm:prSet>
      <dgm:spPr/>
    </dgm:pt>
    <dgm:pt modelId="{9C0C3F9B-E00D-4E68-B6E2-E7A08A2A316B}" type="pres">
      <dgm:prSet presAssocID="{1FDD99CD-9EBA-42CE-A6B7-DC243ECC6EE9}" presName="Parent4" presStyleLbl="revTx" presStyleIdx="7" presStyleCnt="10">
        <dgm:presLayoutVars>
          <dgm:chMax val="1"/>
          <dgm:chPref val="1"/>
          <dgm:bulletEnabled val="1"/>
        </dgm:presLayoutVars>
      </dgm:prSet>
      <dgm:spPr/>
    </dgm:pt>
    <dgm:pt modelId="{9873ED04-ACF5-4A24-9EBE-C8D64C231A8B}" type="pres">
      <dgm:prSet presAssocID="{ABB5A269-5BD7-4D31-A173-57230A603BCC}" presName="Accent5" presStyleCnt="0"/>
      <dgm:spPr/>
    </dgm:pt>
    <dgm:pt modelId="{F5ABE5C1-3D9A-4048-A7F9-A8CBC2A24EB2}" type="pres">
      <dgm:prSet presAssocID="{ABB5A269-5BD7-4D31-A173-57230A603BCC}" presName="Accent" presStyleLbl="node1" presStyleIdx="4" presStyleCnt="5"/>
      <dgm:spPr/>
    </dgm:pt>
    <dgm:pt modelId="{9AE66A73-3ABC-4F6C-96FF-3F88230ED611}" type="pres">
      <dgm:prSet presAssocID="{ABB5A269-5BD7-4D31-A173-57230A603BCC}" presName="Child5" presStyleLbl="revTx" presStyleIdx="8" presStyleCnt="10" custScaleX="261771" custLinFactNeighborX="73371" custLinFactNeighborY="10873">
        <dgm:presLayoutVars>
          <dgm:chMax val="0"/>
          <dgm:chPref val="0"/>
          <dgm:bulletEnabled val="1"/>
        </dgm:presLayoutVars>
      </dgm:prSet>
      <dgm:spPr/>
    </dgm:pt>
    <dgm:pt modelId="{2FC2D72E-93AF-42EF-838F-BE47C35176A4}" type="pres">
      <dgm:prSet presAssocID="{ABB5A269-5BD7-4D31-A173-57230A603BCC}" presName="Parent5" presStyleLbl="revTx" presStyleIdx="9" presStyleCnt="10" custScaleY="195158">
        <dgm:presLayoutVars>
          <dgm:chMax val="1"/>
          <dgm:chPref val="1"/>
          <dgm:bulletEnabled val="1"/>
        </dgm:presLayoutVars>
      </dgm:prSet>
      <dgm:spPr/>
    </dgm:pt>
  </dgm:ptLst>
  <dgm:cxnLst>
    <dgm:cxn modelId="{E2C09F08-F791-4F31-996D-4665A077101D}" type="presOf" srcId="{4E276696-85CD-4798-B360-A1CA6515B337}" destId="{9AE66A73-3ABC-4F6C-96FF-3F88230ED611}" srcOrd="0" destOrd="0" presId="urn:microsoft.com/office/officeart/2009/layout/CircleArrowProcess"/>
    <dgm:cxn modelId="{AB7FDB0B-3DB5-43C2-AF5E-D79BA6606A6E}" srcId="{0F890056-37BB-4BFD-965B-1C2ADAF0AA63}" destId="{1FDD99CD-9EBA-42CE-A6B7-DC243ECC6EE9}" srcOrd="3" destOrd="0" parTransId="{BD72F89A-1E9F-42C0-8AC4-94EFAD24D705}" sibTransId="{1FF1F597-A43E-44A8-A96F-71A8E794EB89}"/>
    <dgm:cxn modelId="{28EB8C0E-526A-4D70-BC65-FC162FFBF7D9}" srcId="{0F890056-37BB-4BFD-965B-1C2ADAF0AA63}" destId="{ABB5A269-5BD7-4D31-A173-57230A603BCC}" srcOrd="4" destOrd="0" parTransId="{B30D934F-4E81-4AF6-A414-FE21F67927C2}" sibTransId="{C95B30C9-85F9-4DC3-B273-762644C0B6F3}"/>
    <dgm:cxn modelId="{0767E10E-9E80-43CA-80EC-B819BC2A2739}" srcId="{1FDD99CD-9EBA-42CE-A6B7-DC243ECC6EE9}" destId="{546C95FE-954C-4D2A-A14B-7D532686163F}" srcOrd="0" destOrd="0" parTransId="{BC618530-B77A-45E6-B852-A4F488790C12}" sibTransId="{A323D9B6-7E6C-4508-B85A-DF6FECF7A0D6}"/>
    <dgm:cxn modelId="{164A2D17-8BB2-4CD5-A257-87013D939033}" type="presOf" srcId="{ABB5A269-5BD7-4D31-A173-57230A603BCC}" destId="{2FC2D72E-93AF-42EF-838F-BE47C35176A4}" srcOrd="0" destOrd="0" presId="urn:microsoft.com/office/officeart/2009/layout/CircleArrowProcess"/>
    <dgm:cxn modelId="{E8AAA418-2918-4B2D-BB69-DE5D9BDB684A}" srcId="{43DA17AC-8373-4FC3-8B2A-E413EF2CB4EA}" destId="{50AED1DE-51AA-4C3E-844B-7685FC964EF5}" srcOrd="0" destOrd="0" parTransId="{17146E89-98CF-4ED8-B927-C94519E0399C}" sibTransId="{A4C29141-200A-426C-A5B9-814BC42CD16E}"/>
    <dgm:cxn modelId="{C749B019-916E-4F99-AC91-E2130C22C229}" srcId="{0F890056-37BB-4BFD-965B-1C2ADAF0AA63}" destId="{43DA17AC-8373-4FC3-8B2A-E413EF2CB4EA}" srcOrd="2" destOrd="0" parTransId="{703E4E15-51F8-4ABF-8319-26338D616BBD}" sibTransId="{9F5C01DA-12AC-4D21-85F7-72B8A052D912}"/>
    <dgm:cxn modelId="{3E94482C-2688-4ECB-93E2-C04B5B9447B7}" type="presOf" srcId="{88437B06-A519-435B-97C9-9B44EAEDDB00}" destId="{12257EF4-1F95-40AC-B74E-972C6F480C84}" srcOrd="0" destOrd="2" presId="urn:microsoft.com/office/officeart/2009/layout/CircleArrowProcess"/>
    <dgm:cxn modelId="{64C60535-F7E7-43D5-8174-F7210DC707A1}" srcId="{ABB5A269-5BD7-4D31-A173-57230A603BCC}" destId="{4E276696-85CD-4798-B360-A1CA6515B337}" srcOrd="0" destOrd="0" parTransId="{52B1E16A-14C8-41F8-894B-C83A71755301}" sibTransId="{53B5F18B-6CAA-4C29-A602-E84638C471AB}"/>
    <dgm:cxn modelId="{2B70AE35-0438-4803-949E-205A27F5EB2A}" type="presOf" srcId="{0F890056-37BB-4BFD-965B-1C2ADAF0AA63}" destId="{071658B7-CBD7-4135-BE05-411947D995EE}" srcOrd="0" destOrd="0" presId="urn:microsoft.com/office/officeart/2009/layout/CircleArrowProcess"/>
    <dgm:cxn modelId="{4822183E-D180-41D9-BA7A-E23579B9A984}" srcId="{3A5680B6-9746-41AD-AFF7-BEBAAEBA6884}" destId="{E08790A9-0D4B-4560-8E4C-EA719581D581}" srcOrd="0" destOrd="0" parTransId="{B35E0858-42A5-4AB2-9C4D-4456A1EEA47F}" sibTransId="{56D513C4-AD44-4BB9-8CB1-5171DC9C7398}"/>
    <dgm:cxn modelId="{99F6C85B-5FC3-4B7E-9957-A9AC099B8D32}" srcId="{19AA8D2B-3660-4988-8E36-A60117A578C1}" destId="{44B8D5B4-3CE1-47A7-A811-0544E34567ED}" srcOrd="0" destOrd="0" parTransId="{5913CABD-CF73-4FAD-9517-5DFF3B1D7C74}" sibTransId="{2BA966CF-F1F5-4F29-A11B-5CD8BCB03C39}"/>
    <dgm:cxn modelId="{89A72046-16D2-4F14-BED0-4840306647E2}" type="presOf" srcId="{44B8D5B4-3CE1-47A7-A811-0544E34567ED}" destId="{FEFA414F-7FD8-42E7-B0D1-975AF278FB62}" srcOrd="0" destOrd="0" presId="urn:microsoft.com/office/officeart/2009/layout/CircleArrowProcess"/>
    <dgm:cxn modelId="{5BE2D869-6FA6-43FF-9032-0C8169EEFA3C}" srcId="{43DA17AC-8373-4FC3-8B2A-E413EF2CB4EA}" destId="{AB4CA550-26D9-4DE7-9CE0-7448EDEBF793}" srcOrd="4" destOrd="0" parTransId="{96F1E892-31BE-454E-B96E-1289F3338439}" sibTransId="{E4F5EF38-E6CD-46B4-B909-BE2E88E92487}"/>
    <dgm:cxn modelId="{6E960272-767D-46E4-B22C-4C2237741E49}" type="presOf" srcId="{19AA8D2B-3660-4988-8E36-A60117A578C1}" destId="{3A876F28-424E-4C6B-9187-32F313BFBDE8}" srcOrd="0" destOrd="0" presId="urn:microsoft.com/office/officeart/2009/layout/CircleArrowProcess"/>
    <dgm:cxn modelId="{CDFDD472-B1DF-42CB-A08E-1CA212B31FFA}" srcId="{3A5680B6-9746-41AD-AFF7-BEBAAEBA6884}" destId="{047021F6-D2DF-4D4C-A06E-6000525C6013}" srcOrd="1" destOrd="0" parTransId="{AB35159C-9DB6-4460-A76A-4C8536D690E2}" sibTransId="{AF60B75B-D98B-4C15-8456-455FF7455C0F}"/>
    <dgm:cxn modelId="{BF158F55-CE83-476B-B4D7-DCAF8599EB71}" type="presOf" srcId="{B54BC6C2-0DF0-49B9-83C2-FCCBF37E906B}" destId="{FEFA414F-7FD8-42E7-B0D1-975AF278FB62}" srcOrd="0" destOrd="1" presId="urn:microsoft.com/office/officeart/2009/layout/CircleArrowProcess"/>
    <dgm:cxn modelId="{A39F0B5A-8AD5-487B-858F-69D99FA4AB92}" type="presOf" srcId="{B77C7DD9-90C0-49EF-B89A-E98C545B5169}" destId="{12257EF4-1F95-40AC-B74E-972C6F480C84}" srcOrd="0" destOrd="1" presId="urn:microsoft.com/office/officeart/2009/layout/CircleArrowProcess"/>
    <dgm:cxn modelId="{790BB25A-0DF4-4587-A53B-9436EEA78E60}" type="presOf" srcId="{AB4CA550-26D9-4DE7-9CE0-7448EDEBF793}" destId="{12257EF4-1F95-40AC-B74E-972C6F480C84}" srcOrd="0" destOrd="4" presId="urn:microsoft.com/office/officeart/2009/layout/CircleArrowProcess"/>
    <dgm:cxn modelId="{4A67677D-94F9-49B7-8C37-B58A089F0F07}" type="presOf" srcId="{9D075641-5C99-4A2D-9DD9-B219F6ED61C4}" destId="{12257EF4-1F95-40AC-B74E-972C6F480C84}" srcOrd="0" destOrd="3" presId="urn:microsoft.com/office/officeart/2009/layout/CircleArrowProcess"/>
    <dgm:cxn modelId="{DD13A696-A750-4D9D-8B15-9EDBBD301D2A}" srcId="{43DA17AC-8373-4FC3-8B2A-E413EF2CB4EA}" destId="{88437B06-A519-435B-97C9-9B44EAEDDB00}" srcOrd="2" destOrd="0" parTransId="{8F2B1DCF-F510-4231-B15D-98EE428D6791}" sibTransId="{C4D74E06-4EB6-4FA2-AE60-92D163D9C89C}"/>
    <dgm:cxn modelId="{E6CF549B-1DCB-4A49-B29E-F5E55287526A}" type="presOf" srcId="{50AED1DE-51AA-4C3E-844B-7685FC964EF5}" destId="{12257EF4-1F95-40AC-B74E-972C6F480C84}" srcOrd="0" destOrd="0" presId="urn:microsoft.com/office/officeart/2009/layout/CircleArrowProcess"/>
    <dgm:cxn modelId="{E11F20A5-D4A3-427F-BDEB-3D1C6C8FB022}" type="presOf" srcId="{546C95FE-954C-4D2A-A14B-7D532686163F}" destId="{DD651595-2A5E-4B95-ACF3-A4845B832167}" srcOrd="0" destOrd="0" presId="urn:microsoft.com/office/officeart/2009/layout/CircleArrowProcess"/>
    <dgm:cxn modelId="{BE7F91A8-2224-4159-971D-B74207A7C498}" type="presOf" srcId="{E08790A9-0D4B-4560-8E4C-EA719581D581}" destId="{E9F2BD46-BEB3-490A-958F-0771C11C27FF}" srcOrd="0" destOrd="0" presId="urn:microsoft.com/office/officeart/2009/layout/CircleArrowProcess"/>
    <dgm:cxn modelId="{2E6B35B6-7D20-4F0E-BD00-16E40B68BD25}" type="presOf" srcId="{C81D49C3-D73F-4F9F-96F5-9A32FE56D851}" destId="{E9F2BD46-BEB3-490A-958F-0771C11C27FF}" srcOrd="0" destOrd="2" presId="urn:microsoft.com/office/officeart/2009/layout/CircleArrowProcess"/>
    <dgm:cxn modelId="{D2BFD4B7-A942-49BC-A7CC-967F1A350311}" type="presOf" srcId="{3A5680B6-9746-41AD-AFF7-BEBAAEBA6884}" destId="{839BFB8E-4BF7-42C7-8D4F-CD01A1E2C126}" srcOrd="0" destOrd="0" presId="urn:microsoft.com/office/officeart/2009/layout/CircleArrowProcess"/>
    <dgm:cxn modelId="{C91511B8-C9B6-4BF0-950A-B7AAC8723218}" srcId="{43DA17AC-8373-4FC3-8B2A-E413EF2CB4EA}" destId="{9D075641-5C99-4A2D-9DD9-B219F6ED61C4}" srcOrd="3" destOrd="0" parTransId="{0CC68B9E-C361-49AB-9E85-690642C90959}" sibTransId="{7248346C-3B81-4A76-822E-C93D65F0D9F3}"/>
    <dgm:cxn modelId="{7DA084BA-F985-46A1-802A-F441EC93E6F9}" srcId="{0F890056-37BB-4BFD-965B-1C2ADAF0AA63}" destId="{19AA8D2B-3660-4988-8E36-A60117A578C1}" srcOrd="0" destOrd="0" parTransId="{3C2B8A3E-4EB9-4578-B60A-BFA80569E012}" sibTransId="{0023C8EF-6852-4F47-8D5B-F99C3A3A5FD2}"/>
    <dgm:cxn modelId="{FCC883C1-6604-412A-88C8-13BAD2392656}" srcId="{19AA8D2B-3660-4988-8E36-A60117A578C1}" destId="{B54BC6C2-0DF0-49B9-83C2-FCCBF37E906B}" srcOrd="1" destOrd="0" parTransId="{61BB6429-9A33-4C8B-96FB-9D9344F59955}" sibTransId="{DAC61EA4-FFED-43DE-A7EC-503B034384D0}"/>
    <dgm:cxn modelId="{98B189C2-F81B-4868-85B6-F08160192EB0}" srcId="{43DA17AC-8373-4FC3-8B2A-E413EF2CB4EA}" destId="{B77C7DD9-90C0-49EF-B89A-E98C545B5169}" srcOrd="1" destOrd="0" parTransId="{840C9E20-BDAB-47F6-8883-4713893D2171}" sibTransId="{F214FF02-76D9-4700-BA93-7872558FCE85}"/>
    <dgm:cxn modelId="{5DDD30C4-0A52-4AE7-B2C2-41D828E760BF}" type="presOf" srcId="{1FDD99CD-9EBA-42CE-A6B7-DC243ECC6EE9}" destId="{9C0C3F9B-E00D-4E68-B6E2-E7A08A2A316B}" srcOrd="0" destOrd="0" presId="urn:microsoft.com/office/officeart/2009/layout/CircleArrowProcess"/>
    <dgm:cxn modelId="{BD747FCF-1E80-4432-9366-465CBE6E39FD}" srcId="{19AA8D2B-3660-4988-8E36-A60117A578C1}" destId="{B3264B9C-12AC-4ECB-9CDE-C0203354517C}" srcOrd="2" destOrd="0" parTransId="{425FAF10-E905-4AA9-9C0E-FD9E7029AEF3}" sibTransId="{36B90B11-AFC8-47A0-823D-F1CC5AFE9939}"/>
    <dgm:cxn modelId="{BE244AD4-6AB6-4555-90E3-67FEFB390CB0}" type="presOf" srcId="{B3264B9C-12AC-4ECB-9CDE-C0203354517C}" destId="{FEFA414F-7FD8-42E7-B0D1-975AF278FB62}" srcOrd="0" destOrd="2" presId="urn:microsoft.com/office/officeart/2009/layout/CircleArrowProcess"/>
    <dgm:cxn modelId="{F36E1BD5-894A-4368-8850-27A80CD46BD4}" type="presOf" srcId="{43DA17AC-8373-4FC3-8B2A-E413EF2CB4EA}" destId="{B5DBCBB3-E362-41AE-A036-83C37DE59D2D}" srcOrd="0" destOrd="0" presId="urn:microsoft.com/office/officeart/2009/layout/CircleArrowProcess"/>
    <dgm:cxn modelId="{609DA2E0-756C-4B67-B770-797C0789039E}" srcId="{3A5680B6-9746-41AD-AFF7-BEBAAEBA6884}" destId="{C81D49C3-D73F-4F9F-96F5-9A32FE56D851}" srcOrd="2" destOrd="0" parTransId="{9CF30DEB-6EAC-445A-A89E-CE292C7FF25E}" sibTransId="{86695612-53D0-4A7B-BD49-CF7BCFEE0A79}"/>
    <dgm:cxn modelId="{766950E5-FD3F-49AC-B5AF-AE07E4D1AFF2}" srcId="{0F890056-37BB-4BFD-965B-1C2ADAF0AA63}" destId="{3A5680B6-9746-41AD-AFF7-BEBAAEBA6884}" srcOrd="1" destOrd="0" parTransId="{96D53ADC-CE69-45BB-814F-FE031DA5068F}" sibTransId="{5768747A-250D-4A46-961F-9CEF503CC009}"/>
    <dgm:cxn modelId="{C7BD79F2-B469-466B-8319-49015DFC9B32}" type="presOf" srcId="{047021F6-D2DF-4D4C-A06E-6000525C6013}" destId="{E9F2BD46-BEB3-490A-958F-0771C11C27FF}" srcOrd="0" destOrd="1" presId="urn:microsoft.com/office/officeart/2009/layout/CircleArrowProcess"/>
    <dgm:cxn modelId="{83C41C89-50EC-40E6-97DC-AF52148D3C44}" type="presParOf" srcId="{071658B7-CBD7-4135-BE05-411947D995EE}" destId="{31ADC8F3-B87E-44D2-9D87-F7CD26D16718}" srcOrd="0" destOrd="0" presId="urn:microsoft.com/office/officeart/2009/layout/CircleArrowProcess"/>
    <dgm:cxn modelId="{61E92F11-C2D9-47E2-8B94-722A38F47A0C}" type="presParOf" srcId="{31ADC8F3-B87E-44D2-9D87-F7CD26D16718}" destId="{88A5738D-9090-4D30-8874-F8BD49751868}" srcOrd="0" destOrd="0" presId="urn:microsoft.com/office/officeart/2009/layout/CircleArrowProcess"/>
    <dgm:cxn modelId="{BEDB62B5-513B-4E26-91AF-714EA31D78EC}" type="presParOf" srcId="{071658B7-CBD7-4135-BE05-411947D995EE}" destId="{FEFA414F-7FD8-42E7-B0D1-975AF278FB62}" srcOrd="1" destOrd="0" presId="urn:microsoft.com/office/officeart/2009/layout/CircleArrowProcess"/>
    <dgm:cxn modelId="{BCA334C8-EDB8-4193-9FB2-1449DCD485E7}" type="presParOf" srcId="{071658B7-CBD7-4135-BE05-411947D995EE}" destId="{3A876F28-424E-4C6B-9187-32F313BFBDE8}" srcOrd="2" destOrd="0" presId="urn:microsoft.com/office/officeart/2009/layout/CircleArrowProcess"/>
    <dgm:cxn modelId="{8AC1B94A-B371-4958-8E29-939509CCC02B}" type="presParOf" srcId="{071658B7-CBD7-4135-BE05-411947D995EE}" destId="{2F7775DD-6723-461F-A351-AAC9578C4D65}" srcOrd="3" destOrd="0" presId="urn:microsoft.com/office/officeart/2009/layout/CircleArrowProcess"/>
    <dgm:cxn modelId="{4C125651-5DF6-4A69-B422-898B471BC0E5}" type="presParOf" srcId="{2F7775DD-6723-461F-A351-AAC9578C4D65}" destId="{AB383BDB-ADAA-4209-B8FE-B266D5B00822}" srcOrd="0" destOrd="0" presId="urn:microsoft.com/office/officeart/2009/layout/CircleArrowProcess"/>
    <dgm:cxn modelId="{A7B7A54F-7A1E-4996-9AB9-58DF9C31C181}" type="presParOf" srcId="{071658B7-CBD7-4135-BE05-411947D995EE}" destId="{E9F2BD46-BEB3-490A-958F-0771C11C27FF}" srcOrd="4" destOrd="0" presId="urn:microsoft.com/office/officeart/2009/layout/CircleArrowProcess"/>
    <dgm:cxn modelId="{09942405-ABF0-4849-A840-6002E46EAB29}" type="presParOf" srcId="{071658B7-CBD7-4135-BE05-411947D995EE}" destId="{839BFB8E-4BF7-42C7-8D4F-CD01A1E2C126}" srcOrd="5" destOrd="0" presId="urn:microsoft.com/office/officeart/2009/layout/CircleArrowProcess"/>
    <dgm:cxn modelId="{07F2CEC7-4A66-40A5-BCFB-4EBB923A4FA8}" type="presParOf" srcId="{071658B7-CBD7-4135-BE05-411947D995EE}" destId="{CA38A397-05FC-4B7F-831D-A1E4ECBD7DA6}" srcOrd="6" destOrd="0" presId="urn:microsoft.com/office/officeart/2009/layout/CircleArrowProcess"/>
    <dgm:cxn modelId="{5D425F73-D62E-4DFB-A8F8-B1A823F4A243}" type="presParOf" srcId="{CA38A397-05FC-4B7F-831D-A1E4ECBD7DA6}" destId="{988D73B4-F360-4931-A27F-5E611D7C3281}" srcOrd="0" destOrd="0" presId="urn:microsoft.com/office/officeart/2009/layout/CircleArrowProcess"/>
    <dgm:cxn modelId="{58E456C9-A5E3-4CEF-B344-5C4E1DC98940}" type="presParOf" srcId="{071658B7-CBD7-4135-BE05-411947D995EE}" destId="{12257EF4-1F95-40AC-B74E-972C6F480C84}" srcOrd="7" destOrd="0" presId="urn:microsoft.com/office/officeart/2009/layout/CircleArrowProcess"/>
    <dgm:cxn modelId="{C9639441-B06B-4D3F-A4D0-8E423EADA902}" type="presParOf" srcId="{071658B7-CBD7-4135-BE05-411947D995EE}" destId="{B5DBCBB3-E362-41AE-A036-83C37DE59D2D}" srcOrd="8" destOrd="0" presId="urn:microsoft.com/office/officeart/2009/layout/CircleArrowProcess"/>
    <dgm:cxn modelId="{89766CF4-258E-4290-90D0-AD40F88814B6}" type="presParOf" srcId="{071658B7-CBD7-4135-BE05-411947D995EE}" destId="{B4E83E5E-6B2C-4198-982E-210281135287}" srcOrd="9" destOrd="0" presId="urn:microsoft.com/office/officeart/2009/layout/CircleArrowProcess"/>
    <dgm:cxn modelId="{CDF45238-083C-4850-8FA9-2EB0EF6066F1}" type="presParOf" srcId="{B4E83E5E-6B2C-4198-982E-210281135287}" destId="{ADF91884-9983-4D89-8061-5D7C93363152}" srcOrd="0" destOrd="0" presId="urn:microsoft.com/office/officeart/2009/layout/CircleArrowProcess"/>
    <dgm:cxn modelId="{E6A02CE0-EA97-428F-95E5-1EDBF15CD37C}" type="presParOf" srcId="{071658B7-CBD7-4135-BE05-411947D995EE}" destId="{DD651595-2A5E-4B95-ACF3-A4845B832167}" srcOrd="10" destOrd="0" presId="urn:microsoft.com/office/officeart/2009/layout/CircleArrowProcess"/>
    <dgm:cxn modelId="{57BDBD66-D924-4AE2-B4AE-39FDB2436380}" type="presParOf" srcId="{071658B7-CBD7-4135-BE05-411947D995EE}" destId="{9C0C3F9B-E00D-4E68-B6E2-E7A08A2A316B}" srcOrd="11" destOrd="0" presId="urn:microsoft.com/office/officeart/2009/layout/CircleArrowProcess"/>
    <dgm:cxn modelId="{2B4F6B4B-2DBA-4FBF-A58A-00ADE3CADE11}" type="presParOf" srcId="{071658B7-CBD7-4135-BE05-411947D995EE}" destId="{9873ED04-ACF5-4A24-9EBE-C8D64C231A8B}" srcOrd="12" destOrd="0" presId="urn:microsoft.com/office/officeart/2009/layout/CircleArrowProcess"/>
    <dgm:cxn modelId="{BDCEADE9-2B78-435E-AD84-100889EC029D}" type="presParOf" srcId="{9873ED04-ACF5-4A24-9EBE-C8D64C231A8B}" destId="{F5ABE5C1-3D9A-4048-A7F9-A8CBC2A24EB2}" srcOrd="0" destOrd="0" presId="urn:microsoft.com/office/officeart/2009/layout/CircleArrowProcess"/>
    <dgm:cxn modelId="{9931A3D4-6D78-48E9-96E4-9CAE4B3F0D16}" type="presParOf" srcId="{071658B7-CBD7-4135-BE05-411947D995EE}" destId="{9AE66A73-3ABC-4F6C-96FF-3F88230ED611}" srcOrd="13" destOrd="0" presId="urn:microsoft.com/office/officeart/2009/layout/CircleArrowProcess"/>
    <dgm:cxn modelId="{2420278E-A924-48FA-92C5-03D61A376101}" type="presParOf" srcId="{071658B7-CBD7-4135-BE05-411947D995EE}" destId="{2FC2D72E-93AF-42EF-838F-BE47C35176A4}" srcOrd="14"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B72C6-05DA-4CE6-A804-9DCA6247DC57}"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it-IT"/>
        </a:p>
      </dgm:t>
    </dgm:pt>
    <dgm:pt modelId="{59AB0B8B-6B9B-4C37-A866-0A8C2C0C4D94}">
      <dgm:prSet phldrT="[Testo]" custT="1"/>
      <dgm:spPr>
        <a:solidFill>
          <a:schemeClr val="accent5"/>
        </a:solidFill>
      </dgm:spPr>
      <dgm:t>
        <a:bodyPr/>
        <a:lstStyle/>
        <a:p>
          <a:r>
            <a:rPr lang="it-IT" sz="1200">
              <a:solidFill>
                <a:schemeClr val="bg1"/>
              </a:solidFill>
              <a:latin typeface="Roboto" pitchFamily="2" charset="0"/>
              <a:ea typeface="Roboto" pitchFamily="2" charset="0"/>
            </a:rPr>
            <a:t>D responsabili di struttura III livello</a:t>
          </a:r>
        </a:p>
      </dgm:t>
    </dgm:pt>
    <dgm:pt modelId="{EE265F88-1223-4BAF-95B3-6DE7C4AE7BAE}" type="parTrans" cxnId="{85BAFE8F-13E7-4F56-A1C7-7AD8098660A3}">
      <dgm:prSet/>
      <dgm:spPr/>
      <dgm:t>
        <a:bodyPr/>
        <a:lstStyle/>
        <a:p>
          <a:endParaRPr lang="it-IT">
            <a:solidFill>
              <a:schemeClr val="bg1"/>
            </a:solidFill>
            <a:latin typeface="Roboto" pitchFamily="2" charset="0"/>
            <a:ea typeface="Roboto" pitchFamily="2" charset="0"/>
          </a:endParaRPr>
        </a:p>
      </dgm:t>
    </dgm:pt>
    <dgm:pt modelId="{7BC31927-D1EF-4B98-941F-EBB02020E2A0}" type="sibTrans" cxnId="{85BAFE8F-13E7-4F56-A1C7-7AD8098660A3}">
      <dgm:prSet/>
      <dgm:spPr/>
      <dgm:t>
        <a:bodyPr/>
        <a:lstStyle/>
        <a:p>
          <a:endParaRPr lang="it-IT">
            <a:solidFill>
              <a:schemeClr val="bg1"/>
            </a:solidFill>
            <a:latin typeface="Roboto" pitchFamily="2" charset="0"/>
            <a:ea typeface="Roboto" pitchFamily="2" charset="0"/>
          </a:endParaRPr>
        </a:p>
      </dgm:t>
    </dgm:pt>
    <dgm:pt modelId="{FED80DC3-D344-4BA7-8D29-FFB69BDFF694}">
      <dgm:prSet phldrT="[Testo]" custT="1"/>
      <dgm:spPr>
        <a:solidFill>
          <a:schemeClr val="accent6"/>
        </a:solidFill>
      </dgm:spPr>
      <dgm:t>
        <a:bodyPr/>
        <a:lstStyle/>
        <a:p>
          <a:r>
            <a:rPr lang="it-IT" sz="1400" b="1">
              <a:solidFill>
                <a:schemeClr val="bg1"/>
              </a:solidFill>
              <a:latin typeface="Roboto" pitchFamily="2" charset="0"/>
              <a:ea typeface="Roboto" pitchFamily="2" charset="0"/>
            </a:rPr>
            <a:t>60%</a:t>
          </a:r>
          <a:r>
            <a:rPr lang="it-IT" sz="1100" b="1">
              <a:solidFill>
                <a:schemeClr val="bg1"/>
              </a:solidFill>
              <a:latin typeface="Roboto" pitchFamily="2" charset="0"/>
              <a:ea typeface="Roboto" pitchFamily="2" charset="0"/>
            </a:rPr>
            <a:t> </a:t>
          </a:r>
        </a:p>
        <a:p>
          <a:r>
            <a:rPr lang="it-IT" sz="1100">
              <a:solidFill>
                <a:schemeClr val="bg1"/>
              </a:solidFill>
              <a:latin typeface="Roboto" pitchFamily="2" charset="0"/>
              <a:ea typeface="Roboto" pitchFamily="2" charset="0"/>
            </a:rPr>
            <a:t>Componente organizzativa</a:t>
          </a:r>
        </a:p>
      </dgm:t>
    </dgm:pt>
    <dgm:pt modelId="{29202F5F-4A06-4F8D-A724-A66B3BF03D9C}" type="parTrans" cxnId="{75319D59-83E0-4B89-BBAB-BEE73B6FD533}">
      <dgm:prSet/>
      <dgm:spPr>
        <a:ln>
          <a:solidFill>
            <a:schemeClr val="accent6"/>
          </a:solidFill>
        </a:ln>
      </dgm:spPr>
      <dgm:t>
        <a:bodyPr/>
        <a:lstStyle/>
        <a:p>
          <a:endParaRPr lang="it-IT">
            <a:solidFill>
              <a:schemeClr val="bg1"/>
            </a:solidFill>
            <a:latin typeface="Roboto" pitchFamily="2" charset="0"/>
            <a:ea typeface="Roboto" pitchFamily="2" charset="0"/>
          </a:endParaRPr>
        </a:p>
      </dgm:t>
    </dgm:pt>
    <dgm:pt modelId="{6601AE28-D24F-40C5-A966-D5164C4693C9}" type="sibTrans" cxnId="{75319D59-83E0-4B89-BBAB-BEE73B6FD533}">
      <dgm:prSet/>
      <dgm:spPr/>
      <dgm:t>
        <a:bodyPr/>
        <a:lstStyle/>
        <a:p>
          <a:endParaRPr lang="it-IT">
            <a:solidFill>
              <a:schemeClr val="bg1"/>
            </a:solidFill>
            <a:latin typeface="Roboto" pitchFamily="2" charset="0"/>
            <a:ea typeface="Roboto" pitchFamily="2" charset="0"/>
          </a:endParaRPr>
        </a:p>
      </dgm:t>
    </dgm:pt>
    <dgm:pt modelId="{8351CD6A-3614-489F-8977-3B3D96D8006A}">
      <dgm:prSet custT="1"/>
      <dgm:spPr/>
      <dgm:t>
        <a:bodyPr/>
        <a:lstStyle/>
        <a:p>
          <a:r>
            <a:rPr lang="it-IT" sz="1400" b="1">
              <a:solidFill>
                <a:schemeClr val="bg1"/>
              </a:solidFill>
              <a:latin typeface="Roboto" pitchFamily="2" charset="0"/>
              <a:ea typeface="Roboto" pitchFamily="2" charset="0"/>
            </a:rPr>
            <a:t>40%</a:t>
          </a:r>
        </a:p>
        <a:p>
          <a:r>
            <a:rPr lang="it-IT" sz="1400">
              <a:solidFill>
                <a:schemeClr val="bg1"/>
              </a:solidFill>
              <a:latin typeface="Roboto" pitchFamily="2" charset="0"/>
              <a:ea typeface="Roboto" pitchFamily="2" charset="0"/>
            </a:rPr>
            <a:t> </a:t>
          </a:r>
          <a:r>
            <a:rPr lang="it-IT" sz="1100">
              <a:solidFill>
                <a:schemeClr val="bg1"/>
              </a:solidFill>
              <a:latin typeface="Roboto" pitchFamily="2" charset="0"/>
              <a:ea typeface="Roboto" pitchFamily="2" charset="0"/>
            </a:rPr>
            <a:t>Comportamenti organizzativi agiti</a:t>
          </a:r>
        </a:p>
      </dgm:t>
    </dgm:pt>
    <dgm:pt modelId="{8E241E6A-CBCB-4FC8-BECE-DD5B0A9E6164}" type="parTrans" cxnId="{903DB1BA-3D9C-4E93-B2B8-7CC2630CE230}">
      <dgm:prSet/>
      <dgm:spPr/>
      <dgm:t>
        <a:bodyPr/>
        <a:lstStyle/>
        <a:p>
          <a:endParaRPr lang="it-IT">
            <a:solidFill>
              <a:schemeClr val="bg1"/>
            </a:solidFill>
            <a:latin typeface="Roboto" pitchFamily="2" charset="0"/>
            <a:ea typeface="Roboto" pitchFamily="2" charset="0"/>
          </a:endParaRPr>
        </a:p>
      </dgm:t>
    </dgm:pt>
    <dgm:pt modelId="{E422F933-40B0-44EE-93C3-8527685CC34C}" type="sibTrans" cxnId="{903DB1BA-3D9C-4E93-B2B8-7CC2630CE230}">
      <dgm:prSet/>
      <dgm:spPr/>
      <dgm:t>
        <a:bodyPr/>
        <a:lstStyle/>
        <a:p>
          <a:endParaRPr lang="it-IT">
            <a:solidFill>
              <a:schemeClr val="bg1"/>
            </a:solidFill>
            <a:latin typeface="Roboto" pitchFamily="2" charset="0"/>
            <a:ea typeface="Roboto" pitchFamily="2" charset="0"/>
          </a:endParaRPr>
        </a:p>
      </dgm:t>
    </dgm:pt>
    <dgm:pt modelId="{F2FD6E19-D315-4A1D-BCC9-9FCCE479514E}">
      <dgm:prSet custT="1"/>
      <dgm:spPr>
        <a:solidFill>
          <a:schemeClr val="accent6">
            <a:lumMod val="75000"/>
          </a:schemeClr>
        </a:solidFill>
      </dgm:spPr>
      <dgm:t>
        <a:bodyPr/>
        <a:lstStyle/>
        <a:p>
          <a:r>
            <a:rPr lang="it-IT" sz="1200" b="1">
              <a:solidFill>
                <a:schemeClr val="bg1"/>
              </a:solidFill>
              <a:latin typeface="Roboto" pitchFamily="2" charset="0"/>
              <a:ea typeface="Roboto" pitchFamily="2" charset="0"/>
            </a:rPr>
            <a:t>30%</a:t>
          </a:r>
          <a:r>
            <a:rPr lang="it-IT" sz="1200">
              <a:solidFill>
                <a:schemeClr val="bg1"/>
              </a:solidFill>
              <a:latin typeface="Roboto" pitchFamily="2" charset="0"/>
              <a:ea typeface="Roboto" pitchFamily="2" charset="0"/>
            </a:rPr>
            <a:t> </a:t>
          </a:r>
        </a:p>
        <a:p>
          <a:r>
            <a:rPr lang="it-IT" sz="1050">
              <a:solidFill>
                <a:schemeClr val="bg1"/>
              </a:solidFill>
              <a:latin typeface="Roboto" pitchFamily="2" charset="0"/>
              <a:ea typeface="Roboto" pitchFamily="2" charset="0"/>
            </a:rPr>
            <a:t>Performance Organizzativa di Struttura II livello</a:t>
          </a:r>
        </a:p>
      </dgm:t>
    </dgm:pt>
    <dgm:pt modelId="{F0D8DA39-5518-4325-B8D8-554E34F5B321}" type="parTrans" cxnId="{20A69738-B83F-459B-8209-9C525D2C18FD}">
      <dgm:prSet/>
      <dgm:spPr>
        <a:ln>
          <a:solidFill>
            <a:schemeClr val="accent6">
              <a:lumMod val="75000"/>
            </a:schemeClr>
          </a:solidFill>
        </a:ln>
      </dgm:spPr>
      <dgm:t>
        <a:bodyPr/>
        <a:lstStyle/>
        <a:p>
          <a:endParaRPr lang="it-IT">
            <a:solidFill>
              <a:schemeClr val="bg1"/>
            </a:solidFill>
            <a:latin typeface="Roboto" pitchFamily="2" charset="0"/>
            <a:ea typeface="Roboto" pitchFamily="2" charset="0"/>
          </a:endParaRPr>
        </a:p>
      </dgm:t>
    </dgm:pt>
    <dgm:pt modelId="{C1F1B48A-101C-458D-9034-73ABD476339A}" type="sibTrans" cxnId="{20A69738-B83F-459B-8209-9C525D2C18FD}">
      <dgm:prSet/>
      <dgm:spPr/>
      <dgm:t>
        <a:bodyPr/>
        <a:lstStyle/>
        <a:p>
          <a:endParaRPr lang="it-IT">
            <a:solidFill>
              <a:schemeClr val="bg1"/>
            </a:solidFill>
            <a:latin typeface="Roboto" pitchFamily="2" charset="0"/>
            <a:ea typeface="Roboto" pitchFamily="2" charset="0"/>
          </a:endParaRPr>
        </a:p>
      </dgm:t>
    </dgm:pt>
    <dgm:pt modelId="{709F1316-8E5A-4B21-82A5-54A29EBC55A7}">
      <dgm:prSet custT="1"/>
      <dgm:spPr>
        <a:solidFill>
          <a:schemeClr val="accent6">
            <a:lumMod val="75000"/>
          </a:schemeClr>
        </a:solidFill>
      </dgm:spPr>
      <dgm:t>
        <a:bodyPr/>
        <a:lstStyle/>
        <a:p>
          <a:r>
            <a:rPr lang="it-IT" sz="1200" b="1">
              <a:solidFill>
                <a:schemeClr val="bg1"/>
              </a:solidFill>
              <a:latin typeface="Roboto" pitchFamily="2" charset="0"/>
              <a:ea typeface="Roboto" pitchFamily="2" charset="0"/>
            </a:rPr>
            <a:t>30%</a:t>
          </a:r>
        </a:p>
        <a:p>
          <a:r>
            <a:rPr lang="it-IT" sz="1050">
              <a:solidFill>
                <a:schemeClr val="bg1"/>
              </a:solidFill>
              <a:latin typeface="Roboto" pitchFamily="2" charset="0"/>
              <a:ea typeface="Roboto" pitchFamily="2" charset="0"/>
            </a:rPr>
            <a:t>Obiettivi assegnati dal Responsabile</a:t>
          </a:r>
        </a:p>
      </dgm:t>
    </dgm:pt>
    <dgm:pt modelId="{FBF2461C-CFE1-4EAB-A968-D3147F943475}" type="parTrans" cxnId="{B4634F7B-CAC7-4C1F-9B66-E020FEB3347E}">
      <dgm:prSet/>
      <dgm:spPr>
        <a:ln>
          <a:solidFill>
            <a:schemeClr val="accent6">
              <a:lumMod val="75000"/>
            </a:schemeClr>
          </a:solidFill>
        </a:ln>
      </dgm:spPr>
      <dgm:t>
        <a:bodyPr/>
        <a:lstStyle/>
        <a:p>
          <a:endParaRPr lang="it-IT">
            <a:solidFill>
              <a:schemeClr val="bg1"/>
            </a:solidFill>
            <a:latin typeface="Roboto" pitchFamily="2" charset="0"/>
            <a:ea typeface="Roboto" pitchFamily="2" charset="0"/>
          </a:endParaRPr>
        </a:p>
      </dgm:t>
    </dgm:pt>
    <dgm:pt modelId="{C9FB520D-7099-4365-86C0-7C21A9BFFF98}" type="sibTrans" cxnId="{B4634F7B-CAC7-4C1F-9B66-E020FEB3347E}">
      <dgm:prSet/>
      <dgm:spPr/>
      <dgm:t>
        <a:bodyPr/>
        <a:lstStyle/>
        <a:p>
          <a:endParaRPr lang="it-IT">
            <a:solidFill>
              <a:schemeClr val="bg1"/>
            </a:solidFill>
            <a:latin typeface="Roboto" pitchFamily="2" charset="0"/>
            <a:ea typeface="Roboto" pitchFamily="2" charset="0"/>
          </a:endParaRPr>
        </a:p>
      </dgm:t>
    </dgm:pt>
    <dgm:pt modelId="{6AAF5FFB-7D80-459F-B4D0-F9BF27BAC934}" type="pres">
      <dgm:prSet presAssocID="{884B72C6-05DA-4CE6-A804-9DCA6247DC57}" presName="diagram" presStyleCnt="0">
        <dgm:presLayoutVars>
          <dgm:chPref val="1"/>
          <dgm:dir/>
          <dgm:animOne val="branch"/>
          <dgm:animLvl val="lvl"/>
          <dgm:resizeHandles val="exact"/>
        </dgm:presLayoutVars>
      </dgm:prSet>
      <dgm:spPr/>
    </dgm:pt>
    <dgm:pt modelId="{4AFECC4C-24E3-40CF-9513-FE4722A56F2C}" type="pres">
      <dgm:prSet presAssocID="{59AB0B8B-6B9B-4C37-A866-0A8C2C0C4D94}" presName="root1" presStyleCnt="0"/>
      <dgm:spPr/>
    </dgm:pt>
    <dgm:pt modelId="{BF8E7185-CC23-4BB4-ACFA-9745A30AA231}" type="pres">
      <dgm:prSet presAssocID="{59AB0B8B-6B9B-4C37-A866-0A8C2C0C4D94}" presName="LevelOneTextNode" presStyleLbl="node0" presStyleIdx="0" presStyleCnt="1" custScaleX="120459" custScaleY="125796">
        <dgm:presLayoutVars>
          <dgm:chPref val="3"/>
        </dgm:presLayoutVars>
      </dgm:prSet>
      <dgm:spPr/>
    </dgm:pt>
    <dgm:pt modelId="{A1C510B0-C2F0-49BC-990F-29243F5605A3}" type="pres">
      <dgm:prSet presAssocID="{59AB0B8B-6B9B-4C37-A866-0A8C2C0C4D94}" presName="level2hierChild" presStyleCnt="0"/>
      <dgm:spPr/>
    </dgm:pt>
    <dgm:pt modelId="{1BA39BE2-D97E-4C3F-B1D3-A2442FEE8525}" type="pres">
      <dgm:prSet presAssocID="{29202F5F-4A06-4F8D-A724-A66B3BF03D9C}" presName="conn2-1" presStyleLbl="parChTrans1D2" presStyleIdx="0" presStyleCnt="2"/>
      <dgm:spPr/>
    </dgm:pt>
    <dgm:pt modelId="{357322E4-7FFE-4A0B-8AB6-1404ED776D66}" type="pres">
      <dgm:prSet presAssocID="{29202F5F-4A06-4F8D-A724-A66B3BF03D9C}" presName="connTx" presStyleLbl="parChTrans1D2" presStyleIdx="0" presStyleCnt="2"/>
      <dgm:spPr/>
    </dgm:pt>
    <dgm:pt modelId="{B798A94F-50A1-45C3-81B4-A6CEF7828DF1}" type="pres">
      <dgm:prSet presAssocID="{FED80DC3-D344-4BA7-8D29-FFB69BDFF694}" presName="root2" presStyleCnt="0"/>
      <dgm:spPr/>
    </dgm:pt>
    <dgm:pt modelId="{60D35316-012A-42A1-81D6-EB59F93AC09D}" type="pres">
      <dgm:prSet presAssocID="{FED80DC3-D344-4BA7-8D29-FFB69BDFF694}" presName="LevelTwoTextNode" presStyleLbl="node2" presStyleIdx="0" presStyleCnt="2" custScaleX="120652" custScaleY="125889">
        <dgm:presLayoutVars>
          <dgm:chPref val="3"/>
        </dgm:presLayoutVars>
      </dgm:prSet>
      <dgm:spPr/>
    </dgm:pt>
    <dgm:pt modelId="{EC6C55C1-4979-4228-AF29-8DF8D53C80D1}" type="pres">
      <dgm:prSet presAssocID="{FED80DC3-D344-4BA7-8D29-FFB69BDFF694}" presName="level3hierChild" presStyleCnt="0"/>
      <dgm:spPr/>
    </dgm:pt>
    <dgm:pt modelId="{D5FD71B9-6189-4B6D-AE64-C2B3B51330C7}" type="pres">
      <dgm:prSet presAssocID="{F0D8DA39-5518-4325-B8D8-554E34F5B321}" presName="conn2-1" presStyleLbl="parChTrans1D3" presStyleIdx="0" presStyleCnt="2"/>
      <dgm:spPr/>
    </dgm:pt>
    <dgm:pt modelId="{481CA580-769D-4F91-B334-D0F9471905C7}" type="pres">
      <dgm:prSet presAssocID="{F0D8DA39-5518-4325-B8D8-554E34F5B321}" presName="connTx" presStyleLbl="parChTrans1D3" presStyleIdx="0" presStyleCnt="2"/>
      <dgm:spPr/>
    </dgm:pt>
    <dgm:pt modelId="{E83BC3AE-3835-49EA-A755-F4E38EF3EC9E}" type="pres">
      <dgm:prSet presAssocID="{F2FD6E19-D315-4A1D-BCC9-9FCCE479514E}" presName="root2" presStyleCnt="0"/>
      <dgm:spPr/>
    </dgm:pt>
    <dgm:pt modelId="{CB65C66D-8A91-40E1-AE38-72135C267B8A}" type="pres">
      <dgm:prSet presAssocID="{F2FD6E19-D315-4A1D-BCC9-9FCCE479514E}" presName="LevelTwoTextNode" presStyleLbl="node3" presStyleIdx="0" presStyleCnt="2" custScaleX="122395" custScaleY="128697">
        <dgm:presLayoutVars>
          <dgm:chPref val="3"/>
        </dgm:presLayoutVars>
      </dgm:prSet>
      <dgm:spPr/>
    </dgm:pt>
    <dgm:pt modelId="{E608876C-F8B3-4552-A682-9301756F6422}" type="pres">
      <dgm:prSet presAssocID="{F2FD6E19-D315-4A1D-BCC9-9FCCE479514E}" presName="level3hierChild" presStyleCnt="0"/>
      <dgm:spPr/>
    </dgm:pt>
    <dgm:pt modelId="{740899A4-DAAE-489D-A3EA-65567A7E5357}" type="pres">
      <dgm:prSet presAssocID="{FBF2461C-CFE1-4EAB-A968-D3147F943475}" presName="conn2-1" presStyleLbl="parChTrans1D3" presStyleIdx="1" presStyleCnt="2"/>
      <dgm:spPr/>
    </dgm:pt>
    <dgm:pt modelId="{DC370A7F-5FC5-4E2A-AA91-9B796590A594}" type="pres">
      <dgm:prSet presAssocID="{FBF2461C-CFE1-4EAB-A968-D3147F943475}" presName="connTx" presStyleLbl="parChTrans1D3" presStyleIdx="1" presStyleCnt="2"/>
      <dgm:spPr/>
    </dgm:pt>
    <dgm:pt modelId="{C319CECD-34CD-4809-8FFB-2B63D983C629}" type="pres">
      <dgm:prSet presAssocID="{709F1316-8E5A-4B21-82A5-54A29EBC55A7}" presName="root2" presStyleCnt="0"/>
      <dgm:spPr/>
    </dgm:pt>
    <dgm:pt modelId="{B31AF0DE-EF2B-427F-BB90-66F7AADBD408}" type="pres">
      <dgm:prSet presAssocID="{709F1316-8E5A-4B21-82A5-54A29EBC55A7}" presName="LevelTwoTextNode" presStyleLbl="node3" presStyleIdx="1" presStyleCnt="2" custScaleX="122395" custScaleY="134668">
        <dgm:presLayoutVars>
          <dgm:chPref val="3"/>
        </dgm:presLayoutVars>
      </dgm:prSet>
      <dgm:spPr/>
    </dgm:pt>
    <dgm:pt modelId="{F1F98162-3AF5-444F-970B-4F9DE4D8B116}" type="pres">
      <dgm:prSet presAssocID="{709F1316-8E5A-4B21-82A5-54A29EBC55A7}" presName="level3hierChild" presStyleCnt="0"/>
      <dgm:spPr/>
    </dgm:pt>
    <dgm:pt modelId="{8B0F852A-C23C-443F-8963-476F56C72D0F}" type="pres">
      <dgm:prSet presAssocID="{8E241E6A-CBCB-4FC8-BECE-DD5B0A9E6164}" presName="conn2-1" presStyleLbl="parChTrans1D2" presStyleIdx="1" presStyleCnt="2"/>
      <dgm:spPr/>
    </dgm:pt>
    <dgm:pt modelId="{6FDE24E2-7DDC-4ECA-A238-2B1B4C172427}" type="pres">
      <dgm:prSet presAssocID="{8E241E6A-CBCB-4FC8-BECE-DD5B0A9E6164}" presName="connTx" presStyleLbl="parChTrans1D2" presStyleIdx="1" presStyleCnt="2"/>
      <dgm:spPr/>
    </dgm:pt>
    <dgm:pt modelId="{CEE4172D-42B1-46B8-A9C9-2EDF943CCD6A}" type="pres">
      <dgm:prSet presAssocID="{8351CD6A-3614-489F-8977-3B3D96D8006A}" presName="root2" presStyleCnt="0"/>
      <dgm:spPr/>
    </dgm:pt>
    <dgm:pt modelId="{0FFC57EC-399A-40BF-82BA-1C8F06BCA6BB}" type="pres">
      <dgm:prSet presAssocID="{8351CD6A-3614-489F-8977-3B3D96D8006A}" presName="LevelTwoTextNode" presStyleLbl="node2" presStyleIdx="1" presStyleCnt="2" custScaleX="122495" custScaleY="133229" custLinFactNeighborY="4977">
        <dgm:presLayoutVars>
          <dgm:chPref val="3"/>
        </dgm:presLayoutVars>
      </dgm:prSet>
      <dgm:spPr/>
    </dgm:pt>
    <dgm:pt modelId="{D634CE95-0A8A-42A2-A79B-D5D92404B4BA}" type="pres">
      <dgm:prSet presAssocID="{8351CD6A-3614-489F-8977-3B3D96D8006A}" presName="level3hierChild" presStyleCnt="0"/>
      <dgm:spPr/>
    </dgm:pt>
  </dgm:ptLst>
  <dgm:cxnLst>
    <dgm:cxn modelId="{1C9BC511-EBB5-420D-8445-7C708A498FA6}" type="presOf" srcId="{F0D8DA39-5518-4325-B8D8-554E34F5B321}" destId="{481CA580-769D-4F91-B334-D0F9471905C7}" srcOrd="1" destOrd="0" presId="urn:microsoft.com/office/officeart/2005/8/layout/hierarchy2"/>
    <dgm:cxn modelId="{8F8B9B16-E53A-4A09-8C35-D2420253A126}" type="presOf" srcId="{F2FD6E19-D315-4A1D-BCC9-9FCCE479514E}" destId="{CB65C66D-8A91-40E1-AE38-72135C267B8A}" srcOrd="0" destOrd="0" presId="urn:microsoft.com/office/officeart/2005/8/layout/hierarchy2"/>
    <dgm:cxn modelId="{50B9BB26-DA16-41DD-B4A5-3BEC311939F2}" type="presOf" srcId="{FBF2461C-CFE1-4EAB-A968-D3147F943475}" destId="{740899A4-DAAE-489D-A3EA-65567A7E5357}" srcOrd="0" destOrd="0" presId="urn:microsoft.com/office/officeart/2005/8/layout/hierarchy2"/>
    <dgm:cxn modelId="{0CE38030-A89E-4CE4-A68A-A6BD6711C7BB}" type="presOf" srcId="{709F1316-8E5A-4B21-82A5-54A29EBC55A7}" destId="{B31AF0DE-EF2B-427F-BB90-66F7AADBD408}" srcOrd="0" destOrd="0" presId="urn:microsoft.com/office/officeart/2005/8/layout/hierarchy2"/>
    <dgm:cxn modelId="{20A69738-B83F-459B-8209-9C525D2C18FD}" srcId="{FED80DC3-D344-4BA7-8D29-FFB69BDFF694}" destId="{F2FD6E19-D315-4A1D-BCC9-9FCCE479514E}" srcOrd="0" destOrd="0" parTransId="{F0D8DA39-5518-4325-B8D8-554E34F5B321}" sibTransId="{C1F1B48A-101C-458D-9034-73ABD476339A}"/>
    <dgm:cxn modelId="{F986DB48-B626-421B-B974-E488C1B847E3}" type="presOf" srcId="{884B72C6-05DA-4CE6-A804-9DCA6247DC57}" destId="{6AAF5FFB-7D80-459F-B4D0-F9BF27BAC934}" srcOrd="0" destOrd="0" presId="urn:microsoft.com/office/officeart/2005/8/layout/hierarchy2"/>
    <dgm:cxn modelId="{AF512570-BC50-43F8-B10E-5E0DCEF87A09}" type="presOf" srcId="{8E241E6A-CBCB-4FC8-BECE-DD5B0A9E6164}" destId="{8B0F852A-C23C-443F-8963-476F56C72D0F}" srcOrd="0" destOrd="0" presId="urn:microsoft.com/office/officeart/2005/8/layout/hierarchy2"/>
    <dgm:cxn modelId="{04765178-8B43-459A-9360-968F88A78FA8}" type="presOf" srcId="{8351CD6A-3614-489F-8977-3B3D96D8006A}" destId="{0FFC57EC-399A-40BF-82BA-1C8F06BCA6BB}" srcOrd="0" destOrd="0" presId="urn:microsoft.com/office/officeart/2005/8/layout/hierarchy2"/>
    <dgm:cxn modelId="{75319D59-83E0-4B89-BBAB-BEE73B6FD533}" srcId="{59AB0B8B-6B9B-4C37-A866-0A8C2C0C4D94}" destId="{FED80DC3-D344-4BA7-8D29-FFB69BDFF694}" srcOrd="0" destOrd="0" parTransId="{29202F5F-4A06-4F8D-A724-A66B3BF03D9C}" sibTransId="{6601AE28-D24F-40C5-A966-D5164C4693C9}"/>
    <dgm:cxn modelId="{B4634F7B-CAC7-4C1F-9B66-E020FEB3347E}" srcId="{FED80DC3-D344-4BA7-8D29-FFB69BDFF694}" destId="{709F1316-8E5A-4B21-82A5-54A29EBC55A7}" srcOrd="1" destOrd="0" parTransId="{FBF2461C-CFE1-4EAB-A968-D3147F943475}" sibTransId="{C9FB520D-7099-4365-86C0-7C21A9BFFF98}"/>
    <dgm:cxn modelId="{85BAFE8F-13E7-4F56-A1C7-7AD8098660A3}" srcId="{884B72C6-05DA-4CE6-A804-9DCA6247DC57}" destId="{59AB0B8B-6B9B-4C37-A866-0A8C2C0C4D94}" srcOrd="0" destOrd="0" parTransId="{EE265F88-1223-4BAF-95B3-6DE7C4AE7BAE}" sibTransId="{7BC31927-D1EF-4B98-941F-EBB02020E2A0}"/>
    <dgm:cxn modelId="{EC7AA895-4892-45E1-83BF-1CDA07368354}" type="presOf" srcId="{59AB0B8B-6B9B-4C37-A866-0A8C2C0C4D94}" destId="{BF8E7185-CC23-4BB4-ACFA-9745A30AA231}" srcOrd="0" destOrd="0" presId="urn:microsoft.com/office/officeart/2005/8/layout/hierarchy2"/>
    <dgm:cxn modelId="{4DA7DA9A-B990-435F-A2A5-FFF5BBF2095C}" type="presOf" srcId="{F0D8DA39-5518-4325-B8D8-554E34F5B321}" destId="{D5FD71B9-6189-4B6D-AE64-C2B3B51330C7}" srcOrd="0" destOrd="0" presId="urn:microsoft.com/office/officeart/2005/8/layout/hierarchy2"/>
    <dgm:cxn modelId="{3DB5D6AF-56C3-428E-A3F4-B03C6343A525}" type="presOf" srcId="{29202F5F-4A06-4F8D-A724-A66B3BF03D9C}" destId="{1BA39BE2-D97E-4C3F-B1D3-A2442FEE8525}" srcOrd="0" destOrd="0" presId="urn:microsoft.com/office/officeart/2005/8/layout/hierarchy2"/>
    <dgm:cxn modelId="{903DB1BA-3D9C-4E93-B2B8-7CC2630CE230}" srcId="{59AB0B8B-6B9B-4C37-A866-0A8C2C0C4D94}" destId="{8351CD6A-3614-489F-8977-3B3D96D8006A}" srcOrd="1" destOrd="0" parTransId="{8E241E6A-CBCB-4FC8-BECE-DD5B0A9E6164}" sibTransId="{E422F933-40B0-44EE-93C3-8527685CC34C}"/>
    <dgm:cxn modelId="{B02EF9C0-0088-4A7A-A73D-274ED55CDD6F}" type="presOf" srcId="{FED80DC3-D344-4BA7-8D29-FFB69BDFF694}" destId="{60D35316-012A-42A1-81D6-EB59F93AC09D}" srcOrd="0" destOrd="0" presId="urn:microsoft.com/office/officeart/2005/8/layout/hierarchy2"/>
    <dgm:cxn modelId="{998861C1-4F5B-4F49-8E7C-ACE7711086C7}" type="presOf" srcId="{FBF2461C-CFE1-4EAB-A968-D3147F943475}" destId="{DC370A7F-5FC5-4E2A-AA91-9B796590A594}" srcOrd="1" destOrd="0" presId="urn:microsoft.com/office/officeart/2005/8/layout/hierarchy2"/>
    <dgm:cxn modelId="{408E63DA-5914-466D-B432-7A05CCD123F1}" type="presOf" srcId="{8E241E6A-CBCB-4FC8-BECE-DD5B0A9E6164}" destId="{6FDE24E2-7DDC-4ECA-A238-2B1B4C172427}" srcOrd="1" destOrd="0" presId="urn:microsoft.com/office/officeart/2005/8/layout/hierarchy2"/>
    <dgm:cxn modelId="{DA8351FF-5425-4F63-A8D4-4BE1C25F2B26}" type="presOf" srcId="{29202F5F-4A06-4F8D-A724-A66B3BF03D9C}" destId="{357322E4-7FFE-4A0B-8AB6-1404ED776D66}" srcOrd="1" destOrd="0" presId="urn:microsoft.com/office/officeart/2005/8/layout/hierarchy2"/>
    <dgm:cxn modelId="{7036AFCB-0AD3-407E-9333-AB20F7A6FD54}" type="presParOf" srcId="{6AAF5FFB-7D80-459F-B4D0-F9BF27BAC934}" destId="{4AFECC4C-24E3-40CF-9513-FE4722A56F2C}" srcOrd="0" destOrd="0" presId="urn:microsoft.com/office/officeart/2005/8/layout/hierarchy2"/>
    <dgm:cxn modelId="{8F05A7D4-5AD6-43B5-8B73-94D7059FB589}" type="presParOf" srcId="{4AFECC4C-24E3-40CF-9513-FE4722A56F2C}" destId="{BF8E7185-CC23-4BB4-ACFA-9745A30AA231}" srcOrd="0" destOrd="0" presId="urn:microsoft.com/office/officeart/2005/8/layout/hierarchy2"/>
    <dgm:cxn modelId="{8C05E095-E38B-4CB5-A88E-447D40E22171}" type="presParOf" srcId="{4AFECC4C-24E3-40CF-9513-FE4722A56F2C}" destId="{A1C510B0-C2F0-49BC-990F-29243F5605A3}" srcOrd="1" destOrd="0" presId="urn:microsoft.com/office/officeart/2005/8/layout/hierarchy2"/>
    <dgm:cxn modelId="{432949BF-6D4F-44E6-9E2A-7BACE80EA03F}" type="presParOf" srcId="{A1C510B0-C2F0-49BC-990F-29243F5605A3}" destId="{1BA39BE2-D97E-4C3F-B1D3-A2442FEE8525}" srcOrd="0" destOrd="0" presId="urn:microsoft.com/office/officeart/2005/8/layout/hierarchy2"/>
    <dgm:cxn modelId="{4CC57B52-7B06-455F-9E26-B82AF5F4716C}" type="presParOf" srcId="{1BA39BE2-D97E-4C3F-B1D3-A2442FEE8525}" destId="{357322E4-7FFE-4A0B-8AB6-1404ED776D66}" srcOrd="0" destOrd="0" presId="urn:microsoft.com/office/officeart/2005/8/layout/hierarchy2"/>
    <dgm:cxn modelId="{FEED094B-75AB-4068-AB1D-EFC74A21D5B7}" type="presParOf" srcId="{A1C510B0-C2F0-49BC-990F-29243F5605A3}" destId="{B798A94F-50A1-45C3-81B4-A6CEF7828DF1}" srcOrd="1" destOrd="0" presId="urn:microsoft.com/office/officeart/2005/8/layout/hierarchy2"/>
    <dgm:cxn modelId="{9BA60347-0828-45DD-879F-C38A091FDB6E}" type="presParOf" srcId="{B798A94F-50A1-45C3-81B4-A6CEF7828DF1}" destId="{60D35316-012A-42A1-81D6-EB59F93AC09D}" srcOrd="0" destOrd="0" presId="urn:microsoft.com/office/officeart/2005/8/layout/hierarchy2"/>
    <dgm:cxn modelId="{E5053F0A-19F8-4E18-B348-E2136CB52C13}" type="presParOf" srcId="{B798A94F-50A1-45C3-81B4-A6CEF7828DF1}" destId="{EC6C55C1-4979-4228-AF29-8DF8D53C80D1}" srcOrd="1" destOrd="0" presId="urn:microsoft.com/office/officeart/2005/8/layout/hierarchy2"/>
    <dgm:cxn modelId="{7D1FCB5C-7198-4069-BE65-B917D990F19D}" type="presParOf" srcId="{EC6C55C1-4979-4228-AF29-8DF8D53C80D1}" destId="{D5FD71B9-6189-4B6D-AE64-C2B3B51330C7}" srcOrd="0" destOrd="0" presId="urn:microsoft.com/office/officeart/2005/8/layout/hierarchy2"/>
    <dgm:cxn modelId="{8383474D-25D2-45E5-B7FD-77C9CB387A6D}" type="presParOf" srcId="{D5FD71B9-6189-4B6D-AE64-C2B3B51330C7}" destId="{481CA580-769D-4F91-B334-D0F9471905C7}" srcOrd="0" destOrd="0" presId="urn:microsoft.com/office/officeart/2005/8/layout/hierarchy2"/>
    <dgm:cxn modelId="{88F607CC-93D7-4673-AE91-2428A49EEE99}" type="presParOf" srcId="{EC6C55C1-4979-4228-AF29-8DF8D53C80D1}" destId="{E83BC3AE-3835-49EA-A755-F4E38EF3EC9E}" srcOrd="1" destOrd="0" presId="urn:microsoft.com/office/officeart/2005/8/layout/hierarchy2"/>
    <dgm:cxn modelId="{BBD2683E-3B7B-4C12-819B-3DFEB65CDD08}" type="presParOf" srcId="{E83BC3AE-3835-49EA-A755-F4E38EF3EC9E}" destId="{CB65C66D-8A91-40E1-AE38-72135C267B8A}" srcOrd="0" destOrd="0" presId="urn:microsoft.com/office/officeart/2005/8/layout/hierarchy2"/>
    <dgm:cxn modelId="{0CFD18E1-5CD3-4278-836A-22D243C51B0F}" type="presParOf" srcId="{E83BC3AE-3835-49EA-A755-F4E38EF3EC9E}" destId="{E608876C-F8B3-4552-A682-9301756F6422}" srcOrd="1" destOrd="0" presId="urn:microsoft.com/office/officeart/2005/8/layout/hierarchy2"/>
    <dgm:cxn modelId="{D79639C3-989B-483B-848E-48D48BA25C4A}" type="presParOf" srcId="{EC6C55C1-4979-4228-AF29-8DF8D53C80D1}" destId="{740899A4-DAAE-489D-A3EA-65567A7E5357}" srcOrd="2" destOrd="0" presId="urn:microsoft.com/office/officeart/2005/8/layout/hierarchy2"/>
    <dgm:cxn modelId="{70CBB58E-D560-4703-931A-13AAA99645C3}" type="presParOf" srcId="{740899A4-DAAE-489D-A3EA-65567A7E5357}" destId="{DC370A7F-5FC5-4E2A-AA91-9B796590A594}" srcOrd="0" destOrd="0" presId="urn:microsoft.com/office/officeart/2005/8/layout/hierarchy2"/>
    <dgm:cxn modelId="{07E9033E-783C-4BE2-85C2-C370BF953166}" type="presParOf" srcId="{EC6C55C1-4979-4228-AF29-8DF8D53C80D1}" destId="{C319CECD-34CD-4809-8FFB-2B63D983C629}" srcOrd="3" destOrd="0" presId="urn:microsoft.com/office/officeart/2005/8/layout/hierarchy2"/>
    <dgm:cxn modelId="{78FB7DB0-ACE5-4F76-8397-AD62FC1DC466}" type="presParOf" srcId="{C319CECD-34CD-4809-8FFB-2B63D983C629}" destId="{B31AF0DE-EF2B-427F-BB90-66F7AADBD408}" srcOrd="0" destOrd="0" presId="urn:microsoft.com/office/officeart/2005/8/layout/hierarchy2"/>
    <dgm:cxn modelId="{AAC724D0-F144-439E-88C2-8D54FB776DF7}" type="presParOf" srcId="{C319CECD-34CD-4809-8FFB-2B63D983C629}" destId="{F1F98162-3AF5-444F-970B-4F9DE4D8B116}" srcOrd="1" destOrd="0" presId="urn:microsoft.com/office/officeart/2005/8/layout/hierarchy2"/>
    <dgm:cxn modelId="{8D7D1D8C-C8DC-481C-A9D6-DD22C50199B7}" type="presParOf" srcId="{A1C510B0-C2F0-49BC-990F-29243F5605A3}" destId="{8B0F852A-C23C-443F-8963-476F56C72D0F}" srcOrd="2" destOrd="0" presId="urn:microsoft.com/office/officeart/2005/8/layout/hierarchy2"/>
    <dgm:cxn modelId="{DCF911B1-3BDC-4F78-9285-E2F5BEE37966}" type="presParOf" srcId="{8B0F852A-C23C-443F-8963-476F56C72D0F}" destId="{6FDE24E2-7DDC-4ECA-A238-2B1B4C172427}" srcOrd="0" destOrd="0" presId="urn:microsoft.com/office/officeart/2005/8/layout/hierarchy2"/>
    <dgm:cxn modelId="{A7579038-06A9-4405-B88E-9387144F3AC0}" type="presParOf" srcId="{A1C510B0-C2F0-49BC-990F-29243F5605A3}" destId="{CEE4172D-42B1-46B8-A9C9-2EDF943CCD6A}" srcOrd="3" destOrd="0" presId="urn:microsoft.com/office/officeart/2005/8/layout/hierarchy2"/>
    <dgm:cxn modelId="{AB583387-71BE-4DE5-AD9F-EBDAF90A09FB}" type="presParOf" srcId="{CEE4172D-42B1-46B8-A9C9-2EDF943CCD6A}" destId="{0FFC57EC-399A-40BF-82BA-1C8F06BCA6BB}" srcOrd="0" destOrd="0" presId="urn:microsoft.com/office/officeart/2005/8/layout/hierarchy2"/>
    <dgm:cxn modelId="{F467018A-7E99-4549-8A29-E6E79B7277C5}" type="presParOf" srcId="{CEE4172D-42B1-46B8-A9C9-2EDF943CCD6A}" destId="{D634CE95-0A8A-42A2-A79B-D5D92404B4BA}"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0369C-349C-4177-B94C-FEAA725CA8AE}"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it-IT"/>
        </a:p>
      </dgm:t>
    </dgm:pt>
    <dgm:pt modelId="{F5EB4CF7-B1EF-4B23-A22F-45E320F4B35D}">
      <dgm:prSet phldrT="[Testo]" custT="1"/>
      <dgm:spPr/>
      <dgm:t>
        <a:bodyPr/>
        <a:lstStyle/>
        <a:p>
          <a:r>
            <a:rPr lang="it-IT" sz="2000" dirty="0"/>
            <a:t>1.Indicatori istituzionali</a:t>
          </a:r>
        </a:p>
      </dgm:t>
    </dgm:pt>
    <dgm:pt modelId="{13755B1D-582C-4A0B-ACE5-422204E56BED}" type="parTrans" cxnId="{ED7CE2A0-D213-4B5A-A0FF-6B208F57B219}">
      <dgm:prSet/>
      <dgm:spPr/>
      <dgm:t>
        <a:bodyPr/>
        <a:lstStyle/>
        <a:p>
          <a:endParaRPr lang="it-IT" sz="2000"/>
        </a:p>
      </dgm:t>
    </dgm:pt>
    <dgm:pt modelId="{2EED826B-910F-4850-BBF1-1EC7515CB7D4}" type="sibTrans" cxnId="{ED7CE2A0-D213-4B5A-A0FF-6B208F57B219}">
      <dgm:prSet/>
      <dgm:spPr/>
      <dgm:t>
        <a:bodyPr/>
        <a:lstStyle/>
        <a:p>
          <a:endParaRPr lang="it-IT" sz="2000"/>
        </a:p>
      </dgm:t>
    </dgm:pt>
    <dgm:pt modelId="{2F6DF4E9-46E3-48ED-9991-EC213EB16E2E}">
      <dgm:prSet phldrT="[Testo]" custT="1"/>
      <dgm:spPr/>
      <dgm:t>
        <a:bodyPr/>
        <a:lstStyle/>
        <a:p>
          <a:r>
            <a:rPr lang="it-IT" sz="2000" dirty="0"/>
            <a:t>Si tratta di indicatori con target quantitativi definiti a livello di Ateneo</a:t>
          </a:r>
        </a:p>
      </dgm:t>
    </dgm:pt>
    <dgm:pt modelId="{94682666-B43D-4F11-A3EA-B99F2BFC9720}" type="parTrans" cxnId="{ECF5C41A-652E-4EF8-930D-E2A9A011591B}">
      <dgm:prSet/>
      <dgm:spPr/>
      <dgm:t>
        <a:bodyPr/>
        <a:lstStyle/>
        <a:p>
          <a:endParaRPr lang="it-IT" sz="2000"/>
        </a:p>
      </dgm:t>
    </dgm:pt>
    <dgm:pt modelId="{A5E94433-2D90-4CB8-A235-A8A54AA164CF}" type="sibTrans" cxnId="{ECF5C41A-652E-4EF8-930D-E2A9A011591B}">
      <dgm:prSet/>
      <dgm:spPr/>
      <dgm:t>
        <a:bodyPr/>
        <a:lstStyle/>
        <a:p>
          <a:endParaRPr lang="it-IT" sz="2000"/>
        </a:p>
      </dgm:t>
    </dgm:pt>
    <dgm:pt modelId="{FA0DB4F6-91B7-472E-9CA3-E77B4E5498BD}">
      <dgm:prSet phldrT="[Testo]" custT="1"/>
      <dgm:spPr/>
      <dgm:t>
        <a:bodyPr/>
        <a:lstStyle/>
        <a:p>
          <a:r>
            <a:rPr lang="it-IT" sz="2000" dirty="0"/>
            <a:t>….</a:t>
          </a:r>
        </a:p>
      </dgm:t>
    </dgm:pt>
    <dgm:pt modelId="{80B5A659-1959-4455-B9AC-15AC9E4EFFC8}" type="parTrans" cxnId="{932AEEDE-E473-45ED-B94C-C2FF1FBC373A}">
      <dgm:prSet/>
      <dgm:spPr/>
      <dgm:t>
        <a:bodyPr/>
        <a:lstStyle/>
        <a:p>
          <a:endParaRPr lang="it-IT" sz="2000"/>
        </a:p>
      </dgm:t>
    </dgm:pt>
    <dgm:pt modelId="{571032AD-A26F-43EC-9ABB-7EE26EDCE454}" type="sibTrans" cxnId="{932AEEDE-E473-45ED-B94C-C2FF1FBC373A}">
      <dgm:prSet/>
      <dgm:spPr/>
      <dgm:t>
        <a:bodyPr/>
        <a:lstStyle/>
        <a:p>
          <a:endParaRPr lang="it-IT" sz="2000"/>
        </a:p>
      </dgm:t>
    </dgm:pt>
    <dgm:pt modelId="{A72F8BFB-C36B-463D-8FAC-3C3654319EED}">
      <dgm:prSet phldrT="[Testo]" custT="1"/>
      <dgm:spPr/>
      <dgm:t>
        <a:bodyPr/>
        <a:lstStyle/>
        <a:p>
          <a:r>
            <a:rPr lang="it-IT" sz="2000" dirty="0"/>
            <a:t>2. Obiettivi di performance organizzativa di area</a:t>
          </a:r>
        </a:p>
      </dgm:t>
    </dgm:pt>
    <dgm:pt modelId="{3D95388C-2BB4-40DB-BE96-BED56BCDAC52}" type="parTrans" cxnId="{9478DC5F-F3D3-4196-8B27-DCB760446B91}">
      <dgm:prSet/>
      <dgm:spPr/>
      <dgm:t>
        <a:bodyPr/>
        <a:lstStyle/>
        <a:p>
          <a:endParaRPr lang="it-IT" sz="2000"/>
        </a:p>
      </dgm:t>
    </dgm:pt>
    <dgm:pt modelId="{2343C403-C147-440B-B86B-09F563492001}" type="sibTrans" cxnId="{9478DC5F-F3D3-4196-8B27-DCB760446B91}">
      <dgm:prSet/>
      <dgm:spPr/>
      <dgm:t>
        <a:bodyPr/>
        <a:lstStyle/>
        <a:p>
          <a:endParaRPr lang="it-IT" sz="2000"/>
        </a:p>
      </dgm:t>
    </dgm:pt>
    <dgm:pt modelId="{CC07FC9F-A9C4-403B-B01F-F73249BE337C}">
      <dgm:prSet phldrT="[Testo]" custT="1"/>
      <dgm:spPr/>
      <dgm:t>
        <a:bodyPr/>
        <a:lstStyle/>
        <a:p>
          <a:r>
            <a:rPr lang="it-IT" sz="2000" dirty="0"/>
            <a:t>Per ogni dirigente vengono individuati </a:t>
          </a:r>
          <a:r>
            <a:rPr lang="it-IT" sz="2000" b="1" dirty="0"/>
            <a:t>4</a:t>
          </a:r>
          <a:r>
            <a:rPr lang="it-IT" sz="2000" dirty="0"/>
            <a:t> obiettivi progettuali pluriennali, spesso a carattere trasversale, collegati alle direttrici strategiche dell’Ateneo e alla priorità gestionali più rilevanti. Ogni obiettivo potrà essere articolato in azioni con target specifici di impatto e/o risultato.</a:t>
          </a:r>
        </a:p>
      </dgm:t>
    </dgm:pt>
    <dgm:pt modelId="{FE533CDB-63AC-4504-A0C4-E27A07EE7603}" type="parTrans" cxnId="{7AA40C0E-3E7B-4C56-9510-084E1067011E}">
      <dgm:prSet/>
      <dgm:spPr/>
      <dgm:t>
        <a:bodyPr/>
        <a:lstStyle/>
        <a:p>
          <a:endParaRPr lang="it-IT" sz="2000"/>
        </a:p>
      </dgm:t>
    </dgm:pt>
    <dgm:pt modelId="{E14051CF-84EB-4221-B580-B6CEE0C92AED}" type="sibTrans" cxnId="{7AA40C0E-3E7B-4C56-9510-084E1067011E}">
      <dgm:prSet/>
      <dgm:spPr/>
      <dgm:t>
        <a:bodyPr/>
        <a:lstStyle/>
        <a:p>
          <a:endParaRPr lang="it-IT" sz="2000"/>
        </a:p>
      </dgm:t>
    </dgm:pt>
    <dgm:pt modelId="{95FA62CF-C612-474A-9446-6BA1FEF2C7FA}">
      <dgm:prSet phldrT="[Testo]" custT="1"/>
      <dgm:spPr/>
      <dgm:t>
        <a:bodyPr/>
        <a:lstStyle/>
        <a:p>
          <a:r>
            <a:rPr lang="it-IT" sz="2000" dirty="0"/>
            <a:t>3.Piano del dirigente</a:t>
          </a:r>
        </a:p>
      </dgm:t>
    </dgm:pt>
    <dgm:pt modelId="{69DB949F-7F65-48D5-91D7-2F0203B999AF}" type="parTrans" cxnId="{E47E828A-6454-4405-9371-A59EE1B202CB}">
      <dgm:prSet/>
      <dgm:spPr/>
      <dgm:t>
        <a:bodyPr/>
        <a:lstStyle/>
        <a:p>
          <a:endParaRPr lang="it-IT" sz="2000"/>
        </a:p>
      </dgm:t>
    </dgm:pt>
    <dgm:pt modelId="{94806AD9-DE3F-4521-9098-E1E77191EADA}" type="sibTrans" cxnId="{E47E828A-6454-4405-9371-A59EE1B202CB}">
      <dgm:prSet/>
      <dgm:spPr/>
      <dgm:t>
        <a:bodyPr/>
        <a:lstStyle/>
        <a:p>
          <a:endParaRPr lang="it-IT" sz="2000"/>
        </a:p>
      </dgm:t>
    </dgm:pt>
    <dgm:pt modelId="{557C5A96-47B4-4260-852E-1B72FA386111}">
      <dgm:prSet phldrT="[Testo]" custT="1"/>
      <dgm:spPr/>
      <dgm:t>
        <a:bodyPr/>
        <a:lstStyle/>
        <a:p>
          <a:r>
            <a:rPr lang="it-IT" sz="2000" dirty="0"/>
            <a:t>Implementazione del modello di lavoro smart sulla base del contenuto del POLA.</a:t>
          </a:r>
        </a:p>
      </dgm:t>
    </dgm:pt>
    <dgm:pt modelId="{B49DC822-386A-42CD-8A75-A3322BA47348}" type="parTrans" cxnId="{092E7CEB-903D-4989-8B91-C3DAC0D035C4}">
      <dgm:prSet/>
      <dgm:spPr/>
      <dgm:t>
        <a:bodyPr/>
        <a:lstStyle/>
        <a:p>
          <a:endParaRPr lang="it-IT" sz="2000"/>
        </a:p>
      </dgm:t>
    </dgm:pt>
    <dgm:pt modelId="{E00C8CB8-E559-4FE7-989A-A82ECE02242E}" type="sibTrans" cxnId="{092E7CEB-903D-4989-8B91-C3DAC0D035C4}">
      <dgm:prSet/>
      <dgm:spPr/>
      <dgm:t>
        <a:bodyPr/>
        <a:lstStyle/>
        <a:p>
          <a:endParaRPr lang="it-IT" sz="2000"/>
        </a:p>
      </dgm:t>
    </dgm:pt>
    <dgm:pt modelId="{55449262-3FB2-4085-981F-72CD71CE3D90}">
      <dgm:prSet phldrT="[Testo]" custT="1"/>
      <dgm:spPr/>
      <dgm:t>
        <a:bodyPr/>
        <a:lstStyle/>
        <a:p>
          <a:r>
            <a:rPr lang="it-IT" sz="2000" dirty="0"/>
            <a:t>Es . Aumento n° studenti</a:t>
          </a:r>
        </a:p>
      </dgm:t>
    </dgm:pt>
    <dgm:pt modelId="{2A9A114C-C932-44DF-BD34-E81FC3CE479A}" type="parTrans" cxnId="{214701DD-33DF-40DC-B8E6-81BA5D16D455}">
      <dgm:prSet/>
      <dgm:spPr/>
      <dgm:t>
        <a:bodyPr/>
        <a:lstStyle/>
        <a:p>
          <a:endParaRPr lang="it-IT" sz="2000"/>
        </a:p>
      </dgm:t>
    </dgm:pt>
    <dgm:pt modelId="{1A15C823-0CFA-44C5-822B-1550407D27E0}" type="sibTrans" cxnId="{214701DD-33DF-40DC-B8E6-81BA5D16D455}">
      <dgm:prSet/>
      <dgm:spPr/>
      <dgm:t>
        <a:bodyPr/>
        <a:lstStyle/>
        <a:p>
          <a:endParaRPr lang="it-IT" sz="2000"/>
        </a:p>
      </dgm:t>
    </dgm:pt>
    <dgm:pt modelId="{E0D9F5DB-E928-4313-8CAC-5BA3EBEE8085}">
      <dgm:prSet phldrT="[Testo]" custT="1"/>
      <dgm:spPr/>
      <dgm:t>
        <a:bodyPr/>
        <a:lstStyle/>
        <a:p>
          <a:r>
            <a:rPr lang="it-IT" sz="2000" dirty="0"/>
            <a:t>Altri obiettivi tipici dei servizi coordinati</a:t>
          </a:r>
        </a:p>
      </dgm:t>
    </dgm:pt>
    <dgm:pt modelId="{F7110C05-93AD-4589-99E8-BC44558E43D0}" type="parTrans" cxnId="{5AE9119A-CB8E-47D8-A48F-67CE4B5DF938}">
      <dgm:prSet/>
      <dgm:spPr/>
      <dgm:t>
        <a:bodyPr/>
        <a:lstStyle/>
        <a:p>
          <a:endParaRPr lang="it-IT" sz="2000"/>
        </a:p>
      </dgm:t>
    </dgm:pt>
    <dgm:pt modelId="{5574E83A-AD0A-49CC-B378-C6BEBB5FADF7}" type="sibTrans" cxnId="{5AE9119A-CB8E-47D8-A48F-67CE4B5DF938}">
      <dgm:prSet/>
      <dgm:spPr/>
      <dgm:t>
        <a:bodyPr/>
        <a:lstStyle/>
        <a:p>
          <a:endParaRPr lang="it-IT" sz="2000"/>
        </a:p>
      </dgm:t>
    </dgm:pt>
    <dgm:pt modelId="{71E5CFE2-044B-46CA-9BA7-788689C7C11B}">
      <dgm:prSet phldrT="[Testo]" custT="1"/>
      <dgm:spPr/>
      <dgm:t>
        <a:bodyPr/>
        <a:lstStyle/>
        <a:p>
          <a:r>
            <a:rPr lang="it-IT" sz="2000" dirty="0"/>
            <a:t>Interventi di riorganizzazione dell’area</a:t>
          </a:r>
        </a:p>
      </dgm:t>
    </dgm:pt>
    <dgm:pt modelId="{F65FC564-ED94-4B05-BCF3-227BC2E4A67A}" type="parTrans" cxnId="{48C8B9CC-D6E2-4D4B-BEFA-7951ED146C37}">
      <dgm:prSet/>
      <dgm:spPr/>
      <dgm:t>
        <a:bodyPr/>
        <a:lstStyle/>
        <a:p>
          <a:endParaRPr lang="it-IT" sz="2000"/>
        </a:p>
      </dgm:t>
    </dgm:pt>
    <dgm:pt modelId="{120ECBF6-32E6-417E-BF85-ABE0B784E56F}" type="sibTrans" cxnId="{48C8B9CC-D6E2-4D4B-BEFA-7951ED146C37}">
      <dgm:prSet/>
      <dgm:spPr/>
      <dgm:t>
        <a:bodyPr/>
        <a:lstStyle/>
        <a:p>
          <a:endParaRPr lang="it-IT" sz="2000"/>
        </a:p>
      </dgm:t>
    </dgm:pt>
    <dgm:pt modelId="{92906A88-1F90-4040-BD75-61C7B7B78023}">
      <dgm:prSet phldrT="[Testo]" custT="1"/>
      <dgm:spPr/>
      <dgm:t>
        <a:bodyPr/>
        <a:lstStyle/>
        <a:p>
          <a:r>
            <a:rPr lang="it-IT" sz="2000" dirty="0"/>
            <a:t>…..da completare</a:t>
          </a:r>
        </a:p>
      </dgm:t>
    </dgm:pt>
    <dgm:pt modelId="{87825375-6C1B-4070-AC7F-1450A6725C7B}" type="parTrans" cxnId="{E04B3107-7CE1-47D0-A422-D0A24AB36922}">
      <dgm:prSet/>
      <dgm:spPr/>
      <dgm:t>
        <a:bodyPr/>
        <a:lstStyle/>
        <a:p>
          <a:endParaRPr lang="it-IT" sz="2000"/>
        </a:p>
      </dgm:t>
    </dgm:pt>
    <dgm:pt modelId="{0B8C0470-BEF2-43A9-B087-204EA18BA73A}" type="sibTrans" cxnId="{E04B3107-7CE1-47D0-A422-D0A24AB36922}">
      <dgm:prSet/>
      <dgm:spPr/>
      <dgm:t>
        <a:bodyPr/>
        <a:lstStyle/>
        <a:p>
          <a:endParaRPr lang="it-IT" sz="2000"/>
        </a:p>
      </dgm:t>
    </dgm:pt>
    <dgm:pt modelId="{5127F103-0558-413F-B177-A60715D576F0}">
      <dgm:prSet phldrT="[Testo]" custT="1"/>
      <dgm:spPr/>
      <dgm:t>
        <a:bodyPr/>
        <a:lstStyle/>
        <a:p>
          <a:endParaRPr lang="it-IT" sz="2000" dirty="0"/>
        </a:p>
      </dgm:t>
    </dgm:pt>
    <dgm:pt modelId="{E1E5069F-E094-4551-8D02-9395272456B1}" type="parTrans" cxnId="{52BB16BB-A2E8-4EB9-A773-2506F32A0457}">
      <dgm:prSet/>
      <dgm:spPr/>
      <dgm:t>
        <a:bodyPr/>
        <a:lstStyle/>
        <a:p>
          <a:endParaRPr lang="it-IT" sz="2000"/>
        </a:p>
      </dgm:t>
    </dgm:pt>
    <dgm:pt modelId="{2518C2D7-D41A-4745-827D-2D3DC8373D37}" type="sibTrans" cxnId="{52BB16BB-A2E8-4EB9-A773-2506F32A0457}">
      <dgm:prSet/>
      <dgm:spPr/>
      <dgm:t>
        <a:bodyPr/>
        <a:lstStyle/>
        <a:p>
          <a:endParaRPr lang="it-IT" sz="2000"/>
        </a:p>
      </dgm:t>
    </dgm:pt>
    <dgm:pt modelId="{BC60A497-90BD-4C42-86D3-87B4B6AC839D}">
      <dgm:prSet phldrT="[Testo]" custT="1"/>
      <dgm:spPr/>
      <dgm:t>
        <a:bodyPr/>
        <a:lstStyle/>
        <a:p>
          <a:r>
            <a:rPr lang="it-IT" sz="2000" b="0" dirty="0"/>
            <a:t>Es. Tasso di successo nell'acquisizione dei finanziamenti regionali 'programma di interventi per la ripresa economica'</a:t>
          </a:r>
        </a:p>
      </dgm:t>
    </dgm:pt>
    <dgm:pt modelId="{7929480A-548F-452F-85AD-0BC63D7BF003}" type="parTrans" cxnId="{399A71BB-01AD-43D5-A3C7-2C95804DDB58}">
      <dgm:prSet/>
      <dgm:spPr/>
      <dgm:t>
        <a:bodyPr/>
        <a:lstStyle/>
        <a:p>
          <a:endParaRPr lang="it-IT" sz="2000"/>
        </a:p>
      </dgm:t>
    </dgm:pt>
    <dgm:pt modelId="{8CE3B01D-429C-46D0-A395-E042AA72442D}" type="sibTrans" cxnId="{399A71BB-01AD-43D5-A3C7-2C95804DDB58}">
      <dgm:prSet/>
      <dgm:spPr/>
      <dgm:t>
        <a:bodyPr/>
        <a:lstStyle/>
        <a:p>
          <a:endParaRPr lang="it-IT" sz="2000"/>
        </a:p>
      </dgm:t>
    </dgm:pt>
    <dgm:pt modelId="{A6AC72B4-8CE2-4B4E-80DE-160E4C9B362E}">
      <dgm:prSet phldrT="[Testo]" custT="1"/>
      <dgm:spPr/>
      <dgm:t>
        <a:bodyPr/>
        <a:lstStyle/>
        <a:p>
          <a:endParaRPr lang="it-IT" sz="2000" b="0" dirty="0"/>
        </a:p>
      </dgm:t>
    </dgm:pt>
    <dgm:pt modelId="{3D34CEF9-95E5-41C1-9A52-D566B9B45F0B}" type="parTrans" cxnId="{E4140E3D-8D6B-43C7-9A30-C4E18497F048}">
      <dgm:prSet/>
      <dgm:spPr/>
      <dgm:t>
        <a:bodyPr/>
        <a:lstStyle/>
        <a:p>
          <a:endParaRPr lang="it-IT" sz="2000"/>
        </a:p>
      </dgm:t>
    </dgm:pt>
    <dgm:pt modelId="{C5E2A66A-F575-47A7-AB51-3B2A24E0B189}" type="sibTrans" cxnId="{E4140E3D-8D6B-43C7-9A30-C4E18497F048}">
      <dgm:prSet/>
      <dgm:spPr/>
      <dgm:t>
        <a:bodyPr/>
        <a:lstStyle/>
        <a:p>
          <a:endParaRPr lang="it-IT" sz="2000"/>
        </a:p>
      </dgm:t>
    </dgm:pt>
    <dgm:pt modelId="{FA03A6C2-1150-4249-BF0E-66297D7BF4F5}">
      <dgm:prSet custT="1"/>
      <dgm:spPr/>
      <dgm:t>
        <a:bodyPr/>
        <a:lstStyle/>
        <a:p>
          <a:endParaRPr lang="it-IT" sz="2000" dirty="0"/>
        </a:p>
      </dgm:t>
    </dgm:pt>
    <dgm:pt modelId="{7C1708F6-5D97-480D-AE23-61FB494507D3}" type="parTrans" cxnId="{21AD37D4-7468-4172-B401-D7A574ED0ABA}">
      <dgm:prSet/>
      <dgm:spPr/>
      <dgm:t>
        <a:bodyPr/>
        <a:lstStyle/>
        <a:p>
          <a:endParaRPr lang="it-IT" sz="2000"/>
        </a:p>
      </dgm:t>
    </dgm:pt>
    <dgm:pt modelId="{6C2DAB8B-DFE5-4FE1-8D20-49F342E33333}" type="sibTrans" cxnId="{21AD37D4-7468-4172-B401-D7A574ED0ABA}">
      <dgm:prSet/>
      <dgm:spPr/>
      <dgm:t>
        <a:bodyPr/>
        <a:lstStyle/>
        <a:p>
          <a:endParaRPr lang="it-IT" sz="2000"/>
        </a:p>
      </dgm:t>
    </dgm:pt>
    <dgm:pt modelId="{C454C8B9-4E7E-49CE-881D-6C89576EF9EF}">
      <dgm:prSet phldrT="[Testo]" custT="1"/>
      <dgm:spPr/>
      <dgm:t>
        <a:bodyPr/>
        <a:lstStyle/>
        <a:p>
          <a:endParaRPr lang="it-IT" sz="2000" dirty="0"/>
        </a:p>
      </dgm:t>
    </dgm:pt>
    <dgm:pt modelId="{7D02E9A6-4D89-4334-A835-CA2FA26AF299}" type="parTrans" cxnId="{1346AB20-41D3-4002-B2D0-32B42E9876FC}">
      <dgm:prSet/>
      <dgm:spPr/>
      <dgm:t>
        <a:bodyPr/>
        <a:lstStyle/>
        <a:p>
          <a:endParaRPr lang="it-IT" sz="2000"/>
        </a:p>
      </dgm:t>
    </dgm:pt>
    <dgm:pt modelId="{C128B139-528C-4781-85B4-8E903A057CE4}" type="sibTrans" cxnId="{1346AB20-41D3-4002-B2D0-32B42E9876FC}">
      <dgm:prSet/>
      <dgm:spPr/>
      <dgm:t>
        <a:bodyPr/>
        <a:lstStyle/>
        <a:p>
          <a:endParaRPr lang="it-IT" sz="2000"/>
        </a:p>
      </dgm:t>
    </dgm:pt>
    <dgm:pt modelId="{C4EB3145-A2B3-40F8-B8F5-6835B6ABF32A}">
      <dgm:prSet phldrT="[Testo]" custT="1"/>
      <dgm:spPr/>
      <dgm:t>
        <a:bodyPr/>
        <a:lstStyle/>
        <a:p>
          <a:endParaRPr lang="it-IT" sz="2000" dirty="0"/>
        </a:p>
      </dgm:t>
    </dgm:pt>
    <dgm:pt modelId="{6263B3D6-AB7F-47F1-A19F-4F921523B532}" type="parTrans" cxnId="{23707227-FE2B-4658-ADC0-B27C47999606}">
      <dgm:prSet/>
      <dgm:spPr/>
      <dgm:t>
        <a:bodyPr/>
        <a:lstStyle/>
        <a:p>
          <a:endParaRPr lang="it-IT" sz="2000"/>
        </a:p>
      </dgm:t>
    </dgm:pt>
    <dgm:pt modelId="{AEC29FA1-13FC-451B-9777-1154DB59993E}" type="sibTrans" cxnId="{23707227-FE2B-4658-ADC0-B27C47999606}">
      <dgm:prSet/>
      <dgm:spPr/>
      <dgm:t>
        <a:bodyPr/>
        <a:lstStyle/>
        <a:p>
          <a:endParaRPr lang="it-IT" sz="2000"/>
        </a:p>
      </dgm:t>
    </dgm:pt>
    <dgm:pt modelId="{C91A7970-2ED4-4BC6-A759-AD82E394A228}">
      <dgm:prSet phldrT="[Testo]" custT="1"/>
      <dgm:spPr/>
      <dgm:t>
        <a:bodyPr/>
        <a:lstStyle/>
        <a:p>
          <a:r>
            <a:rPr lang="it-IT" sz="2000" dirty="0"/>
            <a:t>Altri obiettivi da realizzare connessi alle specifiche competenze</a:t>
          </a:r>
        </a:p>
      </dgm:t>
    </dgm:pt>
    <dgm:pt modelId="{6F76E1B2-626A-4E7D-8CE3-3810D2BEEE11}" type="parTrans" cxnId="{19395561-993E-4EDF-8AC9-C0FD3B1FB867}">
      <dgm:prSet/>
      <dgm:spPr/>
      <dgm:t>
        <a:bodyPr/>
        <a:lstStyle/>
        <a:p>
          <a:endParaRPr lang="it-IT" sz="2000"/>
        </a:p>
      </dgm:t>
    </dgm:pt>
    <dgm:pt modelId="{6542FBAB-6588-4E27-89AA-C3BC7FCE0E86}" type="sibTrans" cxnId="{19395561-993E-4EDF-8AC9-C0FD3B1FB867}">
      <dgm:prSet/>
      <dgm:spPr/>
      <dgm:t>
        <a:bodyPr/>
        <a:lstStyle/>
        <a:p>
          <a:endParaRPr lang="it-IT" sz="2000"/>
        </a:p>
      </dgm:t>
    </dgm:pt>
    <dgm:pt modelId="{43621E46-2313-4480-97A3-D48DF2D04FEF}" type="pres">
      <dgm:prSet presAssocID="{78A0369C-349C-4177-B94C-FEAA725CA8AE}" presName="Name0" presStyleCnt="0">
        <dgm:presLayoutVars>
          <dgm:dir/>
          <dgm:animLvl val="lvl"/>
          <dgm:resizeHandles val="exact"/>
        </dgm:presLayoutVars>
      </dgm:prSet>
      <dgm:spPr/>
    </dgm:pt>
    <dgm:pt modelId="{DE08B2ED-B391-420B-8ED9-9A12ACCBE887}" type="pres">
      <dgm:prSet presAssocID="{F5EB4CF7-B1EF-4B23-A22F-45E320F4B35D}" presName="composite" presStyleCnt="0"/>
      <dgm:spPr/>
    </dgm:pt>
    <dgm:pt modelId="{76D39C1B-7F2A-47F4-9F65-11B969D0FFB0}" type="pres">
      <dgm:prSet presAssocID="{F5EB4CF7-B1EF-4B23-A22F-45E320F4B35D}" presName="parTx" presStyleLbl="alignNode1" presStyleIdx="0" presStyleCnt="3" custScaleX="110758">
        <dgm:presLayoutVars>
          <dgm:chMax val="0"/>
          <dgm:chPref val="0"/>
          <dgm:bulletEnabled val="1"/>
        </dgm:presLayoutVars>
      </dgm:prSet>
      <dgm:spPr/>
    </dgm:pt>
    <dgm:pt modelId="{7FC897AD-867E-42F7-9277-E62874048EA8}" type="pres">
      <dgm:prSet presAssocID="{F5EB4CF7-B1EF-4B23-A22F-45E320F4B35D}" presName="desTx" presStyleLbl="alignAccFollowNode1" presStyleIdx="0" presStyleCnt="3" custScaleX="109595" custLinFactNeighborX="-528">
        <dgm:presLayoutVars>
          <dgm:bulletEnabled val="1"/>
        </dgm:presLayoutVars>
      </dgm:prSet>
      <dgm:spPr/>
    </dgm:pt>
    <dgm:pt modelId="{DDC47513-6394-49E3-B708-7012D19DD45F}" type="pres">
      <dgm:prSet presAssocID="{2EED826B-910F-4850-BBF1-1EC7515CB7D4}" presName="space" presStyleCnt="0"/>
      <dgm:spPr/>
    </dgm:pt>
    <dgm:pt modelId="{AEAC0E19-F03E-45E5-AF34-FE998DAEFFA3}" type="pres">
      <dgm:prSet presAssocID="{A72F8BFB-C36B-463D-8FAC-3C3654319EED}" presName="composite" presStyleCnt="0"/>
      <dgm:spPr/>
    </dgm:pt>
    <dgm:pt modelId="{7B14A79E-3BDD-4DE6-AE21-1F39419415BD}" type="pres">
      <dgm:prSet presAssocID="{A72F8BFB-C36B-463D-8FAC-3C3654319EED}" presName="parTx" presStyleLbl="alignNode1" presStyleIdx="1" presStyleCnt="3">
        <dgm:presLayoutVars>
          <dgm:chMax val="0"/>
          <dgm:chPref val="0"/>
          <dgm:bulletEnabled val="1"/>
        </dgm:presLayoutVars>
      </dgm:prSet>
      <dgm:spPr/>
    </dgm:pt>
    <dgm:pt modelId="{6735CBE1-F699-4AAC-A360-A403916878FD}" type="pres">
      <dgm:prSet presAssocID="{A72F8BFB-C36B-463D-8FAC-3C3654319EED}" presName="desTx" presStyleLbl="alignAccFollowNode1" presStyleIdx="1" presStyleCnt="3">
        <dgm:presLayoutVars>
          <dgm:bulletEnabled val="1"/>
        </dgm:presLayoutVars>
      </dgm:prSet>
      <dgm:spPr/>
    </dgm:pt>
    <dgm:pt modelId="{7C26451D-3EC1-47FD-B971-CCF71C1775A5}" type="pres">
      <dgm:prSet presAssocID="{2343C403-C147-440B-B86B-09F563492001}" presName="space" presStyleCnt="0"/>
      <dgm:spPr/>
    </dgm:pt>
    <dgm:pt modelId="{AA6D3FBD-0F3D-488D-9E1E-3040351ECCD7}" type="pres">
      <dgm:prSet presAssocID="{95FA62CF-C612-474A-9446-6BA1FEF2C7FA}" presName="composite" presStyleCnt="0"/>
      <dgm:spPr/>
    </dgm:pt>
    <dgm:pt modelId="{945F5316-75F3-4308-871A-937573C3D0B1}" type="pres">
      <dgm:prSet presAssocID="{95FA62CF-C612-474A-9446-6BA1FEF2C7FA}" presName="parTx" presStyleLbl="alignNode1" presStyleIdx="2" presStyleCnt="3">
        <dgm:presLayoutVars>
          <dgm:chMax val="0"/>
          <dgm:chPref val="0"/>
          <dgm:bulletEnabled val="1"/>
        </dgm:presLayoutVars>
      </dgm:prSet>
      <dgm:spPr/>
    </dgm:pt>
    <dgm:pt modelId="{AD9B894B-0A38-4373-A87C-A91DC00FBF0B}" type="pres">
      <dgm:prSet presAssocID="{95FA62CF-C612-474A-9446-6BA1FEF2C7FA}" presName="desTx" presStyleLbl="alignAccFollowNode1" presStyleIdx="2" presStyleCnt="3">
        <dgm:presLayoutVars>
          <dgm:bulletEnabled val="1"/>
        </dgm:presLayoutVars>
      </dgm:prSet>
      <dgm:spPr/>
    </dgm:pt>
  </dgm:ptLst>
  <dgm:cxnLst>
    <dgm:cxn modelId="{E04B3107-7CE1-47D0-A422-D0A24AB36922}" srcId="{95FA62CF-C612-474A-9446-6BA1FEF2C7FA}" destId="{92906A88-1F90-4040-BD75-61C7B7B78023}" srcOrd="5" destOrd="0" parTransId="{87825375-6C1B-4070-AC7F-1450A6725C7B}" sibTransId="{0B8C0470-BEF2-43A9-B087-204EA18BA73A}"/>
    <dgm:cxn modelId="{A0FC180C-4859-4871-8E5C-E04211E92CA1}" type="presOf" srcId="{557C5A96-47B4-4260-852E-1B72FA386111}" destId="{AD9B894B-0A38-4373-A87C-A91DC00FBF0B}" srcOrd="0" destOrd="1" presId="urn:microsoft.com/office/officeart/2005/8/layout/hList1"/>
    <dgm:cxn modelId="{7AA40C0E-3E7B-4C56-9510-084E1067011E}" srcId="{A72F8BFB-C36B-463D-8FAC-3C3654319EED}" destId="{CC07FC9F-A9C4-403B-B01F-F73249BE337C}" srcOrd="0" destOrd="0" parTransId="{FE533CDB-63AC-4504-A0C4-E27A07EE7603}" sibTransId="{E14051CF-84EB-4221-B580-B6CEE0C92AED}"/>
    <dgm:cxn modelId="{ECF5C41A-652E-4EF8-930D-E2A9A011591B}" srcId="{F5EB4CF7-B1EF-4B23-A22F-45E320F4B35D}" destId="{2F6DF4E9-46E3-48ED-9991-EC213EB16E2E}" srcOrd="0" destOrd="0" parTransId="{94682666-B43D-4F11-A3EA-B99F2BFC9720}" sibTransId="{A5E94433-2D90-4CB8-A235-A8A54AA164CF}"/>
    <dgm:cxn modelId="{68F4701D-F05B-4BB0-88EF-77D3BA197825}" type="presOf" srcId="{C4EB3145-A2B3-40F8-B8F5-6835B6ABF32A}" destId="{7FC897AD-867E-42F7-9277-E62874048EA8}" srcOrd="0" destOrd="2" presId="urn:microsoft.com/office/officeart/2005/8/layout/hList1"/>
    <dgm:cxn modelId="{333AD51E-FA23-4621-9748-89752C97971A}" type="presOf" srcId="{FA03A6C2-1150-4249-BF0E-66297D7BF4F5}" destId="{7FC897AD-867E-42F7-9277-E62874048EA8}" srcOrd="0" destOrd="6" presId="urn:microsoft.com/office/officeart/2005/8/layout/hList1"/>
    <dgm:cxn modelId="{1346AB20-41D3-4002-B2D0-32B42E9876FC}" srcId="{F5EB4CF7-B1EF-4B23-A22F-45E320F4B35D}" destId="{C454C8B9-4E7E-49CE-881D-6C89576EF9EF}" srcOrd="1" destOrd="0" parTransId="{7D02E9A6-4D89-4334-A835-CA2FA26AF299}" sibTransId="{C128B139-528C-4781-85B4-8E903A057CE4}"/>
    <dgm:cxn modelId="{B56D7325-AA35-47D2-8068-3DCE633B230E}" type="presOf" srcId="{C91A7970-2ED4-4BC6-A759-AD82E394A228}" destId="{AD9B894B-0A38-4373-A87C-A91DC00FBF0B}" srcOrd="0" destOrd="2" presId="urn:microsoft.com/office/officeart/2005/8/layout/hList1"/>
    <dgm:cxn modelId="{FCEB8626-5005-4662-BF5F-66C352F95DDB}" type="presOf" srcId="{FA0DB4F6-91B7-472E-9CA3-E77B4E5498BD}" destId="{7FC897AD-867E-42F7-9277-E62874048EA8}" srcOrd="0" destOrd="7" presId="urn:microsoft.com/office/officeart/2005/8/layout/hList1"/>
    <dgm:cxn modelId="{23707227-FE2B-4658-ADC0-B27C47999606}" srcId="{F5EB4CF7-B1EF-4B23-A22F-45E320F4B35D}" destId="{C4EB3145-A2B3-40F8-B8F5-6835B6ABF32A}" srcOrd="2" destOrd="0" parTransId="{6263B3D6-AB7F-47F1-A19F-4F921523B532}" sibTransId="{AEC29FA1-13FC-451B-9777-1154DB59993E}"/>
    <dgm:cxn modelId="{5082C432-0395-444C-82CB-B0046F08A3F7}" type="presOf" srcId="{2F6DF4E9-46E3-48ED-9991-EC213EB16E2E}" destId="{7FC897AD-867E-42F7-9277-E62874048EA8}" srcOrd="0" destOrd="0" presId="urn:microsoft.com/office/officeart/2005/8/layout/hList1"/>
    <dgm:cxn modelId="{E4140E3D-8D6B-43C7-9A30-C4E18497F048}" srcId="{F5EB4CF7-B1EF-4B23-A22F-45E320F4B35D}" destId="{A6AC72B4-8CE2-4B4E-80DE-160E4C9B362E}" srcOrd="4" destOrd="0" parTransId="{3D34CEF9-95E5-41C1-9A52-D566B9B45F0B}" sibTransId="{C5E2A66A-F575-47A7-AB51-3B2A24E0B189}"/>
    <dgm:cxn modelId="{9478DC5F-F3D3-4196-8B27-DCB760446B91}" srcId="{78A0369C-349C-4177-B94C-FEAA725CA8AE}" destId="{A72F8BFB-C36B-463D-8FAC-3C3654319EED}" srcOrd="1" destOrd="0" parTransId="{3D95388C-2BB4-40DB-BE96-BED56BCDAC52}" sibTransId="{2343C403-C147-440B-B86B-09F563492001}"/>
    <dgm:cxn modelId="{370AEB60-3F6E-4973-8207-1F80C223C209}" type="presOf" srcId="{A6AC72B4-8CE2-4B4E-80DE-160E4C9B362E}" destId="{7FC897AD-867E-42F7-9277-E62874048EA8}" srcOrd="0" destOrd="4" presId="urn:microsoft.com/office/officeart/2005/8/layout/hList1"/>
    <dgm:cxn modelId="{19395561-993E-4EDF-8AC9-C0FD3B1FB867}" srcId="{95FA62CF-C612-474A-9446-6BA1FEF2C7FA}" destId="{C91A7970-2ED4-4BC6-A759-AD82E394A228}" srcOrd="2" destOrd="0" parTransId="{6F76E1B2-626A-4E7D-8CE3-3810D2BEEE11}" sibTransId="{6542FBAB-6588-4E27-89AA-C3BC7FCE0E86}"/>
    <dgm:cxn modelId="{24D38763-01AD-48C3-B5A6-51AE7FDDE8AB}" type="presOf" srcId="{BC60A497-90BD-4C42-86D3-87B4B6AC839D}" destId="{7FC897AD-867E-42F7-9277-E62874048EA8}" srcOrd="0" destOrd="5" presId="urn:microsoft.com/office/officeart/2005/8/layout/hList1"/>
    <dgm:cxn modelId="{84D53846-295E-4D63-9AC0-CB7C724DF77E}" type="presOf" srcId="{92906A88-1F90-4040-BD75-61C7B7B78023}" destId="{AD9B894B-0A38-4373-A87C-A91DC00FBF0B}" srcOrd="0" destOrd="5" presId="urn:microsoft.com/office/officeart/2005/8/layout/hList1"/>
    <dgm:cxn modelId="{B3270578-0197-4BDA-B6E2-2FBD9F3F3830}" type="presOf" srcId="{C454C8B9-4E7E-49CE-881D-6C89576EF9EF}" destId="{7FC897AD-867E-42F7-9277-E62874048EA8}" srcOrd="0" destOrd="1" presId="urn:microsoft.com/office/officeart/2005/8/layout/hList1"/>
    <dgm:cxn modelId="{9EF41C84-10B4-451E-9319-A795DE765855}" type="presOf" srcId="{5127F103-0558-413F-B177-A60715D576F0}" destId="{AD9B894B-0A38-4373-A87C-A91DC00FBF0B}" srcOrd="0" destOrd="4" presId="urn:microsoft.com/office/officeart/2005/8/layout/hList1"/>
    <dgm:cxn modelId="{E47E828A-6454-4405-9371-A59EE1B202CB}" srcId="{78A0369C-349C-4177-B94C-FEAA725CA8AE}" destId="{95FA62CF-C612-474A-9446-6BA1FEF2C7FA}" srcOrd="2" destOrd="0" parTransId="{69DB949F-7F65-48D5-91D7-2F0203B999AF}" sibTransId="{94806AD9-DE3F-4521-9098-E1E77191EADA}"/>
    <dgm:cxn modelId="{398FF38A-2E03-4893-9C85-D61B9A6E9534}" type="presOf" srcId="{78A0369C-349C-4177-B94C-FEAA725CA8AE}" destId="{43621E46-2313-4480-97A3-D48DF2D04FEF}" srcOrd="0" destOrd="0" presId="urn:microsoft.com/office/officeart/2005/8/layout/hList1"/>
    <dgm:cxn modelId="{84F78B8D-6B95-4664-AC24-FFA856F75FE4}" type="presOf" srcId="{55449262-3FB2-4085-981F-72CD71CE3D90}" destId="{7FC897AD-867E-42F7-9277-E62874048EA8}" srcOrd="0" destOrd="3" presId="urn:microsoft.com/office/officeart/2005/8/layout/hList1"/>
    <dgm:cxn modelId="{5E9C568F-44F1-41DE-A273-B1D4C45F806A}" type="presOf" srcId="{71E5CFE2-044B-46CA-9BA7-788689C7C11B}" destId="{AD9B894B-0A38-4373-A87C-A91DC00FBF0B}" srcOrd="0" destOrd="0" presId="urn:microsoft.com/office/officeart/2005/8/layout/hList1"/>
    <dgm:cxn modelId="{5AE9119A-CB8E-47D8-A48F-67CE4B5DF938}" srcId="{95FA62CF-C612-474A-9446-6BA1FEF2C7FA}" destId="{E0D9F5DB-E928-4313-8CAC-5BA3EBEE8085}" srcOrd="3" destOrd="0" parTransId="{F7110C05-93AD-4589-99E8-BC44558E43D0}" sibTransId="{5574E83A-AD0A-49CC-B378-C6BEBB5FADF7}"/>
    <dgm:cxn modelId="{1EFE999E-AC07-4B7B-9F4E-114DA8B732FE}" type="presOf" srcId="{F5EB4CF7-B1EF-4B23-A22F-45E320F4B35D}" destId="{76D39C1B-7F2A-47F4-9F65-11B969D0FFB0}" srcOrd="0" destOrd="0" presId="urn:microsoft.com/office/officeart/2005/8/layout/hList1"/>
    <dgm:cxn modelId="{4127389F-25FF-4EC9-8ACF-813E66BAB375}" type="presOf" srcId="{A72F8BFB-C36B-463D-8FAC-3C3654319EED}" destId="{7B14A79E-3BDD-4DE6-AE21-1F39419415BD}" srcOrd="0" destOrd="0" presId="urn:microsoft.com/office/officeart/2005/8/layout/hList1"/>
    <dgm:cxn modelId="{ED7CE2A0-D213-4B5A-A0FF-6B208F57B219}" srcId="{78A0369C-349C-4177-B94C-FEAA725CA8AE}" destId="{F5EB4CF7-B1EF-4B23-A22F-45E320F4B35D}" srcOrd="0" destOrd="0" parTransId="{13755B1D-582C-4A0B-ACE5-422204E56BED}" sibTransId="{2EED826B-910F-4850-BBF1-1EC7515CB7D4}"/>
    <dgm:cxn modelId="{52BB16BB-A2E8-4EB9-A773-2506F32A0457}" srcId="{95FA62CF-C612-474A-9446-6BA1FEF2C7FA}" destId="{5127F103-0558-413F-B177-A60715D576F0}" srcOrd="4" destOrd="0" parTransId="{E1E5069F-E094-4551-8D02-9395272456B1}" sibTransId="{2518C2D7-D41A-4745-827D-2D3DC8373D37}"/>
    <dgm:cxn modelId="{399A71BB-01AD-43D5-A3C7-2C95804DDB58}" srcId="{F5EB4CF7-B1EF-4B23-A22F-45E320F4B35D}" destId="{BC60A497-90BD-4C42-86D3-87B4B6AC839D}" srcOrd="5" destOrd="0" parTransId="{7929480A-548F-452F-85AD-0BC63D7BF003}" sibTransId="{8CE3B01D-429C-46D0-A395-E042AA72442D}"/>
    <dgm:cxn modelId="{91DBBDC8-8F1C-490C-A72D-518172799BB5}" type="presOf" srcId="{95FA62CF-C612-474A-9446-6BA1FEF2C7FA}" destId="{945F5316-75F3-4308-871A-937573C3D0B1}" srcOrd="0" destOrd="0" presId="urn:microsoft.com/office/officeart/2005/8/layout/hList1"/>
    <dgm:cxn modelId="{48C8B9CC-D6E2-4D4B-BEFA-7951ED146C37}" srcId="{95FA62CF-C612-474A-9446-6BA1FEF2C7FA}" destId="{71E5CFE2-044B-46CA-9BA7-788689C7C11B}" srcOrd="0" destOrd="0" parTransId="{F65FC564-ED94-4B05-BCF3-227BC2E4A67A}" sibTransId="{120ECBF6-32E6-417E-BF85-ABE0B784E56F}"/>
    <dgm:cxn modelId="{21AD37D4-7468-4172-B401-D7A574ED0ABA}" srcId="{F5EB4CF7-B1EF-4B23-A22F-45E320F4B35D}" destId="{FA03A6C2-1150-4249-BF0E-66297D7BF4F5}" srcOrd="6" destOrd="0" parTransId="{7C1708F6-5D97-480D-AE23-61FB494507D3}" sibTransId="{6C2DAB8B-DFE5-4FE1-8D20-49F342E33333}"/>
    <dgm:cxn modelId="{CB4CA9D7-F29B-4B93-8B72-3567C1C69ABC}" type="presOf" srcId="{CC07FC9F-A9C4-403B-B01F-F73249BE337C}" destId="{6735CBE1-F699-4AAC-A360-A403916878FD}" srcOrd="0" destOrd="0" presId="urn:microsoft.com/office/officeart/2005/8/layout/hList1"/>
    <dgm:cxn modelId="{214701DD-33DF-40DC-B8E6-81BA5D16D455}" srcId="{F5EB4CF7-B1EF-4B23-A22F-45E320F4B35D}" destId="{55449262-3FB2-4085-981F-72CD71CE3D90}" srcOrd="3" destOrd="0" parTransId="{2A9A114C-C932-44DF-BD34-E81FC3CE479A}" sibTransId="{1A15C823-0CFA-44C5-822B-1550407D27E0}"/>
    <dgm:cxn modelId="{932AEEDE-E473-45ED-B94C-C2FF1FBC373A}" srcId="{F5EB4CF7-B1EF-4B23-A22F-45E320F4B35D}" destId="{FA0DB4F6-91B7-472E-9CA3-E77B4E5498BD}" srcOrd="7" destOrd="0" parTransId="{80B5A659-1959-4455-B9AC-15AC9E4EFFC8}" sibTransId="{571032AD-A26F-43EC-9ABB-7EE26EDCE454}"/>
    <dgm:cxn modelId="{79DB77E2-6F87-47F9-8471-3A033AA628A4}" type="presOf" srcId="{E0D9F5DB-E928-4313-8CAC-5BA3EBEE8085}" destId="{AD9B894B-0A38-4373-A87C-A91DC00FBF0B}" srcOrd="0" destOrd="3" presId="urn:microsoft.com/office/officeart/2005/8/layout/hList1"/>
    <dgm:cxn modelId="{092E7CEB-903D-4989-8B91-C3DAC0D035C4}" srcId="{95FA62CF-C612-474A-9446-6BA1FEF2C7FA}" destId="{557C5A96-47B4-4260-852E-1B72FA386111}" srcOrd="1" destOrd="0" parTransId="{B49DC822-386A-42CD-8A75-A3322BA47348}" sibTransId="{E00C8CB8-E559-4FE7-989A-A82ECE02242E}"/>
    <dgm:cxn modelId="{F80CCF0C-8FAE-47C9-91AA-CA08BD1BD363}" type="presParOf" srcId="{43621E46-2313-4480-97A3-D48DF2D04FEF}" destId="{DE08B2ED-B391-420B-8ED9-9A12ACCBE887}" srcOrd="0" destOrd="0" presId="urn:microsoft.com/office/officeart/2005/8/layout/hList1"/>
    <dgm:cxn modelId="{6E70D8EA-5E8C-484B-8A4D-942E95A9A718}" type="presParOf" srcId="{DE08B2ED-B391-420B-8ED9-9A12ACCBE887}" destId="{76D39C1B-7F2A-47F4-9F65-11B969D0FFB0}" srcOrd="0" destOrd="0" presId="urn:microsoft.com/office/officeart/2005/8/layout/hList1"/>
    <dgm:cxn modelId="{BB7BDC24-229F-4CEC-8493-FDAEC1CE77AA}" type="presParOf" srcId="{DE08B2ED-B391-420B-8ED9-9A12ACCBE887}" destId="{7FC897AD-867E-42F7-9277-E62874048EA8}" srcOrd="1" destOrd="0" presId="urn:microsoft.com/office/officeart/2005/8/layout/hList1"/>
    <dgm:cxn modelId="{E1760329-C80B-4826-AFC2-FCB09E705F2A}" type="presParOf" srcId="{43621E46-2313-4480-97A3-D48DF2D04FEF}" destId="{DDC47513-6394-49E3-B708-7012D19DD45F}" srcOrd="1" destOrd="0" presId="urn:microsoft.com/office/officeart/2005/8/layout/hList1"/>
    <dgm:cxn modelId="{C7317E95-FCEC-47F7-A262-6C422A0179AB}" type="presParOf" srcId="{43621E46-2313-4480-97A3-D48DF2D04FEF}" destId="{AEAC0E19-F03E-45E5-AF34-FE998DAEFFA3}" srcOrd="2" destOrd="0" presId="urn:microsoft.com/office/officeart/2005/8/layout/hList1"/>
    <dgm:cxn modelId="{031E6D06-3597-4108-99E7-A236E0B7977F}" type="presParOf" srcId="{AEAC0E19-F03E-45E5-AF34-FE998DAEFFA3}" destId="{7B14A79E-3BDD-4DE6-AE21-1F39419415BD}" srcOrd="0" destOrd="0" presId="urn:microsoft.com/office/officeart/2005/8/layout/hList1"/>
    <dgm:cxn modelId="{D3658AD7-1804-4254-ADF8-63332B270C31}" type="presParOf" srcId="{AEAC0E19-F03E-45E5-AF34-FE998DAEFFA3}" destId="{6735CBE1-F699-4AAC-A360-A403916878FD}" srcOrd="1" destOrd="0" presId="urn:microsoft.com/office/officeart/2005/8/layout/hList1"/>
    <dgm:cxn modelId="{C1A170DB-8F0F-4CD4-9211-7EA7EEEDEBF0}" type="presParOf" srcId="{43621E46-2313-4480-97A3-D48DF2D04FEF}" destId="{7C26451D-3EC1-47FD-B971-CCF71C1775A5}" srcOrd="3" destOrd="0" presId="urn:microsoft.com/office/officeart/2005/8/layout/hList1"/>
    <dgm:cxn modelId="{3ABD34AA-8471-425A-814E-3D3F0A35E57F}" type="presParOf" srcId="{43621E46-2313-4480-97A3-D48DF2D04FEF}" destId="{AA6D3FBD-0F3D-488D-9E1E-3040351ECCD7}" srcOrd="4" destOrd="0" presId="urn:microsoft.com/office/officeart/2005/8/layout/hList1"/>
    <dgm:cxn modelId="{888E0F0E-54D6-4E6D-902F-B528BD819307}" type="presParOf" srcId="{AA6D3FBD-0F3D-488D-9E1E-3040351ECCD7}" destId="{945F5316-75F3-4308-871A-937573C3D0B1}" srcOrd="0" destOrd="0" presId="urn:microsoft.com/office/officeart/2005/8/layout/hList1"/>
    <dgm:cxn modelId="{93E8E738-C54B-4854-8643-270D317700A3}" type="presParOf" srcId="{AA6D3FBD-0F3D-488D-9E1E-3040351ECCD7}" destId="{AD9B894B-0A38-4373-A87C-A91DC00FBF0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5738D-9090-4D30-8874-F8BD49751868}">
      <dsp:nvSpPr>
        <dsp:cNvPr id="0" name=""/>
        <dsp:cNvSpPr/>
      </dsp:nvSpPr>
      <dsp:spPr>
        <a:xfrm>
          <a:off x="3327766" y="0"/>
          <a:ext cx="1714004" cy="171409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A414F-7FD8-42E7-B0D1-975AF278FB62}">
      <dsp:nvSpPr>
        <dsp:cNvPr id="0" name=""/>
        <dsp:cNvSpPr/>
      </dsp:nvSpPr>
      <dsp:spPr>
        <a:xfrm>
          <a:off x="5921621" y="8289"/>
          <a:ext cx="3569315" cy="161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b="1" kern="1200" dirty="0">
              <a:solidFill>
                <a:srgbClr val="DB1B49"/>
              </a:solidFill>
            </a:rPr>
            <a:t>Avvio del processo di pianificazione degli obiettivi e di </a:t>
          </a:r>
          <a:r>
            <a:rPr lang="it-IT" sz="1800" b="1" kern="1200" dirty="0" err="1">
              <a:solidFill>
                <a:srgbClr val="DB1B49"/>
              </a:solidFill>
            </a:rPr>
            <a:t>budgeting</a:t>
          </a:r>
          <a:r>
            <a:rPr lang="it-IT" sz="1800" b="1" kern="1200" dirty="0">
              <a:solidFill>
                <a:srgbClr val="DB1B49"/>
              </a:solidFill>
            </a:rPr>
            <a:t> </a:t>
          </a:r>
        </a:p>
        <a:p>
          <a:pPr marL="171450" lvl="1" indent="-171450" algn="l" defTabSz="800100">
            <a:lnSpc>
              <a:spcPct val="90000"/>
            </a:lnSpc>
            <a:spcBef>
              <a:spcPct val="0"/>
            </a:spcBef>
            <a:spcAft>
              <a:spcPct val="15000"/>
            </a:spcAft>
            <a:buChar char="•"/>
          </a:pPr>
          <a:r>
            <a:rPr lang="it-IT" sz="1800" b="1" kern="1200" dirty="0">
              <a:solidFill>
                <a:srgbClr val="DB1B49"/>
              </a:solidFill>
            </a:rPr>
            <a:t>Aggiornamento annuale del SMVP</a:t>
          </a:r>
        </a:p>
        <a:p>
          <a:pPr marL="171450" lvl="1" indent="-171450" algn="l" defTabSz="800100">
            <a:lnSpc>
              <a:spcPct val="90000"/>
            </a:lnSpc>
            <a:spcBef>
              <a:spcPct val="0"/>
            </a:spcBef>
            <a:spcAft>
              <a:spcPct val="15000"/>
            </a:spcAft>
            <a:buChar char="•"/>
          </a:pPr>
          <a:r>
            <a:rPr lang="it-IT" sz="1800" b="1" kern="1200" dirty="0">
              <a:solidFill>
                <a:srgbClr val="DB1B49"/>
              </a:solidFill>
            </a:rPr>
            <a:t>Dicembre: Approvazione Ambiti prioritari di intervento DG e Aree dirigenziali</a:t>
          </a:r>
        </a:p>
      </dsp:txBody>
      <dsp:txXfrm>
        <a:off x="5921621" y="8289"/>
        <a:ext cx="3569315" cy="1613580"/>
      </dsp:txXfrm>
    </dsp:sp>
    <dsp:sp modelId="{3A876F28-424E-4C6B-9187-32F313BFBDE8}">
      <dsp:nvSpPr>
        <dsp:cNvPr id="0" name=""/>
        <dsp:cNvSpPr/>
      </dsp:nvSpPr>
      <dsp:spPr>
        <a:xfrm>
          <a:off x="3768182" y="399258"/>
          <a:ext cx="956511" cy="79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rgbClr val="DB1B49"/>
              </a:solidFill>
            </a:rPr>
            <a:t>Ottobre –dicembre 2020</a:t>
          </a:r>
        </a:p>
      </dsp:txBody>
      <dsp:txXfrm>
        <a:off x="3768182" y="399258"/>
        <a:ext cx="956511" cy="797120"/>
      </dsp:txXfrm>
    </dsp:sp>
    <dsp:sp modelId="{AB383BDB-ADAA-4209-B8FE-B266D5B00822}">
      <dsp:nvSpPr>
        <dsp:cNvPr id="0" name=""/>
        <dsp:cNvSpPr/>
      </dsp:nvSpPr>
      <dsp:spPr>
        <a:xfrm>
          <a:off x="2851600" y="984855"/>
          <a:ext cx="1714004" cy="171409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2BD46-BEB3-490A-958F-0771C11C27FF}">
      <dsp:nvSpPr>
        <dsp:cNvPr id="0" name=""/>
        <dsp:cNvSpPr/>
      </dsp:nvSpPr>
      <dsp:spPr>
        <a:xfrm>
          <a:off x="72984" y="808242"/>
          <a:ext cx="2853378" cy="237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solidFill>
                <a:schemeClr val="tx1"/>
              </a:solidFill>
            </a:rPr>
            <a:t>Definizione obiettivi 2021 con indicatori di risultato target e piano di lavoro.</a:t>
          </a:r>
        </a:p>
        <a:p>
          <a:pPr marL="171450" lvl="1" indent="-171450" algn="l" defTabSz="711200">
            <a:lnSpc>
              <a:spcPct val="90000"/>
            </a:lnSpc>
            <a:spcBef>
              <a:spcPct val="0"/>
            </a:spcBef>
            <a:spcAft>
              <a:spcPct val="15000"/>
            </a:spcAft>
            <a:buChar char="•"/>
          </a:pPr>
          <a:r>
            <a:rPr lang="it-IT" sz="1600" kern="1200" dirty="0">
              <a:solidFill>
                <a:schemeClr val="tx1"/>
              </a:solidFill>
            </a:rPr>
            <a:t>Approvazione in CDA  documento di programmazione integrata 2021/2023</a:t>
          </a:r>
        </a:p>
        <a:p>
          <a:pPr marL="171450" lvl="1" indent="-171450" algn="l" defTabSz="711200">
            <a:lnSpc>
              <a:spcPct val="90000"/>
            </a:lnSpc>
            <a:spcBef>
              <a:spcPct val="0"/>
            </a:spcBef>
            <a:spcAft>
              <a:spcPct val="15000"/>
            </a:spcAft>
            <a:buChar char="•"/>
          </a:pPr>
          <a:r>
            <a:rPr lang="it-IT" sz="1600" kern="1200" dirty="0">
              <a:solidFill>
                <a:schemeClr val="tx1"/>
              </a:solidFill>
            </a:rPr>
            <a:t>Entro primo bimestre assegnazione  degli obiettivi alle strutture di II livello.</a:t>
          </a:r>
        </a:p>
      </dsp:txBody>
      <dsp:txXfrm>
        <a:off x="72984" y="808242"/>
        <a:ext cx="2853378" cy="2374925"/>
      </dsp:txXfrm>
    </dsp:sp>
    <dsp:sp modelId="{839BFB8E-4BF7-42C7-8D4F-CD01A1E2C126}">
      <dsp:nvSpPr>
        <dsp:cNvPr id="0" name=""/>
        <dsp:cNvSpPr/>
      </dsp:nvSpPr>
      <dsp:spPr>
        <a:xfrm>
          <a:off x="3243591" y="1576863"/>
          <a:ext cx="956511" cy="47804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it-IT" sz="1800" kern="1200" dirty="0">
              <a:solidFill>
                <a:schemeClr val="tx1"/>
              </a:solidFill>
            </a:rPr>
            <a:t>Gennaio-</a:t>
          </a:r>
        </a:p>
        <a:p>
          <a:pPr marL="0" lvl="0" indent="0" algn="ctr" defTabSz="800100">
            <a:lnSpc>
              <a:spcPct val="90000"/>
            </a:lnSpc>
            <a:spcBef>
              <a:spcPct val="0"/>
            </a:spcBef>
            <a:spcAft>
              <a:spcPts val="0"/>
            </a:spcAft>
            <a:buNone/>
          </a:pPr>
          <a:r>
            <a:rPr lang="it-IT" sz="1800" kern="1200" dirty="0">
              <a:solidFill>
                <a:schemeClr val="tx1"/>
              </a:solidFill>
            </a:rPr>
            <a:t>febbraio</a:t>
          </a:r>
        </a:p>
        <a:p>
          <a:pPr marL="0" lvl="0" indent="0" algn="ctr" defTabSz="800100">
            <a:lnSpc>
              <a:spcPct val="90000"/>
            </a:lnSpc>
            <a:spcBef>
              <a:spcPct val="0"/>
            </a:spcBef>
            <a:spcAft>
              <a:spcPts val="0"/>
            </a:spcAft>
            <a:buNone/>
          </a:pPr>
          <a:r>
            <a:rPr lang="it-IT" sz="1800" kern="1200" dirty="0">
              <a:solidFill>
                <a:schemeClr val="tx1"/>
              </a:solidFill>
            </a:rPr>
            <a:t> 2021</a:t>
          </a:r>
        </a:p>
      </dsp:txBody>
      <dsp:txXfrm>
        <a:off x="3243591" y="1576863"/>
        <a:ext cx="956511" cy="478042"/>
      </dsp:txXfrm>
    </dsp:sp>
    <dsp:sp modelId="{988D73B4-F360-4931-A27F-5E611D7C3281}">
      <dsp:nvSpPr>
        <dsp:cNvPr id="0" name=""/>
        <dsp:cNvSpPr/>
      </dsp:nvSpPr>
      <dsp:spPr>
        <a:xfrm>
          <a:off x="3327766" y="1974136"/>
          <a:ext cx="1714004" cy="1714090"/>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257EF4-1F95-40AC-B74E-972C6F480C84}">
      <dsp:nvSpPr>
        <dsp:cNvPr id="0" name=""/>
        <dsp:cNvSpPr/>
      </dsp:nvSpPr>
      <dsp:spPr>
        <a:xfrm>
          <a:off x="4967659" y="1809242"/>
          <a:ext cx="4700029" cy="168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solidFill>
                <a:schemeClr val="tx1"/>
              </a:solidFill>
            </a:rPr>
            <a:t>Revisione infrannuale  degli obiettivi:</a:t>
          </a:r>
        </a:p>
        <a:p>
          <a:pPr marL="171450" lvl="1" indent="-171450" algn="l" defTabSz="711200">
            <a:lnSpc>
              <a:spcPct val="90000"/>
            </a:lnSpc>
            <a:spcBef>
              <a:spcPct val="0"/>
            </a:spcBef>
            <a:spcAft>
              <a:spcPct val="15000"/>
            </a:spcAft>
            <a:buChar char="•"/>
          </a:pPr>
          <a:r>
            <a:rPr lang="it-IT" sz="1600" kern="1200" dirty="0">
              <a:solidFill>
                <a:schemeClr val="tx1"/>
              </a:solidFill>
            </a:rPr>
            <a:t> valutazione da parte del NUV </a:t>
          </a:r>
        </a:p>
        <a:p>
          <a:pPr marL="171450" lvl="1" indent="-171450" algn="l" defTabSz="711200">
            <a:lnSpc>
              <a:spcPct val="90000"/>
            </a:lnSpc>
            <a:spcBef>
              <a:spcPct val="0"/>
            </a:spcBef>
            <a:spcAft>
              <a:spcPct val="15000"/>
            </a:spcAft>
            <a:buChar char="•"/>
          </a:pPr>
          <a:r>
            <a:rPr lang="it-IT" sz="1600" kern="1200" dirty="0">
              <a:solidFill>
                <a:schemeClr val="tx1"/>
              </a:solidFill>
            </a:rPr>
            <a:t>approvazione modifiche da parte del CDA di Luglio</a:t>
          </a:r>
        </a:p>
        <a:p>
          <a:pPr marL="171450" lvl="1" indent="-171450" algn="l" defTabSz="711200">
            <a:lnSpc>
              <a:spcPct val="90000"/>
            </a:lnSpc>
            <a:spcBef>
              <a:spcPct val="0"/>
            </a:spcBef>
            <a:spcAft>
              <a:spcPct val="15000"/>
            </a:spcAft>
            <a:buChar char="•"/>
          </a:pPr>
          <a:r>
            <a:rPr lang="it-IT" sz="1600" kern="1200" dirty="0">
              <a:solidFill>
                <a:schemeClr val="tx1"/>
              </a:solidFill>
            </a:rPr>
            <a:t>Obiettivi delle strutture di secondo livello</a:t>
          </a:r>
        </a:p>
        <a:p>
          <a:pPr marL="171450" lvl="1" indent="-171450" algn="l" defTabSz="711200">
            <a:lnSpc>
              <a:spcPct val="90000"/>
            </a:lnSpc>
            <a:spcBef>
              <a:spcPct val="0"/>
            </a:spcBef>
            <a:spcAft>
              <a:spcPct val="15000"/>
            </a:spcAft>
            <a:buChar char="•"/>
          </a:pPr>
          <a:r>
            <a:rPr lang="it-IT" sz="1600" kern="1200" dirty="0">
              <a:solidFill>
                <a:schemeClr val="tx1"/>
              </a:solidFill>
            </a:rPr>
            <a:t>Proposte obiettivi 2021 in associazione con l’avvio del budget</a:t>
          </a:r>
        </a:p>
      </dsp:txBody>
      <dsp:txXfrm>
        <a:off x="4967659" y="1809242"/>
        <a:ext cx="4700029" cy="1689687"/>
      </dsp:txXfrm>
    </dsp:sp>
    <dsp:sp modelId="{B5DBCBB3-E362-41AE-A036-83C37DE59D2D}">
      <dsp:nvSpPr>
        <dsp:cNvPr id="0" name=""/>
        <dsp:cNvSpPr/>
      </dsp:nvSpPr>
      <dsp:spPr>
        <a:xfrm>
          <a:off x="3553823" y="2443143"/>
          <a:ext cx="1261246" cy="594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0" kern="1200" dirty="0">
              <a:solidFill>
                <a:schemeClr val="tx1"/>
              </a:solidFill>
            </a:rPr>
            <a:t>Luglio- settembre 2021</a:t>
          </a:r>
        </a:p>
      </dsp:txBody>
      <dsp:txXfrm>
        <a:off x="3553823" y="2443143"/>
        <a:ext cx="1261246" cy="594526"/>
      </dsp:txXfrm>
    </dsp:sp>
    <dsp:sp modelId="{ADF91884-9983-4D89-8061-5D7C93363152}">
      <dsp:nvSpPr>
        <dsp:cNvPr id="0" name=""/>
        <dsp:cNvSpPr/>
      </dsp:nvSpPr>
      <dsp:spPr>
        <a:xfrm>
          <a:off x="2851600" y="2960652"/>
          <a:ext cx="1714004" cy="171409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51595-2A5E-4B95-ACF3-A4845B832167}">
      <dsp:nvSpPr>
        <dsp:cNvPr id="0" name=""/>
        <dsp:cNvSpPr/>
      </dsp:nvSpPr>
      <dsp:spPr>
        <a:xfrm>
          <a:off x="4989516" y="3645149"/>
          <a:ext cx="1649470" cy="68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solidFill>
                <a:schemeClr val="tx1"/>
              </a:solidFill>
            </a:rPr>
            <a:t>Valutazione Obiettivi 2021</a:t>
          </a:r>
        </a:p>
      </dsp:txBody>
      <dsp:txXfrm>
        <a:off x="4989516" y="3645149"/>
        <a:ext cx="1649470" cy="681652"/>
      </dsp:txXfrm>
    </dsp:sp>
    <dsp:sp modelId="{9C0C3F9B-E00D-4E68-B6E2-E7A08A2A316B}">
      <dsp:nvSpPr>
        <dsp:cNvPr id="0" name=""/>
        <dsp:cNvSpPr/>
      </dsp:nvSpPr>
      <dsp:spPr>
        <a:xfrm>
          <a:off x="3228096" y="3581442"/>
          <a:ext cx="956511" cy="47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tx1"/>
              </a:solidFill>
            </a:rPr>
            <a:t>Da marzo 2022</a:t>
          </a:r>
        </a:p>
      </dsp:txBody>
      <dsp:txXfrm>
        <a:off x="3228096" y="3581442"/>
        <a:ext cx="956511" cy="478042"/>
      </dsp:txXfrm>
    </dsp:sp>
    <dsp:sp modelId="{F5ABE5C1-3D9A-4048-A7F9-A8CBC2A24EB2}">
      <dsp:nvSpPr>
        <dsp:cNvPr id="0" name=""/>
        <dsp:cNvSpPr/>
      </dsp:nvSpPr>
      <dsp:spPr>
        <a:xfrm>
          <a:off x="3449621" y="4059485"/>
          <a:ext cx="1472545" cy="1473409"/>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E66A73-3ABC-4F6C-96FF-3F88230ED611}">
      <dsp:nvSpPr>
        <dsp:cNvPr id="0" name=""/>
        <dsp:cNvSpPr/>
      </dsp:nvSpPr>
      <dsp:spPr>
        <a:xfrm>
          <a:off x="4961982" y="4540822"/>
          <a:ext cx="2689871" cy="68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solidFill>
                <a:schemeClr val="tx1"/>
              </a:solidFill>
            </a:rPr>
            <a:t>Relazione Piano della Performance</a:t>
          </a:r>
        </a:p>
      </dsp:txBody>
      <dsp:txXfrm>
        <a:off x="4961982" y="4540822"/>
        <a:ext cx="2689871" cy="681652"/>
      </dsp:txXfrm>
    </dsp:sp>
    <dsp:sp modelId="{2FC2D72E-93AF-42EF-838F-BE47C35176A4}">
      <dsp:nvSpPr>
        <dsp:cNvPr id="0" name=""/>
        <dsp:cNvSpPr/>
      </dsp:nvSpPr>
      <dsp:spPr>
        <a:xfrm>
          <a:off x="3706191" y="4341063"/>
          <a:ext cx="956511" cy="932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tx1"/>
              </a:solidFill>
            </a:rPr>
            <a:t>Entro 30 giugno 2022</a:t>
          </a:r>
        </a:p>
      </dsp:txBody>
      <dsp:txXfrm>
        <a:off x="3706191" y="4341063"/>
        <a:ext cx="956511" cy="932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E7185-CC23-4BB4-ACFA-9745A30AA231}">
      <dsp:nvSpPr>
        <dsp:cNvPr id="0" name=""/>
        <dsp:cNvSpPr/>
      </dsp:nvSpPr>
      <dsp:spPr>
        <a:xfrm>
          <a:off x="929923" y="1737064"/>
          <a:ext cx="2779493" cy="1451320"/>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a:solidFill>
                <a:schemeClr val="bg1"/>
              </a:solidFill>
              <a:latin typeface="Roboto" pitchFamily="2" charset="0"/>
              <a:ea typeface="Roboto" pitchFamily="2" charset="0"/>
            </a:rPr>
            <a:t>D responsabili di struttura III livello</a:t>
          </a:r>
        </a:p>
      </dsp:txBody>
      <dsp:txXfrm>
        <a:off x="972431" y="1779572"/>
        <a:ext cx="2694477" cy="1366304"/>
      </dsp:txXfrm>
    </dsp:sp>
    <dsp:sp modelId="{1BA39BE2-D97E-4C3F-B1D3-A2442FEE8525}">
      <dsp:nvSpPr>
        <dsp:cNvPr id="0" name=""/>
        <dsp:cNvSpPr/>
      </dsp:nvSpPr>
      <dsp:spPr>
        <a:xfrm rot="19031221">
          <a:off x="3541812" y="2009527"/>
          <a:ext cx="1258175" cy="51328"/>
        </a:xfrm>
        <a:custGeom>
          <a:avLst/>
          <a:gdLst/>
          <a:ahLst/>
          <a:cxnLst/>
          <a:rect l="0" t="0" r="0" b="0"/>
          <a:pathLst>
            <a:path>
              <a:moveTo>
                <a:pt x="0" y="25664"/>
              </a:moveTo>
              <a:lnTo>
                <a:pt x="1258175" y="25664"/>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chemeClr val="bg1"/>
            </a:solidFill>
            <a:latin typeface="Roboto" pitchFamily="2" charset="0"/>
            <a:ea typeface="Roboto" pitchFamily="2" charset="0"/>
          </a:endParaRPr>
        </a:p>
      </dsp:txBody>
      <dsp:txXfrm>
        <a:off x="4139446" y="2003737"/>
        <a:ext cx="62908" cy="62908"/>
      </dsp:txXfrm>
    </dsp:sp>
    <dsp:sp modelId="{60D35316-012A-42A1-81D6-EB59F93AC09D}">
      <dsp:nvSpPr>
        <dsp:cNvPr id="0" name=""/>
        <dsp:cNvSpPr/>
      </dsp:nvSpPr>
      <dsp:spPr>
        <a:xfrm>
          <a:off x="4632384" y="881462"/>
          <a:ext cx="2783946" cy="145239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a:solidFill>
                <a:schemeClr val="bg1"/>
              </a:solidFill>
              <a:latin typeface="Roboto" pitchFamily="2" charset="0"/>
              <a:ea typeface="Roboto" pitchFamily="2" charset="0"/>
            </a:rPr>
            <a:t>60%</a:t>
          </a:r>
          <a:r>
            <a:rPr lang="it-IT" sz="1100" b="1" kern="1200">
              <a:solidFill>
                <a:schemeClr val="bg1"/>
              </a:solidFill>
              <a:latin typeface="Roboto" pitchFamily="2" charset="0"/>
              <a:ea typeface="Roboto" pitchFamily="2" charset="0"/>
            </a:rPr>
            <a:t> </a:t>
          </a:r>
        </a:p>
        <a:p>
          <a:pPr marL="0" lvl="0" indent="0" algn="ctr" defTabSz="622300">
            <a:lnSpc>
              <a:spcPct val="90000"/>
            </a:lnSpc>
            <a:spcBef>
              <a:spcPct val="0"/>
            </a:spcBef>
            <a:spcAft>
              <a:spcPct val="35000"/>
            </a:spcAft>
            <a:buNone/>
          </a:pPr>
          <a:r>
            <a:rPr lang="it-IT" sz="1100" kern="1200">
              <a:solidFill>
                <a:schemeClr val="bg1"/>
              </a:solidFill>
              <a:latin typeface="Roboto" pitchFamily="2" charset="0"/>
              <a:ea typeface="Roboto" pitchFamily="2" charset="0"/>
            </a:rPr>
            <a:t>Componente organizzativa</a:t>
          </a:r>
        </a:p>
      </dsp:txBody>
      <dsp:txXfrm>
        <a:off x="4674923" y="924001"/>
        <a:ext cx="2698868" cy="1367315"/>
      </dsp:txXfrm>
    </dsp:sp>
    <dsp:sp modelId="{D5FD71B9-6189-4B6D-AE64-C2B3B51330C7}">
      <dsp:nvSpPr>
        <dsp:cNvPr id="0" name=""/>
        <dsp:cNvSpPr/>
      </dsp:nvSpPr>
      <dsp:spPr>
        <a:xfrm rot="19014657">
          <a:off x="7245899" y="1150311"/>
          <a:ext cx="1263832" cy="51328"/>
        </a:xfrm>
        <a:custGeom>
          <a:avLst/>
          <a:gdLst/>
          <a:ahLst/>
          <a:cxnLst/>
          <a:rect l="0" t="0" r="0" b="0"/>
          <a:pathLst>
            <a:path>
              <a:moveTo>
                <a:pt x="0" y="25664"/>
              </a:moveTo>
              <a:lnTo>
                <a:pt x="1263832" y="25664"/>
              </a:lnTo>
            </a:path>
          </a:pathLst>
        </a:cu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chemeClr val="bg1"/>
            </a:solidFill>
            <a:latin typeface="Roboto" pitchFamily="2" charset="0"/>
            <a:ea typeface="Roboto" pitchFamily="2" charset="0"/>
          </a:endParaRPr>
        </a:p>
      </dsp:txBody>
      <dsp:txXfrm>
        <a:off x="7846219" y="1144379"/>
        <a:ext cx="63191" cy="63191"/>
      </dsp:txXfrm>
    </dsp:sp>
    <dsp:sp modelId="{CB65C66D-8A91-40E1-AE38-72135C267B8A}">
      <dsp:nvSpPr>
        <dsp:cNvPr id="0" name=""/>
        <dsp:cNvSpPr/>
      </dsp:nvSpPr>
      <dsp:spPr>
        <a:xfrm>
          <a:off x="8339299" y="1897"/>
          <a:ext cx="2824165" cy="1484789"/>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chemeClr val="bg1"/>
              </a:solidFill>
              <a:latin typeface="Roboto" pitchFamily="2" charset="0"/>
              <a:ea typeface="Roboto" pitchFamily="2" charset="0"/>
            </a:rPr>
            <a:t>30%</a:t>
          </a:r>
          <a:r>
            <a:rPr lang="it-IT" sz="1200" kern="1200">
              <a:solidFill>
                <a:schemeClr val="bg1"/>
              </a:solidFill>
              <a:latin typeface="Roboto" pitchFamily="2" charset="0"/>
              <a:ea typeface="Roboto" pitchFamily="2" charset="0"/>
            </a:rPr>
            <a:t> </a:t>
          </a:r>
        </a:p>
        <a:p>
          <a:pPr marL="0" lvl="0" indent="0" algn="ctr" defTabSz="533400">
            <a:lnSpc>
              <a:spcPct val="90000"/>
            </a:lnSpc>
            <a:spcBef>
              <a:spcPct val="0"/>
            </a:spcBef>
            <a:spcAft>
              <a:spcPct val="35000"/>
            </a:spcAft>
            <a:buNone/>
          </a:pPr>
          <a:r>
            <a:rPr lang="it-IT" sz="1050" kern="1200">
              <a:solidFill>
                <a:schemeClr val="bg1"/>
              </a:solidFill>
              <a:latin typeface="Roboto" pitchFamily="2" charset="0"/>
              <a:ea typeface="Roboto" pitchFamily="2" charset="0"/>
            </a:rPr>
            <a:t>Performance Organizzativa di Struttura II livello</a:t>
          </a:r>
        </a:p>
      </dsp:txBody>
      <dsp:txXfrm>
        <a:off x="8382787" y="45385"/>
        <a:ext cx="2737189" cy="1397813"/>
      </dsp:txXfrm>
    </dsp:sp>
    <dsp:sp modelId="{740899A4-DAAE-489D-A3EA-65567A7E5357}">
      <dsp:nvSpPr>
        <dsp:cNvPr id="0" name=""/>
        <dsp:cNvSpPr/>
      </dsp:nvSpPr>
      <dsp:spPr>
        <a:xfrm rot="2515633">
          <a:off x="7257536" y="1996456"/>
          <a:ext cx="1240557" cy="51328"/>
        </a:xfrm>
        <a:custGeom>
          <a:avLst/>
          <a:gdLst/>
          <a:ahLst/>
          <a:cxnLst/>
          <a:rect l="0" t="0" r="0" b="0"/>
          <a:pathLst>
            <a:path>
              <a:moveTo>
                <a:pt x="0" y="25664"/>
              </a:moveTo>
              <a:lnTo>
                <a:pt x="1240557" y="25664"/>
              </a:lnTo>
            </a:path>
          </a:pathLst>
        </a:cu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chemeClr val="bg1"/>
            </a:solidFill>
            <a:latin typeface="Roboto" pitchFamily="2" charset="0"/>
            <a:ea typeface="Roboto" pitchFamily="2" charset="0"/>
          </a:endParaRPr>
        </a:p>
      </dsp:txBody>
      <dsp:txXfrm>
        <a:off x="7846801" y="1991106"/>
        <a:ext cx="62027" cy="62027"/>
      </dsp:txXfrm>
    </dsp:sp>
    <dsp:sp modelId="{B31AF0DE-EF2B-427F-BB90-66F7AADBD408}">
      <dsp:nvSpPr>
        <dsp:cNvPr id="0" name=""/>
        <dsp:cNvSpPr/>
      </dsp:nvSpPr>
      <dsp:spPr>
        <a:xfrm>
          <a:off x="8339299" y="1659743"/>
          <a:ext cx="2824165" cy="155367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chemeClr val="bg1"/>
              </a:solidFill>
              <a:latin typeface="Roboto" pitchFamily="2" charset="0"/>
              <a:ea typeface="Roboto" pitchFamily="2" charset="0"/>
            </a:rPr>
            <a:t>30%</a:t>
          </a:r>
        </a:p>
        <a:p>
          <a:pPr marL="0" lvl="0" indent="0" algn="ctr" defTabSz="533400">
            <a:lnSpc>
              <a:spcPct val="90000"/>
            </a:lnSpc>
            <a:spcBef>
              <a:spcPct val="0"/>
            </a:spcBef>
            <a:spcAft>
              <a:spcPct val="35000"/>
            </a:spcAft>
            <a:buNone/>
          </a:pPr>
          <a:r>
            <a:rPr lang="it-IT" sz="1050" kern="1200">
              <a:solidFill>
                <a:schemeClr val="bg1"/>
              </a:solidFill>
              <a:latin typeface="Roboto" pitchFamily="2" charset="0"/>
              <a:ea typeface="Roboto" pitchFamily="2" charset="0"/>
            </a:rPr>
            <a:t>Obiettivi assegnati dal Responsabile</a:t>
          </a:r>
        </a:p>
      </dsp:txBody>
      <dsp:txXfrm>
        <a:off x="8384805" y="1705249"/>
        <a:ext cx="2733153" cy="1462665"/>
      </dsp:txXfrm>
    </dsp:sp>
    <dsp:sp modelId="{8B0F852A-C23C-443F-8963-476F56C72D0F}">
      <dsp:nvSpPr>
        <dsp:cNvPr id="0" name=""/>
        <dsp:cNvSpPr/>
      </dsp:nvSpPr>
      <dsp:spPr>
        <a:xfrm rot="2485921">
          <a:off x="3555377" y="2844372"/>
          <a:ext cx="1231047" cy="51328"/>
        </a:xfrm>
        <a:custGeom>
          <a:avLst/>
          <a:gdLst/>
          <a:ahLst/>
          <a:cxnLst/>
          <a:rect l="0" t="0" r="0" b="0"/>
          <a:pathLst>
            <a:path>
              <a:moveTo>
                <a:pt x="0" y="25664"/>
              </a:moveTo>
              <a:lnTo>
                <a:pt x="1231047" y="256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chemeClr val="bg1"/>
            </a:solidFill>
            <a:latin typeface="Roboto" pitchFamily="2" charset="0"/>
            <a:ea typeface="Roboto" pitchFamily="2" charset="0"/>
          </a:endParaRPr>
        </a:p>
      </dsp:txBody>
      <dsp:txXfrm>
        <a:off x="4140124" y="2839259"/>
        <a:ext cx="61552" cy="61552"/>
      </dsp:txXfrm>
    </dsp:sp>
    <dsp:sp modelId="{0FFC57EC-399A-40BF-82BA-1C8F06BCA6BB}">
      <dsp:nvSpPr>
        <dsp:cNvPr id="0" name=""/>
        <dsp:cNvSpPr/>
      </dsp:nvSpPr>
      <dsp:spPr>
        <a:xfrm>
          <a:off x="4632384" y="2508809"/>
          <a:ext cx="2826472" cy="15370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a:solidFill>
                <a:schemeClr val="bg1"/>
              </a:solidFill>
              <a:latin typeface="Roboto" pitchFamily="2" charset="0"/>
              <a:ea typeface="Roboto" pitchFamily="2" charset="0"/>
            </a:rPr>
            <a:t>40%</a:t>
          </a:r>
        </a:p>
        <a:p>
          <a:pPr marL="0" lvl="0" indent="0" algn="ctr" defTabSz="622300">
            <a:lnSpc>
              <a:spcPct val="90000"/>
            </a:lnSpc>
            <a:spcBef>
              <a:spcPct val="0"/>
            </a:spcBef>
            <a:spcAft>
              <a:spcPct val="35000"/>
            </a:spcAft>
            <a:buNone/>
          </a:pPr>
          <a:r>
            <a:rPr lang="it-IT" sz="1400" kern="1200">
              <a:solidFill>
                <a:schemeClr val="bg1"/>
              </a:solidFill>
              <a:latin typeface="Roboto" pitchFamily="2" charset="0"/>
              <a:ea typeface="Roboto" pitchFamily="2" charset="0"/>
            </a:rPr>
            <a:t> </a:t>
          </a:r>
          <a:r>
            <a:rPr lang="it-IT" sz="1100" kern="1200">
              <a:solidFill>
                <a:schemeClr val="bg1"/>
              </a:solidFill>
              <a:latin typeface="Roboto" pitchFamily="2" charset="0"/>
              <a:ea typeface="Roboto" pitchFamily="2" charset="0"/>
            </a:rPr>
            <a:t>Comportamenti organizzativi agiti</a:t>
          </a:r>
        </a:p>
      </dsp:txBody>
      <dsp:txXfrm>
        <a:off x="4677403" y="2553828"/>
        <a:ext cx="2736434" cy="1447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39C1B-7F2A-47F4-9F65-11B969D0FFB0}">
      <dsp:nvSpPr>
        <dsp:cNvPr id="0" name=""/>
        <dsp:cNvSpPr/>
      </dsp:nvSpPr>
      <dsp:spPr>
        <a:xfrm>
          <a:off x="5176" y="33469"/>
          <a:ext cx="3642214" cy="72361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kern="1200" dirty="0"/>
            <a:t>1.Indicatori istituzionali</a:t>
          </a:r>
        </a:p>
      </dsp:txBody>
      <dsp:txXfrm>
        <a:off x="5176" y="33469"/>
        <a:ext cx="3642214" cy="723616"/>
      </dsp:txXfrm>
    </dsp:sp>
    <dsp:sp modelId="{7FC897AD-867E-42F7-9277-E62874048EA8}">
      <dsp:nvSpPr>
        <dsp:cNvPr id="0" name=""/>
        <dsp:cNvSpPr/>
      </dsp:nvSpPr>
      <dsp:spPr>
        <a:xfrm>
          <a:off x="6936" y="757085"/>
          <a:ext cx="3603970" cy="454571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t-IT" sz="2000" kern="1200" dirty="0"/>
            <a:t>Si tratta di indicatori con target quantitativi definiti a livello di Ateneo</a:t>
          </a:r>
        </a:p>
        <a:p>
          <a:pPr marL="228600" lvl="1" indent="-228600" algn="l" defTabSz="889000">
            <a:lnSpc>
              <a:spcPct val="90000"/>
            </a:lnSpc>
            <a:spcBef>
              <a:spcPct val="0"/>
            </a:spcBef>
            <a:spcAft>
              <a:spcPct val="15000"/>
            </a:spcAft>
            <a:buChar char="•"/>
          </a:pPr>
          <a:endParaRPr lang="it-IT" sz="2000" kern="1200" dirty="0"/>
        </a:p>
        <a:p>
          <a:pPr marL="228600" lvl="1" indent="-228600" algn="l" defTabSz="889000">
            <a:lnSpc>
              <a:spcPct val="90000"/>
            </a:lnSpc>
            <a:spcBef>
              <a:spcPct val="0"/>
            </a:spcBef>
            <a:spcAft>
              <a:spcPct val="15000"/>
            </a:spcAft>
            <a:buChar char="•"/>
          </a:pPr>
          <a:endParaRPr lang="it-IT" sz="2000" kern="1200" dirty="0"/>
        </a:p>
        <a:p>
          <a:pPr marL="228600" lvl="1" indent="-228600" algn="l" defTabSz="889000">
            <a:lnSpc>
              <a:spcPct val="90000"/>
            </a:lnSpc>
            <a:spcBef>
              <a:spcPct val="0"/>
            </a:spcBef>
            <a:spcAft>
              <a:spcPct val="15000"/>
            </a:spcAft>
            <a:buChar char="•"/>
          </a:pPr>
          <a:r>
            <a:rPr lang="it-IT" sz="2000" kern="1200" dirty="0"/>
            <a:t>Es . Aumento n° studenti</a:t>
          </a:r>
        </a:p>
        <a:p>
          <a:pPr marL="228600" lvl="1" indent="-228600" algn="l" defTabSz="889000">
            <a:lnSpc>
              <a:spcPct val="90000"/>
            </a:lnSpc>
            <a:spcBef>
              <a:spcPct val="0"/>
            </a:spcBef>
            <a:spcAft>
              <a:spcPct val="15000"/>
            </a:spcAft>
            <a:buChar char="•"/>
          </a:pPr>
          <a:endParaRPr lang="it-IT" sz="2000" b="0" kern="1200" dirty="0"/>
        </a:p>
        <a:p>
          <a:pPr marL="228600" lvl="1" indent="-228600" algn="l" defTabSz="889000">
            <a:lnSpc>
              <a:spcPct val="90000"/>
            </a:lnSpc>
            <a:spcBef>
              <a:spcPct val="0"/>
            </a:spcBef>
            <a:spcAft>
              <a:spcPct val="15000"/>
            </a:spcAft>
            <a:buChar char="•"/>
          </a:pPr>
          <a:r>
            <a:rPr lang="it-IT" sz="2000" b="0" kern="1200" dirty="0"/>
            <a:t>Es. Tasso di successo nell'acquisizione dei finanziamenti regionali 'programma di interventi per la ripresa economica'</a:t>
          </a:r>
        </a:p>
        <a:p>
          <a:pPr marL="228600" lvl="1" indent="-228600" algn="l" defTabSz="889000">
            <a:lnSpc>
              <a:spcPct val="90000"/>
            </a:lnSpc>
            <a:spcBef>
              <a:spcPct val="0"/>
            </a:spcBef>
            <a:spcAft>
              <a:spcPct val="15000"/>
            </a:spcAft>
            <a:buChar char="•"/>
          </a:pPr>
          <a:endParaRPr lang="it-IT" sz="2000" kern="1200" dirty="0"/>
        </a:p>
        <a:p>
          <a:pPr marL="228600" lvl="1" indent="-228600" algn="l" defTabSz="889000">
            <a:lnSpc>
              <a:spcPct val="90000"/>
            </a:lnSpc>
            <a:spcBef>
              <a:spcPct val="0"/>
            </a:spcBef>
            <a:spcAft>
              <a:spcPct val="15000"/>
            </a:spcAft>
            <a:buChar char="•"/>
          </a:pPr>
          <a:r>
            <a:rPr lang="it-IT" sz="2000" kern="1200" dirty="0"/>
            <a:t>….</a:t>
          </a:r>
        </a:p>
      </dsp:txBody>
      <dsp:txXfrm>
        <a:off x="6936" y="757085"/>
        <a:ext cx="3603970" cy="4545719"/>
      </dsp:txXfrm>
    </dsp:sp>
    <dsp:sp modelId="{7B14A79E-3BDD-4DE6-AE21-1F39419415BD}">
      <dsp:nvSpPr>
        <dsp:cNvPr id="0" name=""/>
        <dsp:cNvSpPr/>
      </dsp:nvSpPr>
      <dsp:spPr>
        <a:xfrm>
          <a:off x="4107773" y="33469"/>
          <a:ext cx="3288444" cy="723616"/>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kern="1200" dirty="0"/>
            <a:t>2. Obiettivi di performance organizzativa di area</a:t>
          </a:r>
        </a:p>
      </dsp:txBody>
      <dsp:txXfrm>
        <a:off x="4107773" y="33469"/>
        <a:ext cx="3288444" cy="723616"/>
      </dsp:txXfrm>
    </dsp:sp>
    <dsp:sp modelId="{6735CBE1-F699-4AAC-A360-A403916878FD}">
      <dsp:nvSpPr>
        <dsp:cNvPr id="0" name=""/>
        <dsp:cNvSpPr/>
      </dsp:nvSpPr>
      <dsp:spPr>
        <a:xfrm>
          <a:off x="4107773" y="757085"/>
          <a:ext cx="3288444" cy="4545719"/>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t-IT" sz="2000" kern="1200" dirty="0"/>
            <a:t>Per ogni dirigente vengono individuati </a:t>
          </a:r>
          <a:r>
            <a:rPr lang="it-IT" sz="2000" b="1" kern="1200" dirty="0"/>
            <a:t>4</a:t>
          </a:r>
          <a:r>
            <a:rPr lang="it-IT" sz="2000" kern="1200" dirty="0"/>
            <a:t> obiettivi progettuali pluriennali, spesso a carattere trasversale, collegati alle direttrici strategiche dell’Ateneo e alla priorità gestionali più rilevanti. Ogni obiettivo potrà essere articolato in azioni con target specifici di impatto e/o risultato.</a:t>
          </a:r>
        </a:p>
      </dsp:txBody>
      <dsp:txXfrm>
        <a:off x="4107773" y="757085"/>
        <a:ext cx="3288444" cy="4545719"/>
      </dsp:txXfrm>
    </dsp:sp>
    <dsp:sp modelId="{945F5316-75F3-4308-871A-937573C3D0B1}">
      <dsp:nvSpPr>
        <dsp:cNvPr id="0" name=""/>
        <dsp:cNvSpPr/>
      </dsp:nvSpPr>
      <dsp:spPr>
        <a:xfrm>
          <a:off x="7856600" y="33469"/>
          <a:ext cx="3288444" cy="723616"/>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kern="1200" dirty="0"/>
            <a:t>3.Piano del dirigente</a:t>
          </a:r>
        </a:p>
      </dsp:txBody>
      <dsp:txXfrm>
        <a:off x="7856600" y="33469"/>
        <a:ext cx="3288444" cy="723616"/>
      </dsp:txXfrm>
    </dsp:sp>
    <dsp:sp modelId="{AD9B894B-0A38-4373-A87C-A91DC00FBF0B}">
      <dsp:nvSpPr>
        <dsp:cNvPr id="0" name=""/>
        <dsp:cNvSpPr/>
      </dsp:nvSpPr>
      <dsp:spPr>
        <a:xfrm>
          <a:off x="7856600" y="757085"/>
          <a:ext cx="3288444" cy="4545719"/>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t-IT" sz="2000" kern="1200" dirty="0"/>
            <a:t>Interventi di riorganizzazione dell’area</a:t>
          </a:r>
        </a:p>
        <a:p>
          <a:pPr marL="228600" lvl="1" indent="-228600" algn="l" defTabSz="889000">
            <a:lnSpc>
              <a:spcPct val="90000"/>
            </a:lnSpc>
            <a:spcBef>
              <a:spcPct val="0"/>
            </a:spcBef>
            <a:spcAft>
              <a:spcPct val="15000"/>
            </a:spcAft>
            <a:buChar char="•"/>
          </a:pPr>
          <a:r>
            <a:rPr lang="it-IT" sz="2000" kern="1200" dirty="0"/>
            <a:t>Implementazione del modello di lavoro smart sulla base del contenuto del POLA.</a:t>
          </a:r>
        </a:p>
        <a:p>
          <a:pPr marL="228600" lvl="1" indent="-228600" algn="l" defTabSz="889000">
            <a:lnSpc>
              <a:spcPct val="90000"/>
            </a:lnSpc>
            <a:spcBef>
              <a:spcPct val="0"/>
            </a:spcBef>
            <a:spcAft>
              <a:spcPct val="15000"/>
            </a:spcAft>
            <a:buChar char="•"/>
          </a:pPr>
          <a:r>
            <a:rPr lang="it-IT" sz="2000" kern="1200" dirty="0"/>
            <a:t>Altri obiettivi da realizzare connessi alle specifiche competenze</a:t>
          </a:r>
        </a:p>
        <a:p>
          <a:pPr marL="228600" lvl="1" indent="-228600" algn="l" defTabSz="889000">
            <a:lnSpc>
              <a:spcPct val="90000"/>
            </a:lnSpc>
            <a:spcBef>
              <a:spcPct val="0"/>
            </a:spcBef>
            <a:spcAft>
              <a:spcPct val="15000"/>
            </a:spcAft>
            <a:buChar char="•"/>
          </a:pPr>
          <a:r>
            <a:rPr lang="it-IT" sz="2000" kern="1200" dirty="0"/>
            <a:t>Altri obiettivi tipici dei servizi coordinati</a:t>
          </a:r>
        </a:p>
        <a:p>
          <a:pPr marL="228600" lvl="1" indent="-228600" algn="l" defTabSz="889000">
            <a:lnSpc>
              <a:spcPct val="90000"/>
            </a:lnSpc>
            <a:spcBef>
              <a:spcPct val="0"/>
            </a:spcBef>
            <a:spcAft>
              <a:spcPct val="15000"/>
            </a:spcAft>
            <a:buChar char="•"/>
          </a:pPr>
          <a:endParaRPr lang="it-IT" sz="2000" kern="1200" dirty="0"/>
        </a:p>
        <a:p>
          <a:pPr marL="228600" lvl="1" indent="-228600" algn="l" defTabSz="889000">
            <a:lnSpc>
              <a:spcPct val="90000"/>
            </a:lnSpc>
            <a:spcBef>
              <a:spcPct val="0"/>
            </a:spcBef>
            <a:spcAft>
              <a:spcPct val="15000"/>
            </a:spcAft>
            <a:buChar char="•"/>
          </a:pPr>
          <a:r>
            <a:rPr lang="it-IT" sz="2000" kern="1200" dirty="0"/>
            <a:t>…..da completare</a:t>
          </a:r>
        </a:p>
      </dsp:txBody>
      <dsp:txXfrm>
        <a:off x="7856600" y="757085"/>
        <a:ext cx="3288444" cy="454571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A6AFBA3-3ED6-4513-9105-43940AB676F2}"/>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727C4086-0887-4DB4-B301-7138218FE652}"/>
              </a:ext>
            </a:extLst>
          </p:cNvPr>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53781866-DCE6-420B-934F-5A71952282BD}" type="datetimeFigureOut">
              <a:rPr lang="it-IT" smtClean="0"/>
              <a:t>16/12/2020</a:t>
            </a:fld>
            <a:endParaRPr lang="it-IT"/>
          </a:p>
        </p:txBody>
      </p:sp>
      <p:sp>
        <p:nvSpPr>
          <p:cNvPr id="4" name="Segnaposto piè di pagina 3">
            <a:extLst>
              <a:ext uri="{FF2B5EF4-FFF2-40B4-BE49-F238E27FC236}">
                <a16:creationId xmlns:a16="http://schemas.microsoft.com/office/drawing/2014/main" id="{5960AEC2-FA8D-4770-82C4-328AED76D140}"/>
              </a:ext>
            </a:extLst>
          </p:cNvPr>
          <p:cNvSpPr>
            <a:spLocks noGrp="1"/>
          </p:cNvSpPr>
          <p:nvPr>
            <p:ph type="ftr" sz="quarter" idx="2"/>
          </p:nvPr>
        </p:nvSpPr>
        <p:spPr>
          <a:xfrm>
            <a:off x="0" y="9429750"/>
            <a:ext cx="2971800" cy="4968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CD28C642-CB1A-4561-A70A-D6D3C3A6597A}"/>
              </a:ext>
            </a:extLst>
          </p:cNvPr>
          <p:cNvSpPr>
            <a:spLocks noGrp="1"/>
          </p:cNvSpPr>
          <p:nvPr>
            <p:ph type="sldNum" sz="quarter" idx="3"/>
          </p:nvPr>
        </p:nvSpPr>
        <p:spPr>
          <a:xfrm>
            <a:off x="3884613" y="9429750"/>
            <a:ext cx="2971800" cy="496888"/>
          </a:xfrm>
          <a:prstGeom prst="rect">
            <a:avLst/>
          </a:prstGeom>
        </p:spPr>
        <p:txBody>
          <a:bodyPr vert="horz" lIns="91440" tIns="45720" rIns="91440" bIns="45720" rtlCol="0" anchor="b"/>
          <a:lstStyle>
            <a:lvl1pPr algn="r">
              <a:defRPr sz="1200"/>
            </a:lvl1pPr>
          </a:lstStyle>
          <a:p>
            <a:fld id="{D6653F28-4996-4457-AD6B-B8FB8FDF1FFD}" type="slidenum">
              <a:rPr lang="it-IT" smtClean="0"/>
              <a:t>‹N›</a:t>
            </a:fld>
            <a:endParaRPr lang="it-IT"/>
          </a:p>
        </p:txBody>
      </p:sp>
    </p:spTree>
    <p:extLst>
      <p:ext uri="{BB962C8B-B14F-4D97-AF65-F5344CB8AC3E}">
        <p14:creationId xmlns:p14="http://schemas.microsoft.com/office/powerpoint/2010/main" val="10587133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093" cy="496888"/>
          </a:xfrm>
          <a:prstGeom prst="rect">
            <a:avLst/>
          </a:prstGeom>
        </p:spPr>
        <p:txBody>
          <a:bodyPr vert="horz" lIns="92062" tIns="46031" rIns="92062" bIns="46031" rtlCol="0"/>
          <a:lstStyle>
            <a:lvl1pPr algn="l">
              <a:defRPr sz="1200"/>
            </a:lvl1pPr>
          </a:lstStyle>
          <a:p>
            <a:endParaRPr lang="it-IT"/>
          </a:p>
        </p:txBody>
      </p:sp>
      <p:sp>
        <p:nvSpPr>
          <p:cNvPr id="3" name="Segnaposto data 2"/>
          <p:cNvSpPr>
            <a:spLocks noGrp="1"/>
          </p:cNvSpPr>
          <p:nvPr>
            <p:ph type="dt" idx="1"/>
          </p:nvPr>
        </p:nvSpPr>
        <p:spPr>
          <a:xfrm>
            <a:off x="3885274" y="0"/>
            <a:ext cx="2971093" cy="496888"/>
          </a:xfrm>
          <a:prstGeom prst="rect">
            <a:avLst/>
          </a:prstGeom>
        </p:spPr>
        <p:txBody>
          <a:bodyPr vert="horz" lIns="92062" tIns="46031" rIns="92062" bIns="46031" rtlCol="0"/>
          <a:lstStyle>
            <a:lvl1pPr algn="r">
              <a:defRPr sz="1200"/>
            </a:lvl1pPr>
          </a:lstStyle>
          <a:p>
            <a:fld id="{F1D9D148-3DC6-46D0-A35F-07578F4C4A1F}" type="datetimeFigureOut">
              <a:rPr lang="it-IT" smtClean="0"/>
              <a:t>16/12/2020</a:t>
            </a:fld>
            <a:endParaRPr lang="it-IT"/>
          </a:p>
        </p:txBody>
      </p:sp>
      <p:sp>
        <p:nvSpPr>
          <p:cNvPr id="4" name="Segnaposto immagine diapositiva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2062" tIns="46031" rIns="92062" bIns="46031" rtlCol="0" anchor="ctr"/>
          <a:lstStyle/>
          <a:p>
            <a:endParaRPr lang="it-IT"/>
          </a:p>
        </p:txBody>
      </p:sp>
      <p:sp>
        <p:nvSpPr>
          <p:cNvPr id="5" name="Segnaposto note 4"/>
          <p:cNvSpPr>
            <a:spLocks noGrp="1"/>
          </p:cNvSpPr>
          <p:nvPr>
            <p:ph type="body" sz="quarter" idx="3"/>
          </p:nvPr>
        </p:nvSpPr>
        <p:spPr>
          <a:xfrm>
            <a:off x="685637" y="4714876"/>
            <a:ext cx="5486727" cy="4467225"/>
          </a:xfrm>
          <a:prstGeom prst="rect">
            <a:avLst/>
          </a:prstGeom>
        </p:spPr>
        <p:txBody>
          <a:bodyPr vert="horz" lIns="92062" tIns="46031" rIns="92062" bIns="46031"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164"/>
            <a:ext cx="2971093" cy="496887"/>
          </a:xfrm>
          <a:prstGeom prst="rect">
            <a:avLst/>
          </a:prstGeom>
        </p:spPr>
        <p:txBody>
          <a:bodyPr vert="horz" lIns="92062" tIns="46031" rIns="92062" bIns="46031" rtlCol="0" anchor="b"/>
          <a:lstStyle>
            <a:lvl1pPr algn="l">
              <a:defRPr sz="1200"/>
            </a:lvl1pPr>
          </a:lstStyle>
          <a:p>
            <a:endParaRPr lang="it-IT"/>
          </a:p>
        </p:txBody>
      </p:sp>
      <p:sp>
        <p:nvSpPr>
          <p:cNvPr id="7" name="Segnaposto numero diapositiva 6"/>
          <p:cNvSpPr>
            <a:spLocks noGrp="1"/>
          </p:cNvSpPr>
          <p:nvPr>
            <p:ph type="sldNum" sz="quarter" idx="5"/>
          </p:nvPr>
        </p:nvSpPr>
        <p:spPr>
          <a:xfrm>
            <a:off x="3885274" y="9428164"/>
            <a:ext cx="2971093" cy="496887"/>
          </a:xfrm>
          <a:prstGeom prst="rect">
            <a:avLst/>
          </a:prstGeom>
        </p:spPr>
        <p:txBody>
          <a:bodyPr vert="horz" lIns="92062" tIns="46031" rIns="92062" bIns="46031" rtlCol="0" anchor="b"/>
          <a:lstStyle>
            <a:lvl1pPr algn="r">
              <a:defRPr sz="1200"/>
            </a:lvl1pPr>
          </a:lstStyle>
          <a:p>
            <a:fld id="{A182A08D-D64D-42D9-9CB5-97F33726A3D6}" type="slidenum">
              <a:rPr lang="it-IT" smtClean="0"/>
              <a:t>‹N›</a:t>
            </a:fld>
            <a:endParaRPr lang="it-IT"/>
          </a:p>
        </p:txBody>
      </p:sp>
    </p:spTree>
    <p:extLst>
      <p:ext uri="{BB962C8B-B14F-4D97-AF65-F5344CB8AC3E}">
        <p14:creationId xmlns:p14="http://schemas.microsoft.com/office/powerpoint/2010/main" val="37272349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12FD51E-53AC-49DB-B203-4C51E73950A2}" type="datetime1">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340004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F49C3BC-3029-4C61-84A7-C8FEA0DF0996}" type="datetime1">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338972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564E03C-C92E-488F-BA82-D43B7B842DC8}" type="datetime1">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214630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3245F7A-F326-40F5-9EF4-B2D50D57A569}" type="datetime1">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64914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8D4F4CAA-A496-4768-B8C9-B3EC3ED0AEFF}" type="datetime1">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20504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AC48AA2-A027-4715-8CBE-419A9901B9A4}" type="datetime1">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411899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FEA8848-BAC6-4E3B-983A-72047F115712}" type="datetime1">
              <a:rPr lang="it-IT" smtClean="0"/>
              <a:t>16/12/2020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140183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EB2786D-A522-4B9F-A34E-DEE1B476CD8A}" type="datetime1">
              <a:rPr lang="it-IT" smtClean="0"/>
              <a:t>16/12/2020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428845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099BCF4-71A1-4C34-B940-3C24C2CD8106}" type="datetime1">
              <a:rPr lang="it-IT" smtClean="0"/>
              <a:t>16/12/2020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422972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CCD40D0D-4969-4398-8E8F-D94BB8C4DA53}" type="datetime1">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303159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070FF50-CEB3-4F07-945A-144E21074B1B}" type="datetime1">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303199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57341-6C88-43E8-AF19-5EBFDBC2B41B}" type="datetime1">
              <a:rPr lang="it-IT" smtClean="0"/>
              <a:t>16/12/2020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7A9B6-24A9-47FC-8BAF-5C6AB882DD9E}" type="slidenum">
              <a:rPr lang="it-IT" smtClean="0"/>
              <a:t>‹N›</a:t>
            </a:fld>
            <a:endParaRPr lang="it-IT"/>
          </a:p>
        </p:txBody>
      </p:sp>
    </p:spTree>
    <p:extLst>
      <p:ext uri="{BB962C8B-B14F-4D97-AF65-F5344CB8AC3E}">
        <p14:creationId xmlns:p14="http://schemas.microsoft.com/office/powerpoint/2010/main" val="3625382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4518103" y="5436973"/>
            <a:ext cx="3153427" cy="1077218"/>
          </a:xfrm>
          <a:prstGeom prst="rect">
            <a:avLst/>
          </a:prstGeom>
          <a:noFill/>
        </p:spPr>
        <p:txBody>
          <a:bodyPr wrap="none" rtlCol="0">
            <a:spAutoFit/>
          </a:bodyPr>
          <a:lstStyle/>
          <a:p>
            <a:pPr algn="ctr"/>
            <a:r>
              <a:rPr lang="it-IT" sz="3600" b="1" dirty="0">
                <a:solidFill>
                  <a:schemeClr val="bg1"/>
                </a:solidFill>
                <a:latin typeface="Roboto" pitchFamily="2" charset="0"/>
                <a:ea typeface="Roboto" pitchFamily="2" charset="0"/>
              </a:rPr>
              <a:t>CCO </a:t>
            </a:r>
          </a:p>
          <a:p>
            <a:pPr algn="ctr"/>
            <a:r>
              <a:rPr lang="it-IT" sz="2800" b="1" dirty="0">
                <a:solidFill>
                  <a:schemeClr val="bg1"/>
                </a:solidFill>
                <a:latin typeface="Roboto" pitchFamily="2" charset="0"/>
                <a:ea typeface="Roboto" pitchFamily="2" charset="0"/>
              </a:rPr>
              <a:t>14 Dicembre 2020</a:t>
            </a:r>
          </a:p>
        </p:txBody>
      </p:sp>
      <p:sp>
        <p:nvSpPr>
          <p:cNvPr id="3" name="Segnaposto numero diapositiva 2">
            <a:extLst>
              <a:ext uri="{FF2B5EF4-FFF2-40B4-BE49-F238E27FC236}">
                <a16:creationId xmlns:a16="http://schemas.microsoft.com/office/drawing/2014/main" id="{1E61CCA7-F47F-41F9-BD50-DCCADC15084E}"/>
              </a:ext>
            </a:extLst>
          </p:cNvPr>
          <p:cNvSpPr>
            <a:spLocks noGrp="1"/>
          </p:cNvSpPr>
          <p:nvPr>
            <p:ph type="sldNum" sz="quarter" idx="12"/>
          </p:nvPr>
        </p:nvSpPr>
        <p:spPr/>
        <p:txBody>
          <a:bodyPr/>
          <a:lstStyle/>
          <a:p>
            <a:fld id="{0D47A9B6-24A9-47FC-8BAF-5C6AB882DD9E}" type="slidenum">
              <a:rPr lang="it-IT" smtClean="0"/>
              <a:t>1</a:t>
            </a:fld>
            <a:endParaRPr lang="it-IT"/>
          </a:p>
        </p:txBody>
      </p:sp>
    </p:spTree>
    <p:extLst>
      <p:ext uri="{BB962C8B-B14F-4D97-AF65-F5344CB8AC3E}">
        <p14:creationId xmlns:p14="http://schemas.microsoft.com/office/powerpoint/2010/main" val="3358215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15765" y="106422"/>
            <a:ext cx="10515600" cy="5396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rgbClr val="B2284B"/>
                </a:solidFill>
                <a:latin typeface="Roboto" panose="02000000000000000000" pitchFamily="2" charset="0"/>
                <a:ea typeface="Roboto" panose="02000000000000000000" pitchFamily="2" charset="0"/>
              </a:rPr>
              <a:t>Performance organizzativa - Obiettivi progettuali Direzione Generale</a:t>
            </a:r>
          </a:p>
        </p:txBody>
      </p:sp>
      <p:pic>
        <p:nvPicPr>
          <p:cNvPr id="5" name="Immagine 4">
            <a:extLst>
              <a:ext uri="{FF2B5EF4-FFF2-40B4-BE49-F238E27FC236}">
                <a16:creationId xmlns:a16="http://schemas.microsoft.com/office/drawing/2014/main" id="{0BC4892C-FBD1-410E-97CF-C84D44CA9611}"/>
              </a:ext>
            </a:extLst>
          </p:cNvPr>
          <p:cNvPicPr>
            <a:picLocks noChangeAspect="1"/>
          </p:cNvPicPr>
          <p:nvPr/>
        </p:nvPicPr>
        <p:blipFill>
          <a:blip r:embed="rId2"/>
          <a:stretch>
            <a:fillRect/>
          </a:stretch>
        </p:blipFill>
        <p:spPr>
          <a:xfrm>
            <a:off x="1" y="871539"/>
            <a:ext cx="12192000" cy="6049214"/>
          </a:xfrm>
          <a:prstGeom prst="rect">
            <a:avLst/>
          </a:prstGeom>
        </p:spPr>
      </p:pic>
      <p:sp>
        <p:nvSpPr>
          <p:cNvPr id="3" name="Segnaposto numero diapositiva 2">
            <a:extLst>
              <a:ext uri="{FF2B5EF4-FFF2-40B4-BE49-F238E27FC236}">
                <a16:creationId xmlns:a16="http://schemas.microsoft.com/office/drawing/2014/main" id="{45A5FC59-5D32-4A91-B369-A9EDE8F8BDEA}"/>
              </a:ext>
            </a:extLst>
          </p:cNvPr>
          <p:cNvSpPr>
            <a:spLocks noGrp="1"/>
          </p:cNvSpPr>
          <p:nvPr>
            <p:ph type="sldNum" sz="quarter" idx="12"/>
          </p:nvPr>
        </p:nvSpPr>
        <p:spPr/>
        <p:txBody>
          <a:bodyPr/>
          <a:lstStyle/>
          <a:p>
            <a:fld id="{0D47A9B6-24A9-47FC-8BAF-5C6AB882DD9E}" type="slidenum">
              <a:rPr lang="it-IT" smtClean="0"/>
              <a:t>10</a:t>
            </a:fld>
            <a:endParaRPr lang="it-IT"/>
          </a:p>
        </p:txBody>
      </p:sp>
    </p:spTree>
    <p:extLst>
      <p:ext uri="{BB962C8B-B14F-4D97-AF65-F5344CB8AC3E}">
        <p14:creationId xmlns:p14="http://schemas.microsoft.com/office/powerpoint/2010/main" val="264218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txBox="1">
            <a:spLocks noGrp="1"/>
          </p:cNvSpPr>
          <p:nvPr>
            <p:ph type="title"/>
          </p:nvPr>
        </p:nvSpPr>
        <p:spPr>
          <a:xfrm>
            <a:off x="4311778" y="179750"/>
            <a:ext cx="3552576" cy="424732"/>
          </a:xfrm>
          <a:prstGeom prst="rect">
            <a:avLst/>
          </a:prstGeom>
          <a:noFill/>
        </p:spPr>
        <p:txBody>
          <a:bodyPr wrap="none" rtlCol="0">
            <a:spAutoFit/>
          </a:bodyPr>
          <a:lstStyle/>
          <a:p>
            <a:pPr algn="ctr"/>
            <a:r>
              <a:rPr lang="it-IT" sz="2400" b="1" dirty="0">
                <a:solidFill>
                  <a:srgbClr val="B2284B"/>
                </a:solidFill>
                <a:latin typeface="Roboto" pitchFamily="2" charset="0"/>
                <a:ea typeface="Roboto" pitchFamily="2" charset="0"/>
              </a:rPr>
              <a:t>Area Sistemi Informativi</a:t>
            </a:r>
          </a:p>
        </p:txBody>
      </p:sp>
      <p:sp>
        <p:nvSpPr>
          <p:cNvPr id="14" name="Rettangolo 13"/>
          <p:cNvSpPr/>
          <p:nvPr/>
        </p:nvSpPr>
        <p:spPr>
          <a:xfrm>
            <a:off x="161365" y="784925"/>
            <a:ext cx="10902069" cy="5632311"/>
          </a:xfrm>
          <a:prstGeom prst="rect">
            <a:avLst/>
          </a:prstGeom>
          <a:solidFill>
            <a:schemeClr val="bg1"/>
          </a:solidFill>
        </p:spPr>
        <p:txBody>
          <a:bodyPr wrap="square">
            <a:spAutoFit/>
          </a:bodyPr>
          <a:lstStyle/>
          <a:p>
            <a:pPr marL="342900" indent="-342900" algn="just">
              <a:buFont typeface="Wingdings" pitchFamily="2" charset="2"/>
              <a:buChar char="Ø"/>
            </a:pPr>
            <a:r>
              <a:rPr lang="it-IT" b="1" dirty="0">
                <a:solidFill>
                  <a:srgbClr val="1E71B9"/>
                </a:solidFill>
                <a:latin typeface="Roboto" pitchFamily="2" charset="0"/>
                <a:ea typeface="Roboto" pitchFamily="2" charset="0"/>
              </a:rPr>
              <a:t>Valori target indicatori di Ateneo: </a:t>
            </a:r>
          </a:p>
          <a:p>
            <a:pPr marL="800100" lvl="1" indent="-342900" algn="just">
              <a:buFont typeface="+mj-lt"/>
              <a:buAutoNum type="arabicPeriod"/>
            </a:pPr>
            <a:r>
              <a:rPr lang="it-IT" b="1" dirty="0">
                <a:latin typeface="Roboto" pitchFamily="2" charset="0"/>
                <a:ea typeface="Roboto" pitchFamily="2" charset="0"/>
              </a:rPr>
              <a:t>Tasso di crescita degli iscritti al I anno</a:t>
            </a:r>
          </a:p>
          <a:p>
            <a:pPr marL="800100" lvl="1" indent="-342900" algn="just">
              <a:buFont typeface="+mj-lt"/>
              <a:buAutoNum type="arabicPeriod"/>
            </a:pPr>
            <a:r>
              <a:rPr lang="it-IT" b="1" dirty="0">
                <a:latin typeface="Roboto" pitchFamily="2" charset="0"/>
                <a:ea typeface="Roboto" pitchFamily="2" charset="0"/>
              </a:rPr>
              <a:t>% di acquisizione dei finanziamenti per la strumentazione digitale</a:t>
            </a:r>
          </a:p>
          <a:p>
            <a:pPr marL="342900" indent="-342900" algn="just">
              <a:buFont typeface="Wingdings" pitchFamily="2" charset="2"/>
              <a:buChar char="Ø"/>
            </a:pPr>
            <a:endParaRPr lang="it-IT" dirty="0">
              <a:latin typeface="Roboto" pitchFamily="2" charset="0"/>
              <a:ea typeface="Roboto" pitchFamily="2" charset="0"/>
            </a:endParaRPr>
          </a:p>
          <a:p>
            <a:pPr marL="342900" indent="-342900" algn="just">
              <a:buFont typeface="Wingdings" pitchFamily="2" charset="2"/>
              <a:buChar char="Ø"/>
            </a:pPr>
            <a:r>
              <a:rPr lang="it-IT" b="1" dirty="0">
                <a:solidFill>
                  <a:srgbClr val="1E71B9"/>
                </a:solidFill>
                <a:latin typeface="Roboto" pitchFamily="2" charset="0"/>
                <a:ea typeface="Roboto" pitchFamily="2" charset="0"/>
              </a:rPr>
              <a:t> Obiettivi di performance organizzativa di Area</a:t>
            </a:r>
          </a:p>
          <a:p>
            <a:pPr marL="342900" indent="-342900" algn="just">
              <a:buFont typeface="Wingdings" pitchFamily="2" charset="2"/>
              <a:buChar char="Ø"/>
            </a:pPr>
            <a:endParaRPr lang="it-IT" b="1" dirty="0">
              <a:solidFill>
                <a:srgbClr val="1E71B9"/>
              </a:solidFill>
              <a:latin typeface="Roboto" pitchFamily="2" charset="0"/>
              <a:ea typeface="Roboto" pitchFamily="2" charset="0"/>
            </a:endParaRPr>
          </a:p>
          <a:p>
            <a:pPr marL="800100" lvl="1" indent="-342900" algn="just">
              <a:buFont typeface="+mj-lt"/>
              <a:buAutoNum type="arabicPeriod"/>
            </a:pPr>
            <a:r>
              <a:rPr lang="it-IT" b="1" dirty="0">
                <a:latin typeface="Roboto" pitchFamily="2" charset="0"/>
                <a:ea typeface="Roboto" pitchFamily="2" charset="0"/>
                <a:sym typeface="Wingdings" pitchFamily="2" charset="2"/>
              </a:rPr>
              <a:t>Implementazioni interventi compresi nel programma regionale per la ripresa</a:t>
            </a:r>
          </a:p>
          <a:p>
            <a:pPr marL="800100" lvl="1" indent="-342900" algn="just">
              <a:buFont typeface="+mj-lt"/>
              <a:buAutoNum type="arabicPeriod"/>
            </a:pPr>
            <a:endParaRPr lang="it-IT" b="1" dirty="0">
              <a:latin typeface="Roboto" pitchFamily="2" charset="0"/>
              <a:ea typeface="Roboto" pitchFamily="2" charset="0"/>
              <a:sym typeface="Wingdings" pitchFamily="2" charset="2"/>
            </a:endParaRPr>
          </a:p>
          <a:p>
            <a:pPr marL="800100" lvl="1" indent="-342900" algn="just">
              <a:buFont typeface="+mj-lt"/>
              <a:buAutoNum type="arabicPeriod"/>
            </a:pPr>
            <a:r>
              <a:rPr lang="it-IT" b="1" dirty="0">
                <a:latin typeface="Roboto" pitchFamily="2" charset="0"/>
                <a:ea typeface="Roboto" pitchFamily="2" charset="0"/>
                <a:sym typeface="Wingdings" pitchFamily="2" charset="2"/>
              </a:rPr>
              <a:t>Ottimizzazione Sistema Informativo e uso applicativi Demand management e focus group:</a:t>
            </a:r>
          </a:p>
          <a:p>
            <a:pPr marL="1257300" lvl="2" indent="-342900" algn="just">
              <a:buFont typeface="+mj-lt"/>
              <a:buAutoNum type="alphaLcParenR"/>
            </a:pPr>
            <a:r>
              <a:rPr lang="it-IT" dirty="0">
                <a:latin typeface="Roboto" pitchFamily="2" charset="0"/>
                <a:ea typeface="Roboto" pitchFamily="2" charset="0"/>
                <a:sym typeface="Wingdings" pitchFamily="2" charset="2"/>
              </a:rPr>
              <a:t>Definire figure di demand e business </a:t>
            </a:r>
            <a:r>
              <a:rPr lang="it-IT" dirty="0" err="1">
                <a:latin typeface="Roboto" pitchFamily="2" charset="0"/>
                <a:ea typeface="Roboto" pitchFamily="2" charset="0"/>
                <a:sym typeface="Wingdings" pitchFamily="2" charset="2"/>
              </a:rPr>
              <a:t>analysis</a:t>
            </a:r>
            <a:r>
              <a:rPr lang="it-IT" dirty="0">
                <a:latin typeface="Roboto" pitchFamily="2" charset="0"/>
                <a:ea typeface="Roboto" pitchFamily="2" charset="0"/>
                <a:sym typeface="Wingdings" pitchFamily="2" charset="2"/>
              </a:rPr>
              <a:t> all'interno dell'ASI</a:t>
            </a:r>
          </a:p>
          <a:p>
            <a:pPr marL="1257300" lvl="2" indent="-342900" algn="just">
              <a:buFont typeface="+mj-lt"/>
              <a:buAutoNum type="alphaLcParenR"/>
            </a:pPr>
            <a:r>
              <a:rPr lang="it-IT" dirty="0">
                <a:latin typeface="Roboto" pitchFamily="2" charset="0"/>
                <a:ea typeface="Roboto" pitchFamily="2" charset="0"/>
                <a:sym typeface="Wingdings" pitchFamily="2" charset="2"/>
              </a:rPr>
              <a:t>Definire focus group permanenti area Studenti (1 o più key user)</a:t>
            </a:r>
          </a:p>
          <a:p>
            <a:pPr marL="1257300" lvl="2" indent="-342900" algn="just">
              <a:buFont typeface="+mj-lt"/>
              <a:buAutoNum type="alphaLcParenR"/>
            </a:pPr>
            <a:r>
              <a:rPr lang="it-IT" dirty="0">
                <a:latin typeface="Roboto" pitchFamily="2" charset="0"/>
                <a:ea typeface="Roboto" pitchFamily="2" charset="0"/>
                <a:sym typeface="Wingdings" pitchFamily="2" charset="2"/>
              </a:rPr>
              <a:t>Definire focus group permanenti area HR(1 o più key user)</a:t>
            </a:r>
          </a:p>
          <a:p>
            <a:pPr marL="1257300" lvl="2" indent="-342900" algn="just">
              <a:buFont typeface="+mj-lt"/>
              <a:buAutoNum type="alphaLcParenR"/>
            </a:pPr>
            <a:r>
              <a:rPr lang="it-IT" dirty="0">
                <a:latin typeface="Roboto" pitchFamily="2" charset="0"/>
                <a:ea typeface="Roboto" pitchFamily="2" charset="0"/>
                <a:sym typeface="Wingdings" pitchFamily="2" charset="2"/>
              </a:rPr>
              <a:t>Definire focus group permanenti area Contabilità (1 o più key user)</a:t>
            </a:r>
          </a:p>
          <a:p>
            <a:pPr marL="1257300" lvl="2" indent="-342900" algn="just">
              <a:buFont typeface="+mj-lt"/>
              <a:buAutoNum type="alphaLcParenR"/>
            </a:pPr>
            <a:r>
              <a:rPr lang="it-IT" dirty="0">
                <a:latin typeface="Roboto" pitchFamily="2" charset="0"/>
                <a:ea typeface="Roboto" pitchFamily="2" charset="0"/>
                <a:sym typeface="Wingdings" pitchFamily="2" charset="2"/>
              </a:rPr>
              <a:t>Definire focus group permanenti area Ricerca (1 o più key user)</a:t>
            </a:r>
          </a:p>
          <a:p>
            <a:pPr marL="1257300" lvl="2" indent="-342900" algn="just">
              <a:buFont typeface="+mj-lt"/>
              <a:buAutoNum type="alphaLcParenR"/>
            </a:pPr>
            <a:r>
              <a:rPr lang="it-IT" dirty="0">
                <a:latin typeface="Roboto" pitchFamily="2" charset="0"/>
                <a:ea typeface="Roboto" pitchFamily="2" charset="0"/>
                <a:sym typeface="Wingdings" pitchFamily="2" charset="2"/>
              </a:rPr>
              <a:t>Concordare modalità di collaborazione e processi tra key user e demand</a:t>
            </a:r>
          </a:p>
          <a:p>
            <a:pPr marL="1257300" lvl="2" indent="-342900" algn="just">
              <a:buFont typeface="+mj-lt"/>
              <a:buAutoNum type="alphaLcParenR"/>
            </a:pPr>
            <a:endParaRPr lang="it-IT" b="1" dirty="0">
              <a:latin typeface="Roboto" pitchFamily="2" charset="0"/>
              <a:ea typeface="Roboto" pitchFamily="2" charset="0"/>
            </a:endParaRPr>
          </a:p>
          <a:p>
            <a:pPr marL="800100" lvl="1" indent="-342900" algn="just">
              <a:buFont typeface="+mj-lt"/>
              <a:buAutoNum type="arabicPeriod"/>
            </a:pPr>
            <a:r>
              <a:rPr lang="it-IT" b="1" dirty="0">
                <a:latin typeface="Roboto" pitchFamily="2" charset="0"/>
                <a:ea typeface="Roboto" pitchFamily="2" charset="0"/>
              </a:rPr>
              <a:t>Miglioramento dell'efficacia comunicativa del sito Internet di Ateneo </a:t>
            </a:r>
            <a:r>
              <a:rPr lang="it-IT" dirty="0">
                <a:latin typeface="Roboto" pitchFamily="2" charset="0"/>
                <a:ea typeface="Roboto" pitchFamily="2" charset="0"/>
                <a:sym typeface="Wingdings" pitchFamily="2" charset="2"/>
              </a:rPr>
              <a:t> Nuovo sito + </a:t>
            </a:r>
            <a:r>
              <a:rPr lang="it-IT" dirty="0" err="1">
                <a:latin typeface="Roboto" pitchFamily="2" charset="0"/>
                <a:ea typeface="Roboto" pitchFamily="2" charset="0"/>
                <a:sym typeface="Wingdings" pitchFamily="2" charset="2"/>
              </a:rPr>
              <a:t>OrientarSI</a:t>
            </a:r>
            <a:endParaRPr lang="it-IT" dirty="0">
              <a:latin typeface="Roboto" pitchFamily="2" charset="0"/>
              <a:ea typeface="Roboto" pitchFamily="2" charset="0"/>
              <a:sym typeface="Wingdings" pitchFamily="2" charset="2"/>
            </a:endParaRPr>
          </a:p>
          <a:p>
            <a:pPr marL="800100" lvl="1" indent="-342900" algn="just">
              <a:buFont typeface="+mj-lt"/>
              <a:buAutoNum type="arabicPeriod"/>
            </a:pPr>
            <a:endParaRPr lang="it-IT" b="1" dirty="0">
              <a:latin typeface="Roboto" pitchFamily="2" charset="0"/>
              <a:ea typeface="Roboto" pitchFamily="2" charset="0"/>
              <a:sym typeface="Wingdings" pitchFamily="2" charset="2"/>
            </a:endParaRPr>
          </a:p>
          <a:p>
            <a:pPr marL="1257300" lvl="2" indent="-342900" algn="just">
              <a:buFont typeface="+mj-lt"/>
              <a:buAutoNum type="alphaLcParenR"/>
            </a:pPr>
            <a:endParaRPr lang="it-IT" dirty="0">
              <a:latin typeface="Roboto" pitchFamily="2" charset="0"/>
              <a:ea typeface="Roboto" pitchFamily="2" charset="0"/>
              <a:sym typeface="Wingdings" pitchFamily="2" charset="2"/>
            </a:endParaRPr>
          </a:p>
          <a:p>
            <a:pPr marL="800100" lvl="1" indent="-342900" algn="just">
              <a:buFont typeface="+mj-lt"/>
              <a:buAutoNum type="arabicPeriod"/>
            </a:pPr>
            <a:endParaRPr lang="it-IT" dirty="0">
              <a:latin typeface="Roboto" pitchFamily="2" charset="0"/>
              <a:ea typeface="Roboto" pitchFamily="2" charset="0"/>
              <a:sym typeface="Wingdings" pitchFamily="2" charset="2"/>
            </a:endParaRPr>
          </a:p>
        </p:txBody>
      </p:sp>
      <p:sp>
        <p:nvSpPr>
          <p:cNvPr id="2" name="Segnaposto numero diapositiva 1">
            <a:extLst>
              <a:ext uri="{FF2B5EF4-FFF2-40B4-BE49-F238E27FC236}">
                <a16:creationId xmlns:a16="http://schemas.microsoft.com/office/drawing/2014/main" id="{67C9915B-FC17-4609-B248-0B67723A2195}"/>
              </a:ext>
            </a:extLst>
          </p:cNvPr>
          <p:cNvSpPr>
            <a:spLocks noGrp="1"/>
          </p:cNvSpPr>
          <p:nvPr>
            <p:ph type="sldNum" sz="quarter" idx="12"/>
          </p:nvPr>
        </p:nvSpPr>
        <p:spPr/>
        <p:txBody>
          <a:bodyPr/>
          <a:lstStyle/>
          <a:p>
            <a:fld id="{0D47A9B6-24A9-47FC-8BAF-5C6AB882DD9E}" type="slidenum">
              <a:rPr lang="it-IT" smtClean="0"/>
              <a:t>11</a:t>
            </a:fld>
            <a:endParaRPr lang="it-IT"/>
          </a:p>
        </p:txBody>
      </p:sp>
    </p:spTree>
    <p:extLst>
      <p:ext uri="{BB962C8B-B14F-4D97-AF65-F5344CB8AC3E}">
        <p14:creationId xmlns:p14="http://schemas.microsoft.com/office/powerpoint/2010/main" val="171072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8111838-AF55-40DA-BA9C-C27DF5BFA58F}"/>
              </a:ext>
            </a:extLst>
          </p:cNvPr>
          <p:cNvSpPr txBox="1"/>
          <p:nvPr/>
        </p:nvSpPr>
        <p:spPr>
          <a:xfrm>
            <a:off x="0" y="1045939"/>
            <a:ext cx="11760591" cy="5632311"/>
          </a:xfrm>
          <a:prstGeom prst="rect">
            <a:avLst/>
          </a:prstGeom>
          <a:solidFill>
            <a:schemeClr val="bg1"/>
          </a:solidFill>
        </p:spPr>
        <p:txBody>
          <a:bodyPr wrap="square">
            <a:spAutoFit/>
          </a:bodyPr>
          <a:lstStyle/>
          <a:p>
            <a:pPr marL="800100" lvl="1" indent="-342900" algn="just">
              <a:buFont typeface="+mj-lt"/>
              <a:buAutoNum type="arabicPeriod" startAt="4"/>
            </a:pPr>
            <a:r>
              <a:rPr lang="it-IT" b="1" dirty="0">
                <a:latin typeface="Roboto" panose="02000000000000000000" pitchFamily="2" charset="0"/>
                <a:ea typeface="Roboto" panose="02000000000000000000" pitchFamily="2" charset="0"/>
              </a:rPr>
              <a:t>Digitalizzazione/dematerializzazione degli atti/procedure/facilitazione amministrativa</a:t>
            </a:r>
            <a:r>
              <a:rPr lang="it-IT" b="1" dirty="0">
                <a:latin typeface="Roboto" panose="02000000000000000000" pitchFamily="2" charset="0"/>
                <a:ea typeface="Roboto" panose="02000000000000000000" pitchFamily="2" charset="0"/>
                <a:sym typeface="Wingdings" pitchFamily="2" charset="2"/>
              </a:rPr>
              <a:t></a:t>
            </a:r>
          </a:p>
          <a:p>
            <a:pPr marL="1257300" lvl="2" indent="-342900" algn="just">
              <a:buFont typeface="+mj-lt"/>
              <a:buAutoNum type="alphaLcParenR"/>
            </a:pPr>
            <a:r>
              <a:rPr lang="it-IT" dirty="0">
                <a:latin typeface="Roboto" pitchFamily="2" charset="0"/>
                <a:ea typeface="Roboto" pitchFamily="2" charset="0"/>
                <a:sym typeface="Wingdings" pitchFamily="2" charset="2"/>
              </a:rPr>
              <a:t>Dematerializzazione del fascicolo elettronico dello studente</a:t>
            </a:r>
          </a:p>
          <a:p>
            <a:pPr marL="1257300" lvl="2" indent="-342900" algn="just">
              <a:buFont typeface="+mj-lt"/>
              <a:buAutoNum type="alphaLcParenR"/>
            </a:pPr>
            <a:r>
              <a:rPr lang="it-IT" dirty="0">
                <a:latin typeface="Roboto" pitchFamily="2" charset="0"/>
                <a:ea typeface="Roboto" pitchFamily="2" charset="0"/>
                <a:sym typeface="Wingdings" pitchFamily="2" charset="2"/>
              </a:rPr>
              <a:t>Dematerializzazione della gestione dei master</a:t>
            </a:r>
          </a:p>
          <a:p>
            <a:pPr marL="1257300" lvl="2" indent="-342900" algn="just">
              <a:buFont typeface="+mj-lt"/>
              <a:buAutoNum type="alphaLcParenR"/>
            </a:pPr>
            <a:r>
              <a:rPr lang="it-IT" dirty="0">
                <a:latin typeface="Roboto" panose="02000000000000000000" pitchFamily="2" charset="0"/>
                <a:ea typeface="Roboto" panose="02000000000000000000" pitchFamily="2" charset="0"/>
                <a:cs typeface="Roboto"/>
                <a:sym typeface="Roboto"/>
              </a:rPr>
              <a:t>Attivazione della nuova PSS per nuovo regolamento</a:t>
            </a:r>
          </a:p>
          <a:p>
            <a:pPr marL="1257300" lvl="2" indent="-342900" algn="just">
              <a:buFont typeface="+mj-lt"/>
              <a:buAutoNum type="alphaLcParenR"/>
            </a:pPr>
            <a:r>
              <a:rPr lang="it-IT" dirty="0">
                <a:latin typeface="Roboto" pitchFamily="2" charset="0"/>
                <a:ea typeface="Roboto" pitchFamily="2" charset="0"/>
                <a:sym typeface="Wingdings" pitchFamily="2" charset="2"/>
              </a:rPr>
              <a:t>Dematerializzazione della gestione delle figure minori (tutor, part-time e tirocini)</a:t>
            </a:r>
          </a:p>
          <a:p>
            <a:pPr marL="1257300" lvl="2" indent="-342900" algn="just">
              <a:buFont typeface="+mj-lt"/>
              <a:buAutoNum type="alphaLcParenR"/>
            </a:pPr>
            <a:r>
              <a:rPr lang="it-IT" dirty="0">
                <a:latin typeface="Roboto" pitchFamily="2" charset="0"/>
                <a:ea typeface="Roboto" pitchFamily="2" charset="0"/>
                <a:sym typeface="Wingdings" pitchFamily="2" charset="2"/>
              </a:rPr>
              <a:t>Implementazione del potenziamento dell’utilizzo di Esse3 per Immatricolazioni</a:t>
            </a:r>
          </a:p>
          <a:p>
            <a:pPr marL="1257300" lvl="2" indent="-342900" algn="just">
              <a:buFont typeface="+mj-lt"/>
              <a:buAutoNum type="alphaLcParenR"/>
            </a:pPr>
            <a:r>
              <a:rPr lang="it-IT" dirty="0">
                <a:latin typeface="Roboto" pitchFamily="2" charset="0"/>
                <a:ea typeface="Roboto" pitchFamily="2" charset="0"/>
                <a:sym typeface="Wingdings" pitchFamily="2" charset="2"/>
              </a:rPr>
              <a:t>Progettazione nuovi corsi di studio nell’ambito del progetto </a:t>
            </a:r>
            <a:r>
              <a:rPr lang="en-US" dirty="0">
                <a:latin typeface="Roboto" panose="02000000000000000000" pitchFamily="2" charset="0"/>
                <a:ea typeface="Roboto" panose="02000000000000000000" pitchFamily="2" charset="0"/>
                <a:sym typeface="Wingdings" pitchFamily="2" charset="2"/>
              </a:rPr>
              <a:t>EUROPEAN CAMPUS FOR CITY UNIVERSITIES -</a:t>
            </a:r>
            <a:r>
              <a:rPr lang="it-IT" dirty="0">
                <a:latin typeface="Roboto" pitchFamily="2" charset="0"/>
                <a:ea typeface="Roboto" pitchFamily="2" charset="0"/>
                <a:sym typeface="Wingdings" pitchFamily="2" charset="2"/>
              </a:rPr>
              <a:t>EC2U (condiviso con ARIIDC e ADSS)</a:t>
            </a:r>
          </a:p>
          <a:p>
            <a:pPr marL="1257300" lvl="2" indent="-342900" algn="just">
              <a:buFont typeface="+mj-lt"/>
              <a:buAutoNum type="alphaLcParenR"/>
            </a:pPr>
            <a:r>
              <a:rPr lang="it-IT" dirty="0">
                <a:latin typeface="Roboto" pitchFamily="2" charset="0"/>
                <a:ea typeface="Roboto" pitchFamily="2" charset="0"/>
                <a:sym typeface="Wingdings" pitchFamily="2" charset="2"/>
              </a:rPr>
              <a:t>Digitalizzazione delle procedure amministrative in uso alle Università, collegando tra loro i sistemi informatici attraverso l’Erasmus </a:t>
            </a:r>
            <a:r>
              <a:rPr lang="it-IT" dirty="0" err="1">
                <a:latin typeface="Roboto" panose="02000000000000000000" pitchFamily="2" charset="0"/>
                <a:ea typeface="Roboto" panose="02000000000000000000" pitchFamily="2" charset="0"/>
                <a:sym typeface="Wingdings" pitchFamily="2" charset="2"/>
              </a:rPr>
              <a:t>Without</a:t>
            </a:r>
            <a:r>
              <a:rPr lang="it-IT" dirty="0">
                <a:latin typeface="Roboto" pitchFamily="2" charset="0"/>
                <a:ea typeface="Roboto" pitchFamily="2" charset="0"/>
                <a:sym typeface="Wingdings" pitchFamily="2" charset="2"/>
              </a:rPr>
              <a:t> Paper (EWP), per lo scambio di dati elettronici relativi agli studenti.</a:t>
            </a:r>
          </a:p>
          <a:p>
            <a:pPr marL="800100" lvl="1" indent="-342900" algn="just">
              <a:buFont typeface="+mj-lt"/>
              <a:buAutoNum type="arabicPeriod" startAt="3"/>
            </a:pPr>
            <a:endParaRPr lang="it-IT" dirty="0">
              <a:latin typeface="Roboto" pitchFamily="2" charset="0"/>
              <a:ea typeface="Roboto" pitchFamily="2" charset="0"/>
              <a:sym typeface="Wingdings" pitchFamily="2" charset="2"/>
            </a:endParaRPr>
          </a:p>
          <a:p>
            <a:pPr marL="1257300" lvl="2" indent="-342900" algn="just">
              <a:buFont typeface="+mj-lt"/>
              <a:buAutoNum type="alphaLcParenR"/>
            </a:pPr>
            <a:endParaRPr lang="it-IT" dirty="0">
              <a:latin typeface="Roboto" pitchFamily="2" charset="0"/>
              <a:ea typeface="Roboto" pitchFamily="2" charset="0"/>
              <a:sym typeface="Wingdings" pitchFamily="2" charset="2"/>
            </a:endParaRPr>
          </a:p>
          <a:p>
            <a:pPr marL="800100" lvl="1" indent="-342900" algn="just">
              <a:buFont typeface="Wingdings" panose="05000000000000000000" pitchFamily="2" charset="2"/>
              <a:buChar char="Ø"/>
            </a:pPr>
            <a:r>
              <a:rPr lang="it-IT" b="1" dirty="0">
                <a:solidFill>
                  <a:srgbClr val="1E71B9"/>
                </a:solidFill>
                <a:latin typeface="Roboto" panose="02000000000000000000" pitchFamily="2" charset="0"/>
                <a:ea typeface="Roboto" panose="02000000000000000000" pitchFamily="2" charset="0"/>
              </a:rPr>
              <a:t> Piano di attività del Dirigente:</a:t>
            </a:r>
            <a:endParaRPr lang="it-IT" b="1" dirty="0">
              <a:latin typeface="Roboto" panose="02000000000000000000" pitchFamily="2" charset="0"/>
              <a:ea typeface="Roboto" panose="02000000000000000000" pitchFamily="2" charset="0"/>
              <a:sym typeface="Wingdings" pitchFamily="2" charset="2"/>
            </a:endParaRPr>
          </a:p>
          <a:p>
            <a:pPr marL="800100" lvl="1" indent="-342900" algn="just">
              <a:buFont typeface="+mj-lt"/>
              <a:buAutoNum type="arabicPeriod"/>
            </a:pPr>
            <a:r>
              <a:rPr lang="it-IT" dirty="0">
                <a:latin typeface="Roboto" panose="02000000000000000000" pitchFamily="2" charset="0"/>
                <a:ea typeface="Roboto" panose="02000000000000000000" pitchFamily="2" charset="0"/>
                <a:sym typeface="Wingdings" pitchFamily="2" charset="2"/>
              </a:rPr>
              <a:t>Interventi di riorganizzazione</a:t>
            </a:r>
          </a:p>
          <a:p>
            <a:pPr marL="800100" lvl="1" indent="-342900" algn="just">
              <a:buFont typeface="+mj-lt"/>
              <a:buAutoNum type="arabicPeriod"/>
            </a:pPr>
            <a:r>
              <a:rPr lang="it-IT" dirty="0">
                <a:latin typeface="Roboto" panose="02000000000000000000" pitchFamily="2" charset="0"/>
                <a:ea typeface="Roboto" panose="02000000000000000000" pitchFamily="2" charset="0"/>
              </a:rPr>
              <a:t>Riprogettare lo </a:t>
            </a:r>
            <a:r>
              <a:rPr lang="it-IT" dirty="0" err="1">
                <a:latin typeface="Roboto" panose="02000000000000000000" pitchFamily="2" charset="0"/>
                <a:ea typeface="Roboto" panose="02000000000000000000" pitchFamily="2" charset="0"/>
              </a:rPr>
              <a:t>smartworking</a:t>
            </a:r>
            <a:r>
              <a:rPr lang="it-IT" dirty="0">
                <a:latin typeface="Roboto" panose="02000000000000000000" pitchFamily="2" charset="0"/>
                <a:ea typeface="Roboto" panose="02000000000000000000" pitchFamily="2" charset="0"/>
              </a:rPr>
              <a:t> e supporto all’elaborazione del POLA</a:t>
            </a:r>
          </a:p>
          <a:p>
            <a:pPr marL="800100" lvl="1" indent="-342900" algn="just">
              <a:buFont typeface="+mj-lt"/>
              <a:buAutoNum type="arabicPeriod"/>
            </a:pPr>
            <a:r>
              <a:rPr lang="it-IT" dirty="0">
                <a:latin typeface="Roboto" panose="02000000000000000000" pitchFamily="2" charset="0"/>
                <a:ea typeface="Roboto" panose="02000000000000000000" pitchFamily="2" charset="0"/>
                <a:sym typeface="Wingdings" pitchFamily="2" charset="2"/>
              </a:rPr>
              <a:t>Introduzione sistema assistenza on-line (ticketing) </a:t>
            </a:r>
            <a:r>
              <a:rPr lang="it-IT" dirty="0">
                <a:latin typeface="Roboto" panose="02000000000000000000" pitchFamily="2" charset="0"/>
                <a:ea typeface="Roboto" panose="02000000000000000000" pitchFamily="2" charset="0"/>
                <a:cs typeface="Roboto"/>
                <a:sym typeface="Roboto"/>
              </a:rPr>
              <a:t>per il catalogo servizi generali</a:t>
            </a:r>
            <a:endParaRPr lang="it-IT" sz="1400" dirty="0">
              <a:latin typeface="Roboto" panose="02000000000000000000" pitchFamily="2" charset="0"/>
              <a:ea typeface="Roboto" panose="02000000000000000000" pitchFamily="2" charset="0"/>
            </a:endParaRPr>
          </a:p>
          <a:p>
            <a:pPr marL="800100" lvl="1" indent="-342900" algn="just">
              <a:buFont typeface="+mj-lt"/>
              <a:buAutoNum type="arabicPeriod"/>
            </a:pPr>
            <a:r>
              <a:rPr lang="it-IT" dirty="0">
                <a:latin typeface="Roboto" panose="02000000000000000000" pitchFamily="2" charset="0"/>
                <a:ea typeface="Roboto" panose="02000000000000000000" pitchFamily="2" charset="0"/>
                <a:sym typeface="Wingdings" pitchFamily="2" charset="2"/>
              </a:rPr>
              <a:t>Gestione dell’emergenza COVID</a:t>
            </a:r>
          </a:p>
          <a:p>
            <a:pPr marL="800100" lvl="1" indent="-342900" algn="just">
              <a:buFont typeface="+mj-lt"/>
              <a:buAutoNum type="arabicPeriod"/>
            </a:pPr>
            <a:endParaRPr lang="it-IT" b="1" dirty="0">
              <a:latin typeface="Roboto" panose="02000000000000000000" pitchFamily="2" charset="0"/>
              <a:ea typeface="Roboto" panose="02000000000000000000" pitchFamily="2" charset="0"/>
              <a:sym typeface="Wingdings" pitchFamily="2" charset="2"/>
            </a:endParaRPr>
          </a:p>
          <a:p>
            <a:pPr marL="800100" lvl="1" indent="-342900" algn="just">
              <a:buFont typeface="+mj-lt"/>
              <a:buAutoNum type="arabicPeriod"/>
            </a:pPr>
            <a:endParaRPr lang="it-IT" dirty="0">
              <a:latin typeface="Roboto" panose="02000000000000000000" pitchFamily="2" charset="0"/>
              <a:ea typeface="Roboto" panose="02000000000000000000" pitchFamily="2" charset="0"/>
            </a:endParaRPr>
          </a:p>
        </p:txBody>
      </p:sp>
      <p:sp>
        <p:nvSpPr>
          <p:cNvPr id="6" name="Titolo 12">
            <a:extLst>
              <a:ext uri="{FF2B5EF4-FFF2-40B4-BE49-F238E27FC236}">
                <a16:creationId xmlns:a16="http://schemas.microsoft.com/office/drawing/2014/main" id="{07B65AAE-B834-4F96-A6A0-0AC7F5DE034C}"/>
              </a:ext>
            </a:extLst>
          </p:cNvPr>
          <p:cNvSpPr txBox="1">
            <a:spLocks/>
          </p:cNvSpPr>
          <p:nvPr/>
        </p:nvSpPr>
        <p:spPr>
          <a:xfrm>
            <a:off x="4311778" y="179750"/>
            <a:ext cx="3552576" cy="424732"/>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a:solidFill>
                  <a:srgbClr val="B2284B"/>
                </a:solidFill>
                <a:latin typeface="Roboto" pitchFamily="2" charset="0"/>
                <a:ea typeface="Roboto" pitchFamily="2" charset="0"/>
              </a:rPr>
              <a:t>Area Sistemi Informativi</a:t>
            </a:r>
            <a:endParaRPr lang="it-IT" sz="2400" b="1" dirty="0">
              <a:solidFill>
                <a:srgbClr val="B2284B"/>
              </a:solidFill>
              <a:latin typeface="Roboto" pitchFamily="2" charset="0"/>
              <a:ea typeface="Roboto" pitchFamily="2" charset="0"/>
            </a:endParaRPr>
          </a:p>
        </p:txBody>
      </p:sp>
      <p:sp>
        <p:nvSpPr>
          <p:cNvPr id="2" name="Segnaposto numero diapositiva 1">
            <a:extLst>
              <a:ext uri="{FF2B5EF4-FFF2-40B4-BE49-F238E27FC236}">
                <a16:creationId xmlns:a16="http://schemas.microsoft.com/office/drawing/2014/main" id="{D622F278-03EC-445C-80A3-6E8E927E99F6}"/>
              </a:ext>
            </a:extLst>
          </p:cNvPr>
          <p:cNvSpPr>
            <a:spLocks noGrp="1"/>
          </p:cNvSpPr>
          <p:nvPr>
            <p:ph type="sldNum" sz="quarter" idx="12"/>
          </p:nvPr>
        </p:nvSpPr>
        <p:spPr/>
        <p:txBody>
          <a:bodyPr/>
          <a:lstStyle/>
          <a:p>
            <a:fld id="{0D47A9B6-24A9-47FC-8BAF-5C6AB882DD9E}" type="slidenum">
              <a:rPr lang="it-IT" smtClean="0"/>
              <a:t>12</a:t>
            </a:fld>
            <a:endParaRPr lang="it-IT"/>
          </a:p>
        </p:txBody>
      </p:sp>
    </p:spTree>
    <p:extLst>
      <p:ext uri="{BB962C8B-B14F-4D97-AF65-F5344CB8AC3E}">
        <p14:creationId xmlns:p14="http://schemas.microsoft.com/office/powerpoint/2010/main" val="366154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txBox="1">
            <a:spLocks noGrp="1"/>
          </p:cNvSpPr>
          <p:nvPr>
            <p:ph type="title"/>
          </p:nvPr>
        </p:nvSpPr>
        <p:spPr>
          <a:xfrm>
            <a:off x="4242052" y="70566"/>
            <a:ext cx="3692036" cy="424732"/>
          </a:xfrm>
          <a:prstGeom prst="rect">
            <a:avLst/>
          </a:prstGeom>
          <a:noFill/>
        </p:spPr>
        <p:txBody>
          <a:bodyPr wrap="none" rtlCol="0">
            <a:spAutoFit/>
          </a:bodyPr>
          <a:lstStyle/>
          <a:p>
            <a:pPr algn="ctr"/>
            <a:r>
              <a:rPr lang="it-IT" sz="2400" b="1" dirty="0">
                <a:solidFill>
                  <a:srgbClr val="B2284B"/>
                </a:solidFill>
                <a:latin typeface="Roboto" pitchFamily="2" charset="0"/>
                <a:ea typeface="Roboto" pitchFamily="2" charset="0"/>
              </a:rPr>
              <a:t>Area Tecnica e Sicurezza</a:t>
            </a:r>
          </a:p>
        </p:txBody>
      </p:sp>
      <p:sp>
        <p:nvSpPr>
          <p:cNvPr id="14" name="Rettangolo 13"/>
          <p:cNvSpPr/>
          <p:nvPr/>
        </p:nvSpPr>
        <p:spPr>
          <a:xfrm>
            <a:off x="744252" y="517803"/>
            <a:ext cx="10703495" cy="5940088"/>
          </a:xfrm>
          <a:prstGeom prst="rect">
            <a:avLst/>
          </a:prstGeom>
          <a:solidFill>
            <a:schemeClr val="bg1"/>
          </a:solidFill>
        </p:spPr>
        <p:txBody>
          <a:bodyPr wrap="square">
            <a:spAutoFit/>
          </a:bodyPr>
          <a:lstStyle/>
          <a:p>
            <a:pPr marL="342900" indent="-342900" algn="just">
              <a:buFont typeface="Wingdings" pitchFamily="2" charset="2"/>
              <a:buChar char="Ø"/>
            </a:pPr>
            <a:r>
              <a:rPr lang="it-IT" b="1" dirty="0">
                <a:solidFill>
                  <a:srgbClr val="1E71B9"/>
                </a:solidFill>
                <a:latin typeface="Roboto" pitchFamily="2" charset="0"/>
                <a:ea typeface="Roboto" pitchFamily="2" charset="0"/>
              </a:rPr>
              <a:t>Valori target indicatori di Ateneo: </a:t>
            </a:r>
          </a:p>
          <a:p>
            <a:pPr marL="800100" lvl="1" indent="-342900" algn="just">
              <a:buFont typeface="+mj-lt"/>
              <a:buAutoNum type="arabicPeriod"/>
            </a:pPr>
            <a:r>
              <a:rPr lang="it-IT" sz="1800" b="1" dirty="0">
                <a:latin typeface="Roboto" pitchFamily="2" charset="0"/>
                <a:ea typeface="Roboto" pitchFamily="2" charset="0"/>
              </a:rPr>
              <a:t>Tasso di crescita degli iscritti al I anno</a:t>
            </a:r>
          </a:p>
          <a:p>
            <a:pPr marL="800100" lvl="1" indent="-342900" algn="just">
              <a:buFont typeface="+mj-lt"/>
              <a:buAutoNum type="arabicPeriod"/>
            </a:pPr>
            <a:r>
              <a:rPr lang="it-IT" sz="1800" b="1" dirty="0">
                <a:latin typeface="Roboto" pitchFamily="2" charset="0"/>
                <a:ea typeface="Roboto" pitchFamily="2" charset="0"/>
              </a:rPr>
              <a:t>% di acquisizione dei finanziamenti per la strumentazione digitale</a:t>
            </a:r>
          </a:p>
          <a:p>
            <a:pPr marL="342900" indent="-342900" algn="just">
              <a:buFont typeface="Wingdings" pitchFamily="2" charset="2"/>
              <a:buChar char="Ø"/>
            </a:pPr>
            <a:endParaRPr lang="it-IT" b="1" dirty="0">
              <a:solidFill>
                <a:srgbClr val="1E71B9"/>
              </a:solidFill>
              <a:latin typeface="Roboto" pitchFamily="2" charset="0"/>
              <a:ea typeface="Roboto" pitchFamily="2" charset="0"/>
            </a:endParaRPr>
          </a:p>
          <a:p>
            <a:pPr marL="342900" indent="-342900" algn="just">
              <a:buFont typeface="Wingdings" pitchFamily="2" charset="2"/>
              <a:buChar char="Ø"/>
            </a:pPr>
            <a:r>
              <a:rPr lang="it-IT" b="1" dirty="0">
                <a:solidFill>
                  <a:srgbClr val="1E71B9"/>
                </a:solidFill>
                <a:latin typeface="Roboto" pitchFamily="2" charset="0"/>
                <a:ea typeface="Roboto" pitchFamily="2" charset="0"/>
              </a:rPr>
              <a:t>Obiettivi di performance organizzativa di Area</a:t>
            </a:r>
            <a:endParaRPr lang="it-IT" b="1" dirty="0">
              <a:latin typeface="Roboto" pitchFamily="2" charset="0"/>
              <a:ea typeface="Roboto" pitchFamily="2" charset="0"/>
            </a:endParaRPr>
          </a:p>
          <a:p>
            <a:pPr marL="800100" lvl="1" indent="-342900" algn="just">
              <a:buFont typeface="+mj-lt"/>
              <a:buAutoNum type="arabicPeriod"/>
            </a:pPr>
            <a:r>
              <a:rPr lang="it-IT" b="1" dirty="0">
                <a:latin typeface="Roboto" pitchFamily="2" charset="0"/>
                <a:ea typeface="Roboto" pitchFamily="2" charset="0"/>
              </a:rPr>
              <a:t>Attuazione del Piano triennale dell'edilizia:</a:t>
            </a:r>
            <a:endParaRPr lang="it-IT" dirty="0">
              <a:solidFill>
                <a:srgbClr val="FF0000"/>
              </a:solidFill>
              <a:latin typeface="Roboto" pitchFamily="2" charset="0"/>
              <a:ea typeface="Roboto" pitchFamily="2" charset="0"/>
            </a:endParaRPr>
          </a:p>
          <a:p>
            <a:pPr lvl="2" algn="just"/>
            <a:r>
              <a:rPr lang="it-IT" sz="1600" b="1" i="1" dirty="0">
                <a:latin typeface="Roboto" pitchFamily="2" charset="0"/>
                <a:ea typeface="Roboto" pitchFamily="2" charset="0"/>
              </a:rPr>
              <a:t>2021</a:t>
            </a:r>
          </a:p>
          <a:p>
            <a:pPr marL="1257300" lvl="2" indent="-342900" algn="just">
              <a:buFont typeface="Arial" panose="020B0604020202020204" pitchFamily="34" charset="0"/>
              <a:buChar char="•"/>
            </a:pPr>
            <a:r>
              <a:rPr lang="it-IT" sz="1400" i="1" dirty="0">
                <a:latin typeface="Roboto" pitchFamily="2" charset="0"/>
                <a:ea typeface="Roboto" pitchFamily="2" charset="0"/>
              </a:rPr>
              <a:t>San Tommaso - Interventi di riorganizzazione e implementazione impiantistica</a:t>
            </a:r>
          </a:p>
          <a:p>
            <a:pPr marL="1257300" lvl="2" indent="-342900" algn="just">
              <a:buFont typeface="Arial" panose="020B0604020202020204" pitchFamily="34" charset="0"/>
              <a:buChar char="•"/>
            </a:pPr>
            <a:r>
              <a:rPr lang="it-IT" sz="1400" i="1" dirty="0">
                <a:latin typeface="Roboto" pitchFamily="2" charset="0"/>
                <a:ea typeface="Roboto" pitchFamily="2" charset="0"/>
              </a:rPr>
              <a:t>Polo </a:t>
            </a:r>
            <a:r>
              <a:rPr lang="it-IT" sz="1400" i="1" dirty="0" err="1">
                <a:latin typeface="Roboto" pitchFamily="2" charset="0"/>
                <a:ea typeface="Roboto" pitchFamily="2" charset="0"/>
              </a:rPr>
              <a:t>Cravino</a:t>
            </a:r>
            <a:r>
              <a:rPr lang="it-IT" sz="1400" i="1" dirty="0">
                <a:latin typeface="Roboto" pitchFamily="2" charset="0"/>
                <a:ea typeface="Roboto" pitchFamily="2" charset="0"/>
              </a:rPr>
              <a:t> - Interventi messa a norma e antincendio (Lotto 2)</a:t>
            </a:r>
          </a:p>
          <a:p>
            <a:pPr marL="1257300" lvl="2" indent="-342900" algn="just">
              <a:buFont typeface="Arial" panose="020B0604020202020204" pitchFamily="34" charset="0"/>
              <a:buChar char="•"/>
            </a:pPr>
            <a:r>
              <a:rPr lang="it-IT" sz="1400" i="1" dirty="0">
                <a:latin typeface="Roboto" pitchFamily="2" charset="0"/>
                <a:ea typeface="Roboto" pitchFamily="2" charset="0"/>
              </a:rPr>
              <a:t>Palazzo Centrale - conservazione patrimonio</a:t>
            </a:r>
          </a:p>
          <a:p>
            <a:pPr marL="1257300" lvl="2" indent="-342900" algn="just">
              <a:buFont typeface="Arial" panose="020B0604020202020204" pitchFamily="34" charset="0"/>
              <a:buChar char="•"/>
            </a:pPr>
            <a:r>
              <a:rPr lang="it-IT" sz="1400" i="1" dirty="0">
                <a:latin typeface="Roboto" pitchFamily="2" charset="0"/>
                <a:ea typeface="Roboto" pitchFamily="2" charset="0"/>
              </a:rPr>
              <a:t>Igiene e Fisiologia - adeguamenti impiantistici</a:t>
            </a:r>
          </a:p>
          <a:p>
            <a:pPr marL="1257300" lvl="2" indent="-342900" algn="just">
              <a:buFont typeface="Arial" panose="020B0604020202020204" pitchFamily="34" charset="0"/>
              <a:buChar char="•"/>
            </a:pPr>
            <a:r>
              <a:rPr lang="it-IT" sz="1400" i="1" dirty="0">
                <a:latin typeface="Roboto" pitchFamily="2" charset="0"/>
                <a:ea typeface="Roboto" pitchFamily="2" charset="0"/>
              </a:rPr>
              <a:t>Istituti - Interventi di messa a norma e sicurezza ed efficientamento (Lotto 1A)</a:t>
            </a:r>
          </a:p>
          <a:p>
            <a:pPr marL="1257300" lvl="2" indent="-342900" algn="just">
              <a:buFont typeface="Arial" panose="020B0604020202020204" pitchFamily="34" charset="0"/>
              <a:buChar char="•"/>
            </a:pPr>
            <a:r>
              <a:rPr lang="it-IT" sz="1400" i="1" dirty="0">
                <a:latin typeface="Roboto" pitchFamily="2" charset="0"/>
                <a:ea typeface="Roboto" pitchFamily="2" charset="0"/>
              </a:rPr>
              <a:t>Istituti - Interventi di riqualificazione ed efficientamento (Lotto 1B)</a:t>
            </a:r>
          </a:p>
          <a:p>
            <a:pPr marL="1257300" lvl="2" indent="-342900" algn="just">
              <a:buFont typeface="Arial" panose="020B0604020202020204" pitchFamily="34" charset="0"/>
              <a:buChar char="•"/>
            </a:pPr>
            <a:r>
              <a:rPr lang="it-IT" sz="1400" i="1" dirty="0">
                <a:latin typeface="Roboto" pitchFamily="2" charset="0"/>
                <a:ea typeface="Roboto" pitchFamily="2" charset="0"/>
              </a:rPr>
              <a:t>Locali ex-LILT - riqualificazione e rifunzionalizzazione spazi</a:t>
            </a:r>
          </a:p>
          <a:p>
            <a:pPr lvl="2" algn="just"/>
            <a:r>
              <a:rPr lang="it-IT" sz="1600" b="1" i="1" dirty="0">
                <a:latin typeface="Roboto" pitchFamily="2" charset="0"/>
                <a:ea typeface="Roboto" pitchFamily="2" charset="0"/>
              </a:rPr>
              <a:t>2022</a:t>
            </a:r>
          </a:p>
          <a:p>
            <a:pPr marL="1257300" lvl="2" indent="-342900" algn="just">
              <a:buFont typeface="Arial" panose="020B0604020202020204" pitchFamily="34" charset="0"/>
              <a:buChar char="•"/>
            </a:pPr>
            <a:r>
              <a:rPr lang="it-IT" sz="1400" i="1" dirty="0">
                <a:latin typeface="Roboto" pitchFamily="2" charset="0"/>
                <a:ea typeface="Roboto" pitchFamily="2" charset="0"/>
              </a:rPr>
              <a:t>Polo </a:t>
            </a:r>
            <a:r>
              <a:rPr lang="it-IT" sz="1400" i="1" dirty="0" err="1">
                <a:latin typeface="Roboto" pitchFamily="2" charset="0"/>
                <a:ea typeface="Roboto" pitchFamily="2" charset="0"/>
              </a:rPr>
              <a:t>Cravino</a:t>
            </a:r>
            <a:r>
              <a:rPr lang="it-IT" sz="1400" i="1" dirty="0">
                <a:latin typeface="Roboto" pitchFamily="2" charset="0"/>
                <a:ea typeface="Roboto" pitchFamily="2" charset="0"/>
              </a:rPr>
              <a:t> - Interventi messa a norma e antincendio (Lotto 3)</a:t>
            </a:r>
          </a:p>
          <a:p>
            <a:pPr marL="1257300" lvl="2" indent="-342900" algn="just">
              <a:buFont typeface="Arial" panose="020B0604020202020204" pitchFamily="34" charset="0"/>
              <a:buChar char="•"/>
            </a:pPr>
            <a:r>
              <a:rPr lang="it-IT" sz="1400" i="1" dirty="0">
                <a:latin typeface="Roboto" pitchFamily="2" charset="0"/>
                <a:ea typeface="Roboto" pitchFamily="2" charset="0"/>
              </a:rPr>
              <a:t>San Tommaso - Completamento Biblioteca manica via Cavallotti - compresi arredi</a:t>
            </a:r>
          </a:p>
          <a:p>
            <a:pPr marL="1257300" lvl="2" indent="-342900" algn="just">
              <a:buFont typeface="Arial" panose="020B0604020202020204" pitchFamily="34" charset="0"/>
              <a:buChar char="•"/>
            </a:pPr>
            <a:r>
              <a:rPr lang="it-IT" sz="1400" i="1" dirty="0">
                <a:latin typeface="Roboto" pitchFamily="2" charset="0"/>
                <a:ea typeface="Roboto" pitchFamily="2" charset="0"/>
              </a:rPr>
              <a:t>San Felice - Messa a norma, manutenzione straordinaria coperture, miglioramento accessibilità e adeguamento spazi esterni</a:t>
            </a:r>
          </a:p>
          <a:p>
            <a:pPr marL="1257300" lvl="2" indent="-342900" algn="just">
              <a:buFont typeface="Arial" panose="020B0604020202020204" pitchFamily="34" charset="0"/>
              <a:buChar char="•"/>
            </a:pPr>
            <a:r>
              <a:rPr lang="it-IT" sz="1400" i="1" dirty="0">
                <a:latin typeface="Roboto" pitchFamily="2" charset="0"/>
                <a:ea typeface="Roboto" pitchFamily="2" charset="0"/>
              </a:rPr>
              <a:t>Ex-Mondino - Biblioteca unificata dell'area socio politica e giuridica</a:t>
            </a:r>
          </a:p>
          <a:p>
            <a:pPr marL="1257300" lvl="2" indent="-342900" algn="just">
              <a:buFont typeface="Arial" panose="020B0604020202020204" pitchFamily="34" charset="0"/>
              <a:buChar char="•"/>
            </a:pPr>
            <a:r>
              <a:rPr lang="it-IT" sz="1400" i="1" dirty="0">
                <a:latin typeface="Roboto" pitchFamily="2" charset="0"/>
                <a:ea typeface="Roboto" pitchFamily="2" charset="0"/>
              </a:rPr>
              <a:t>Istituti - Interventi di messa a norma e sicurezza (Lotto 2)</a:t>
            </a:r>
          </a:p>
          <a:p>
            <a:pPr marL="1257300" lvl="2" indent="-342900" algn="just">
              <a:buFont typeface="Arial" panose="020B0604020202020204" pitchFamily="34" charset="0"/>
              <a:buChar char="•"/>
            </a:pPr>
            <a:r>
              <a:rPr lang="it-IT" sz="1400" i="1" dirty="0">
                <a:latin typeface="Roboto" pitchFamily="2" charset="0"/>
                <a:ea typeface="Roboto" pitchFamily="2" charset="0"/>
              </a:rPr>
              <a:t>Palazzo Botta - Museo </a:t>
            </a:r>
            <a:r>
              <a:rPr lang="it-IT" sz="1400" i="1" dirty="0" err="1">
                <a:latin typeface="Roboto" pitchFamily="2" charset="0"/>
                <a:ea typeface="Roboto" pitchFamily="2" charset="0"/>
              </a:rPr>
              <a:t>Kosmos</a:t>
            </a:r>
            <a:r>
              <a:rPr lang="it-IT" sz="1400" i="1" dirty="0">
                <a:latin typeface="Roboto" pitchFamily="2" charset="0"/>
                <a:ea typeface="Roboto" pitchFamily="2" charset="0"/>
              </a:rPr>
              <a:t> - II lotto</a:t>
            </a:r>
          </a:p>
          <a:p>
            <a:pPr lvl="2" algn="just"/>
            <a:r>
              <a:rPr lang="it-IT" sz="1600" b="1" i="1" dirty="0">
                <a:latin typeface="Roboto" pitchFamily="2" charset="0"/>
                <a:ea typeface="Roboto" pitchFamily="2" charset="0"/>
              </a:rPr>
              <a:t>2023</a:t>
            </a:r>
          </a:p>
          <a:p>
            <a:pPr marL="1257300" lvl="2" indent="-342900" algn="just">
              <a:buFont typeface="Arial" panose="020B0604020202020204" pitchFamily="34" charset="0"/>
              <a:buChar char="•"/>
            </a:pPr>
            <a:r>
              <a:rPr lang="it-IT" sz="1400" i="1" dirty="0">
                <a:latin typeface="Roboto" pitchFamily="2" charset="0"/>
                <a:ea typeface="Roboto" pitchFamily="2" charset="0"/>
              </a:rPr>
              <a:t>Polo </a:t>
            </a:r>
            <a:r>
              <a:rPr lang="it-IT" sz="1400" i="1" dirty="0" err="1">
                <a:latin typeface="Roboto" pitchFamily="2" charset="0"/>
                <a:ea typeface="Roboto" pitchFamily="2" charset="0"/>
              </a:rPr>
              <a:t>Cravino</a:t>
            </a:r>
            <a:r>
              <a:rPr lang="it-IT" sz="1400" i="1" dirty="0">
                <a:latin typeface="Roboto" pitchFamily="2" charset="0"/>
                <a:ea typeface="Roboto" pitchFamily="2" charset="0"/>
              </a:rPr>
              <a:t> - Interventi messa a norma e antincendio (Lotto 4)</a:t>
            </a:r>
          </a:p>
          <a:p>
            <a:pPr marL="1257300" lvl="2" indent="-342900" algn="just">
              <a:buFont typeface="Arial" panose="020B0604020202020204" pitchFamily="34" charset="0"/>
              <a:buChar char="•"/>
            </a:pPr>
            <a:r>
              <a:rPr lang="it-IT" sz="1400" i="1" dirty="0">
                <a:latin typeface="Roboto" pitchFamily="2" charset="0"/>
                <a:ea typeface="Roboto" pitchFamily="2" charset="0"/>
              </a:rPr>
              <a:t>Istituti - intervento di nuova costruzione</a:t>
            </a:r>
            <a:endParaRPr lang="it-IT" sz="1400" dirty="0">
              <a:latin typeface="Roboto" pitchFamily="2" charset="0"/>
              <a:ea typeface="Roboto" pitchFamily="2" charset="0"/>
            </a:endParaRPr>
          </a:p>
        </p:txBody>
      </p:sp>
      <p:sp>
        <p:nvSpPr>
          <p:cNvPr id="2" name="Segnaposto numero diapositiva 1">
            <a:extLst>
              <a:ext uri="{FF2B5EF4-FFF2-40B4-BE49-F238E27FC236}">
                <a16:creationId xmlns:a16="http://schemas.microsoft.com/office/drawing/2014/main" id="{9DBBAFFF-E83A-424F-89B2-816A1371F920}"/>
              </a:ext>
            </a:extLst>
          </p:cNvPr>
          <p:cNvSpPr>
            <a:spLocks noGrp="1"/>
          </p:cNvSpPr>
          <p:nvPr>
            <p:ph type="sldNum" sz="quarter" idx="12"/>
          </p:nvPr>
        </p:nvSpPr>
        <p:spPr/>
        <p:txBody>
          <a:bodyPr/>
          <a:lstStyle/>
          <a:p>
            <a:fld id="{0D47A9B6-24A9-47FC-8BAF-5C6AB882DD9E}" type="slidenum">
              <a:rPr lang="it-IT" smtClean="0"/>
              <a:t>13</a:t>
            </a:fld>
            <a:endParaRPr lang="it-IT"/>
          </a:p>
        </p:txBody>
      </p:sp>
    </p:spTree>
    <p:extLst>
      <p:ext uri="{BB962C8B-B14F-4D97-AF65-F5344CB8AC3E}">
        <p14:creationId xmlns:p14="http://schemas.microsoft.com/office/powerpoint/2010/main" val="87300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txBox="1">
            <a:spLocks noGrp="1"/>
          </p:cNvSpPr>
          <p:nvPr>
            <p:ph type="title"/>
          </p:nvPr>
        </p:nvSpPr>
        <p:spPr>
          <a:xfrm>
            <a:off x="4249981" y="242192"/>
            <a:ext cx="3692036" cy="424732"/>
          </a:xfrm>
          <a:prstGeom prst="rect">
            <a:avLst/>
          </a:prstGeom>
          <a:noFill/>
        </p:spPr>
        <p:txBody>
          <a:bodyPr wrap="none" rtlCol="0">
            <a:spAutoFit/>
          </a:bodyPr>
          <a:lstStyle/>
          <a:p>
            <a:pPr algn="ctr"/>
            <a:r>
              <a:rPr lang="it-IT" sz="2400" b="1" dirty="0">
                <a:solidFill>
                  <a:srgbClr val="B2284B"/>
                </a:solidFill>
                <a:latin typeface="Roboto" pitchFamily="2" charset="0"/>
                <a:ea typeface="Roboto" pitchFamily="2" charset="0"/>
              </a:rPr>
              <a:t>Area Tecnica e Sicurezza</a:t>
            </a:r>
          </a:p>
        </p:txBody>
      </p:sp>
      <p:sp>
        <p:nvSpPr>
          <p:cNvPr id="14" name="Rettangolo 13"/>
          <p:cNvSpPr/>
          <p:nvPr/>
        </p:nvSpPr>
        <p:spPr>
          <a:xfrm>
            <a:off x="450166" y="682567"/>
            <a:ext cx="10997581" cy="5324535"/>
          </a:xfrm>
          <a:prstGeom prst="rect">
            <a:avLst/>
          </a:prstGeom>
          <a:solidFill>
            <a:schemeClr val="bg1"/>
          </a:solidFill>
        </p:spPr>
        <p:txBody>
          <a:bodyPr wrap="square">
            <a:spAutoFit/>
          </a:bodyPr>
          <a:lstStyle/>
          <a:p>
            <a:pPr marL="800100" lvl="1" indent="-342900" algn="just">
              <a:buFont typeface="+mj-lt"/>
              <a:buAutoNum type="arabicPeriod" startAt="2"/>
            </a:pPr>
            <a:endParaRPr lang="it-IT" b="1" dirty="0">
              <a:latin typeface="Roboto" pitchFamily="2" charset="0"/>
              <a:ea typeface="Roboto" pitchFamily="2" charset="0"/>
            </a:endParaRPr>
          </a:p>
          <a:p>
            <a:pPr marL="800100" lvl="1" indent="-342900" algn="just">
              <a:buFont typeface="+mj-lt"/>
              <a:buAutoNum type="arabicPeriod" startAt="2"/>
            </a:pPr>
            <a:r>
              <a:rPr lang="it-IT" b="1" dirty="0">
                <a:latin typeface="Roboto" pitchFamily="2" charset="0"/>
                <a:ea typeface="Roboto" pitchFamily="2" charset="0"/>
              </a:rPr>
              <a:t>Piano di eliminazione delle barriere architettoniche (PEBA)</a:t>
            </a:r>
            <a:r>
              <a:rPr lang="it-IT" dirty="0">
                <a:latin typeface="Roboto" pitchFamily="2" charset="0"/>
                <a:ea typeface="Roboto" pitchFamily="2" charset="0"/>
                <a:sym typeface="Wingdings" pitchFamily="2" charset="2"/>
              </a:rPr>
              <a:t> obiettivo rimodulato nel 2021 causa emergenza sanitaria; Piano di lavoro: analisi dello stato di fatto; progettazione degli interventi e stima dei costi; programmazione degli interventi.</a:t>
            </a:r>
            <a:endParaRPr lang="it-IT" b="1" dirty="0">
              <a:latin typeface="Roboto" pitchFamily="2" charset="0"/>
              <a:ea typeface="Roboto" pitchFamily="2" charset="0"/>
            </a:endParaRPr>
          </a:p>
          <a:p>
            <a:pPr marL="1257300" lvl="2" indent="-342900" algn="just">
              <a:buFont typeface="+mj-lt"/>
              <a:buAutoNum type="alphaLcParenR"/>
            </a:pPr>
            <a:endParaRPr lang="it-IT" dirty="0">
              <a:latin typeface="Roboto" pitchFamily="2" charset="0"/>
              <a:ea typeface="Roboto" pitchFamily="2" charset="0"/>
            </a:endParaRPr>
          </a:p>
          <a:p>
            <a:pPr marL="800100" lvl="1" indent="-342900" algn="just">
              <a:buFont typeface="+mj-lt"/>
              <a:buAutoNum type="arabicPeriod" startAt="3"/>
            </a:pPr>
            <a:r>
              <a:rPr lang="it-IT" b="1" dirty="0">
                <a:latin typeface="Roboto" pitchFamily="2" charset="0"/>
                <a:ea typeface="Roboto" pitchFamily="2" charset="0"/>
              </a:rPr>
              <a:t>Supporto ai progetti relativi agli interventi ai Bandi MIUR e bando Regione </a:t>
            </a:r>
          </a:p>
          <a:p>
            <a:pPr marL="800100" lvl="1" indent="-342900" algn="just">
              <a:buFont typeface="+mj-lt"/>
              <a:buAutoNum type="arabicPeriod" startAt="3"/>
            </a:pPr>
            <a:endParaRPr lang="it-IT" b="1" dirty="0">
              <a:latin typeface="Roboto" pitchFamily="2" charset="0"/>
              <a:ea typeface="Roboto" pitchFamily="2" charset="0"/>
            </a:endParaRPr>
          </a:p>
          <a:p>
            <a:pPr marL="800100" lvl="1" indent="-342900" algn="just">
              <a:buFont typeface="+mj-lt"/>
              <a:buAutoNum type="arabicPeriod" startAt="3"/>
            </a:pPr>
            <a:r>
              <a:rPr lang="it-IT" b="1" dirty="0">
                <a:latin typeface="Roboto" pitchFamily="2" charset="0"/>
                <a:ea typeface="Roboto" pitchFamily="2" charset="0"/>
              </a:rPr>
              <a:t>Supporto ai progetti di espansione degli spazi dell'ateneo </a:t>
            </a:r>
            <a:r>
              <a:rPr lang="it-IT" dirty="0">
                <a:latin typeface="Roboto" pitchFamily="2" charset="0"/>
                <a:ea typeface="Roboto" pitchFamily="2" charset="0"/>
              </a:rPr>
              <a:t>(obiettivo che si collega al piano strategico di revisione degli spazi)</a:t>
            </a:r>
          </a:p>
          <a:p>
            <a:pPr marL="800100" lvl="1" indent="-342900" algn="just">
              <a:buFont typeface="+mj-lt"/>
              <a:buAutoNum type="arabicPeriod" startAt="3"/>
            </a:pPr>
            <a:endParaRPr lang="it-IT" dirty="0">
              <a:latin typeface="Roboto" pitchFamily="2" charset="0"/>
              <a:ea typeface="Roboto" pitchFamily="2" charset="0"/>
            </a:endParaRPr>
          </a:p>
          <a:p>
            <a:pPr marL="800100" lvl="1" indent="-342900" algn="just">
              <a:buFont typeface="Wingdings" panose="05000000000000000000" pitchFamily="2" charset="2"/>
              <a:buChar char="Ø"/>
            </a:pPr>
            <a:r>
              <a:rPr lang="it-IT" b="1" dirty="0">
                <a:solidFill>
                  <a:srgbClr val="1E71B9"/>
                </a:solidFill>
                <a:latin typeface="Roboto" pitchFamily="2" charset="0"/>
                <a:ea typeface="Roboto" pitchFamily="2" charset="0"/>
              </a:rPr>
              <a:t> Piano di attività del Dirigente:</a:t>
            </a:r>
            <a:endParaRPr lang="it-IT" b="1" dirty="0">
              <a:latin typeface="Roboto" pitchFamily="2" charset="0"/>
              <a:ea typeface="Roboto" pitchFamily="2" charset="0"/>
              <a:sym typeface="Wingdings" pitchFamily="2" charset="2"/>
            </a:endParaRPr>
          </a:p>
          <a:p>
            <a:pPr marL="800100" lvl="1" indent="-342900" algn="just">
              <a:buFont typeface="+mj-lt"/>
              <a:buAutoNum type="arabicPeriod"/>
            </a:pPr>
            <a:r>
              <a:rPr lang="it-IT" dirty="0">
                <a:latin typeface="Roboto" pitchFamily="2" charset="0"/>
                <a:ea typeface="Roboto" pitchFamily="2" charset="0"/>
                <a:sym typeface="Wingdings" pitchFamily="2" charset="2"/>
              </a:rPr>
              <a:t>Interventi di riorganizzazione</a:t>
            </a:r>
          </a:p>
          <a:p>
            <a:pPr marL="800100" lvl="1" indent="-342900" algn="just">
              <a:buFont typeface="+mj-lt"/>
              <a:buAutoNum type="arabicPeriod"/>
            </a:pPr>
            <a:r>
              <a:rPr lang="it-IT" dirty="0">
                <a:latin typeface="Roboto" pitchFamily="2" charset="0"/>
                <a:ea typeface="Roboto" pitchFamily="2" charset="0"/>
              </a:rPr>
              <a:t>Riprogettare lo </a:t>
            </a:r>
            <a:r>
              <a:rPr lang="it-IT" dirty="0" err="1">
                <a:latin typeface="Roboto" pitchFamily="2" charset="0"/>
                <a:ea typeface="Roboto" pitchFamily="2" charset="0"/>
              </a:rPr>
              <a:t>smartworking</a:t>
            </a:r>
            <a:r>
              <a:rPr lang="it-IT" dirty="0">
                <a:latin typeface="Roboto" pitchFamily="2" charset="0"/>
                <a:ea typeface="Roboto" pitchFamily="2" charset="0"/>
              </a:rPr>
              <a:t> e supporto all’elaborazione del POLA</a:t>
            </a:r>
          </a:p>
          <a:p>
            <a:pPr marL="800100" lvl="1" indent="-342900" algn="just">
              <a:buFont typeface="+mj-lt"/>
              <a:buAutoNum type="arabicPeriod"/>
            </a:pPr>
            <a:r>
              <a:rPr lang="it-IT" dirty="0">
                <a:latin typeface="Roboto" pitchFamily="2" charset="0"/>
                <a:ea typeface="Roboto" pitchFamily="2" charset="0"/>
              </a:rPr>
              <a:t>Progetto di mobilità sostenibile </a:t>
            </a:r>
            <a:r>
              <a:rPr lang="it-IT" dirty="0">
                <a:latin typeface="Roboto" pitchFamily="2" charset="0"/>
                <a:ea typeface="Roboto" pitchFamily="2" charset="0"/>
                <a:sym typeface="Wingdings" pitchFamily="2" charset="2"/>
              </a:rPr>
              <a:t> a Ottobre è stato inaugurato il GDL per la sostenibilità OSA; obiettivo da definire con il </a:t>
            </a:r>
            <a:r>
              <a:rPr lang="it-IT" dirty="0" err="1">
                <a:latin typeface="Roboto" pitchFamily="2" charset="0"/>
                <a:ea typeface="Roboto" pitchFamily="2" charset="0"/>
                <a:sym typeface="Wingdings" pitchFamily="2" charset="2"/>
              </a:rPr>
              <a:t>Mobility</a:t>
            </a:r>
            <a:r>
              <a:rPr lang="it-IT" dirty="0">
                <a:latin typeface="Roboto" pitchFamily="2" charset="0"/>
                <a:ea typeface="Roboto" pitchFamily="2" charset="0"/>
                <a:sym typeface="Wingdings" pitchFamily="2" charset="2"/>
              </a:rPr>
              <a:t> Manager</a:t>
            </a:r>
          </a:p>
          <a:p>
            <a:pPr marL="800100" lvl="1" indent="-342900" algn="just">
              <a:buFont typeface="+mj-lt"/>
              <a:buAutoNum type="arabicPeriod"/>
            </a:pPr>
            <a:r>
              <a:rPr lang="it-IT" dirty="0">
                <a:latin typeface="Roboto" pitchFamily="2" charset="0"/>
                <a:ea typeface="Roboto" pitchFamily="2" charset="0"/>
                <a:sym typeface="Wingdings" pitchFamily="2" charset="2"/>
              </a:rPr>
              <a:t>Gestione dell’emergenza COVID</a:t>
            </a:r>
          </a:p>
          <a:p>
            <a:pPr marL="800100" lvl="1" indent="-342900" algn="just">
              <a:buFont typeface="+mj-lt"/>
              <a:buAutoNum type="arabicPeriod"/>
            </a:pPr>
            <a:endParaRPr lang="it-IT" dirty="0">
              <a:latin typeface="Roboto" pitchFamily="2" charset="0"/>
              <a:ea typeface="Roboto" pitchFamily="2" charset="0"/>
            </a:endParaRPr>
          </a:p>
          <a:p>
            <a:pPr marL="800100" lvl="1" indent="-342900" algn="just">
              <a:buFont typeface="+mj-lt"/>
              <a:buAutoNum type="arabicPeriod"/>
            </a:pPr>
            <a:endParaRPr lang="it-IT" dirty="0">
              <a:latin typeface="Roboto" pitchFamily="2" charset="0"/>
              <a:ea typeface="Roboto" pitchFamily="2" charset="0"/>
            </a:endParaRPr>
          </a:p>
          <a:p>
            <a:pPr marL="1257300" lvl="2" indent="-342900" algn="just">
              <a:buFont typeface="+mj-lt"/>
              <a:buAutoNum type="alphaLcParenR"/>
            </a:pPr>
            <a:endParaRPr lang="it-IT" dirty="0">
              <a:latin typeface="Roboto" pitchFamily="2" charset="0"/>
              <a:ea typeface="Roboto" pitchFamily="2" charset="0"/>
            </a:endParaRPr>
          </a:p>
        </p:txBody>
      </p:sp>
      <p:sp>
        <p:nvSpPr>
          <p:cNvPr id="2" name="Segnaposto numero diapositiva 1">
            <a:extLst>
              <a:ext uri="{FF2B5EF4-FFF2-40B4-BE49-F238E27FC236}">
                <a16:creationId xmlns:a16="http://schemas.microsoft.com/office/drawing/2014/main" id="{397642B7-9CF7-4C74-BD00-02F984F6645D}"/>
              </a:ext>
            </a:extLst>
          </p:cNvPr>
          <p:cNvSpPr>
            <a:spLocks noGrp="1"/>
          </p:cNvSpPr>
          <p:nvPr>
            <p:ph type="sldNum" sz="quarter" idx="12"/>
          </p:nvPr>
        </p:nvSpPr>
        <p:spPr/>
        <p:txBody>
          <a:bodyPr/>
          <a:lstStyle/>
          <a:p>
            <a:fld id="{0D47A9B6-24A9-47FC-8BAF-5C6AB882DD9E}" type="slidenum">
              <a:rPr lang="it-IT" smtClean="0"/>
              <a:t>14</a:t>
            </a:fld>
            <a:endParaRPr lang="it-IT"/>
          </a:p>
        </p:txBody>
      </p:sp>
    </p:spTree>
    <p:extLst>
      <p:ext uri="{BB962C8B-B14F-4D97-AF65-F5344CB8AC3E}">
        <p14:creationId xmlns:p14="http://schemas.microsoft.com/office/powerpoint/2010/main" val="3717199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678746" y="1055062"/>
            <a:ext cx="10703495" cy="923330"/>
          </a:xfrm>
          <a:prstGeom prst="rect">
            <a:avLst/>
          </a:prstGeom>
          <a:solidFill>
            <a:schemeClr val="bg1"/>
          </a:solidFill>
        </p:spPr>
        <p:txBody>
          <a:bodyPr wrap="square">
            <a:spAutoFit/>
          </a:bodyPr>
          <a:lstStyle/>
          <a:p>
            <a:pPr marL="800100" lvl="1" indent="-342900" algn="just">
              <a:buFont typeface="+mj-lt"/>
              <a:buAutoNum type="alphaLcParenR"/>
            </a:pPr>
            <a:endParaRPr lang="it-IT" dirty="0">
              <a:latin typeface="Roboto" pitchFamily="2" charset="0"/>
              <a:ea typeface="Roboto" pitchFamily="2" charset="0"/>
            </a:endParaRPr>
          </a:p>
          <a:p>
            <a:pPr marL="342900" indent="-342900" algn="just">
              <a:buFont typeface="+mj-lt"/>
              <a:buAutoNum type="arabicPeriod"/>
            </a:pPr>
            <a:endParaRPr lang="it-IT" b="1" dirty="0">
              <a:solidFill>
                <a:srgbClr val="1E71B9"/>
              </a:solidFill>
              <a:latin typeface="Roboto" pitchFamily="2" charset="0"/>
              <a:ea typeface="Roboto" pitchFamily="2" charset="0"/>
            </a:endParaRPr>
          </a:p>
          <a:p>
            <a:pPr algn="just"/>
            <a:endParaRPr lang="it-IT" dirty="0">
              <a:latin typeface="Roboto" pitchFamily="2" charset="0"/>
              <a:ea typeface="Roboto" pitchFamily="2" charset="0"/>
            </a:endParaRPr>
          </a:p>
        </p:txBody>
      </p:sp>
      <p:sp>
        <p:nvSpPr>
          <p:cNvPr id="7" name="Titolo 12"/>
          <p:cNvSpPr txBox="1">
            <a:spLocks/>
          </p:cNvSpPr>
          <p:nvPr/>
        </p:nvSpPr>
        <p:spPr>
          <a:xfrm>
            <a:off x="2007475" y="52699"/>
            <a:ext cx="8161209" cy="369332"/>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solidFill>
                  <a:srgbClr val="B2284B"/>
                </a:solidFill>
                <a:latin typeface="Roboto" pitchFamily="2" charset="0"/>
                <a:ea typeface="Roboto" pitchFamily="2" charset="0"/>
              </a:rPr>
              <a:t>Area Relazioni Internazionali, Innovazione Didattica e Comunicazione</a:t>
            </a:r>
          </a:p>
        </p:txBody>
      </p:sp>
      <p:sp>
        <p:nvSpPr>
          <p:cNvPr id="8" name="Rettangolo 7"/>
          <p:cNvSpPr/>
          <p:nvPr/>
        </p:nvSpPr>
        <p:spPr>
          <a:xfrm>
            <a:off x="60385" y="821184"/>
            <a:ext cx="11925427" cy="6001643"/>
          </a:xfrm>
          <a:prstGeom prst="rect">
            <a:avLst/>
          </a:prstGeom>
          <a:solidFill>
            <a:schemeClr val="bg1"/>
          </a:solidFill>
        </p:spPr>
        <p:txBody>
          <a:bodyPr wrap="square">
            <a:spAutoFit/>
          </a:bodyPr>
          <a:lstStyle/>
          <a:p>
            <a:pPr marL="342900" indent="-342900" algn="just">
              <a:buFont typeface="Wingdings" pitchFamily="2" charset="2"/>
              <a:buChar char="Ø"/>
            </a:pPr>
            <a:r>
              <a:rPr lang="it-IT" sz="1600" b="1" dirty="0">
                <a:solidFill>
                  <a:srgbClr val="1E71B9"/>
                </a:solidFill>
                <a:latin typeface="Roboto" pitchFamily="2" charset="0"/>
                <a:ea typeface="Roboto" pitchFamily="2" charset="0"/>
              </a:rPr>
              <a:t>Valori target indicatori di Ateneo: </a:t>
            </a:r>
            <a:endParaRPr lang="it-IT" sz="1600" dirty="0">
              <a:solidFill>
                <a:srgbClr val="FF0000"/>
              </a:solidFill>
              <a:latin typeface="Roboto" pitchFamily="2" charset="0"/>
              <a:ea typeface="Roboto" pitchFamily="2" charset="0"/>
            </a:endParaRPr>
          </a:p>
          <a:p>
            <a:pPr marL="800100" lvl="1" indent="-342900" algn="just">
              <a:buFont typeface="+mj-lt"/>
              <a:buAutoNum type="arabicPeriod"/>
            </a:pPr>
            <a:r>
              <a:rPr lang="it-IT" sz="1600" b="1" dirty="0">
                <a:latin typeface="Roboto" pitchFamily="2" charset="0"/>
                <a:ea typeface="Roboto" pitchFamily="2" charset="0"/>
              </a:rPr>
              <a:t>Proporzione di studenti iscritti al primo anno di lauree magistrali che hanno conseguito il titolo di accesso all’estero</a:t>
            </a:r>
          </a:p>
          <a:p>
            <a:pPr marL="800100" lvl="1" indent="-342900" algn="just">
              <a:buFont typeface="+mj-lt"/>
              <a:buAutoNum type="arabicPeriod"/>
            </a:pPr>
            <a:r>
              <a:rPr lang="it-IT" sz="1600" b="1" dirty="0">
                <a:latin typeface="Roboto" pitchFamily="2" charset="0"/>
                <a:ea typeface="Roboto" pitchFamily="2" charset="0"/>
              </a:rPr>
              <a:t>N° di processi attivati nell'ambito del progetto EC2U (EUROPEAN CAMPUS OF CITY-UNIVERSITIES)</a:t>
            </a:r>
          </a:p>
          <a:p>
            <a:pPr marL="342900" indent="-342900" algn="just">
              <a:buFont typeface="Wingdings" pitchFamily="2" charset="2"/>
              <a:buChar char="Ø"/>
            </a:pPr>
            <a:endParaRPr lang="it-IT" sz="1600" dirty="0">
              <a:latin typeface="Roboto" pitchFamily="2" charset="0"/>
              <a:ea typeface="Roboto" pitchFamily="2" charset="0"/>
            </a:endParaRPr>
          </a:p>
          <a:p>
            <a:pPr marL="800100" lvl="1" indent="-342900" algn="just">
              <a:buFont typeface="Wingdings" pitchFamily="2" charset="2"/>
              <a:buChar char="Ø"/>
            </a:pPr>
            <a:r>
              <a:rPr lang="it-IT" sz="1600" b="1" dirty="0">
                <a:solidFill>
                  <a:srgbClr val="1E71B9"/>
                </a:solidFill>
                <a:latin typeface="Roboto" pitchFamily="2" charset="0"/>
                <a:ea typeface="Roboto" pitchFamily="2" charset="0"/>
              </a:rPr>
              <a:t>  Obiettivi di performance organizzativa di Area</a:t>
            </a:r>
          </a:p>
          <a:p>
            <a:pPr algn="just"/>
            <a:endParaRPr lang="it-IT" sz="1600" b="1" dirty="0">
              <a:solidFill>
                <a:srgbClr val="1E71B9"/>
              </a:solidFill>
              <a:latin typeface="Roboto" pitchFamily="2" charset="0"/>
              <a:ea typeface="Roboto" pitchFamily="2" charset="0"/>
            </a:endParaRPr>
          </a:p>
          <a:p>
            <a:pPr marL="800100" lvl="1" indent="-342900" algn="just">
              <a:buFont typeface="+mj-lt"/>
              <a:buAutoNum type="arabicPeriod"/>
            </a:pPr>
            <a:r>
              <a:rPr lang="it-IT" sz="1600" b="1" dirty="0">
                <a:latin typeface="Roboto" pitchFamily="2" charset="0"/>
                <a:ea typeface="Roboto" pitchFamily="2" charset="0"/>
              </a:rPr>
              <a:t>Miglioramento dell'efficacia comunicativa del sito Internet di Ateneo: </a:t>
            </a:r>
          </a:p>
          <a:p>
            <a:pPr marL="1257300" lvl="2" indent="-342900" algn="just">
              <a:buFont typeface="+mj-lt"/>
              <a:buAutoNum type="alphaLcParenR"/>
            </a:pPr>
            <a:r>
              <a:rPr lang="it-IT" sz="1600" i="1" dirty="0">
                <a:latin typeface="Roboto" pitchFamily="2" charset="0"/>
                <a:ea typeface="Roboto" pitchFamily="2" charset="0"/>
              </a:rPr>
              <a:t>Definizione di un capitolato tecnico per la revisione del portale istituzionale di Ateneo (condiviso con ASI)</a:t>
            </a:r>
          </a:p>
          <a:p>
            <a:pPr marL="1257300" lvl="2" indent="-342900" algn="just">
              <a:buFont typeface="+mj-lt"/>
              <a:buAutoNum type="alphaLcParenR"/>
            </a:pPr>
            <a:r>
              <a:rPr lang="it-IT" sz="1600" i="1" dirty="0">
                <a:latin typeface="Roboto" pitchFamily="2" charset="0"/>
                <a:ea typeface="Roboto" pitchFamily="2" charset="0"/>
              </a:rPr>
              <a:t>Migrazione d</a:t>
            </a:r>
            <a:r>
              <a:rPr lang="it-IT" sz="1600" dirty="0">
                <a:latin typeface="Roboto" pitchFamily="2" charset="0"/>
                <a:ea typeface="Roboto" pitchFamily="2" charset="0"/>
              </a:rPr>
              <a:t>el sito web in inglese su </a:t>
            </a:r>
            <a:r>
              <a:rPr lang="it-IT" sz="1600" dirty="0" err="1">
                <a:latin typeface="Roboto" pitchFamily="2" charset="0"/>
                <a:ea typeface="Roboto" pitchFamily="2" charset="0"/>
              </a:rPr>
              <a:t>Wordpress</a:t>
            </a:r>
            <a:r>
              <a:rPr lang="it-IT" sz="1600" dirty="0">
                <a:latin typeface="Roboto" pitchFamily="2" charset="0"/>
                <a:ea typeface="Roboto" pitchFamily="2" charset="0"/>
              </a:rPr>
              <a:t> e revisione della sua struttura </a:t>
            </a:r>
          </a:p>
          <a:p>
            <a:pPr marL="1257300" lvl="2" indent="-342900" algn="just">
              <a:buFont typeface="+mj-lt"/>
              <a:buAutoNum type="alphaLcParenR"/>
            </a:pPr>
            <a:endParaRPr lang="it-IT" sz="1600" b="1" dirty="0">
              <a:latin typeface="Roboto" pitchFamily="2" charset="0"/>
              <a:ea typeface="Roboto" pitchFamily="2" charset="0"/>
            </a:endParaRPr>
          </a:p>
          <a:p>
            <a:pPr marL="800100" lvl="1" indent="-342900" algn="just">
              <a:buFont typeface="+mj-lt"/>
              <a:buAutoNum type="arabicPeriod"/>
            </a:pPr>
            <a:r>
              <a:rPr lang="it-IT" sz="1600" b="1" dirty="0">
                <a:latin typeface="Roboto" pitchFamily="2" charset="0"/>
                <a:ea typeface="Roboto" pitchFamily="2" charset="0"/>
                <a:sym typeface="Wingdings" pitchFamily="2" charset="2"/>
              </a:rPr>
              <a:t>Implementazione Aule Didattiche Multimediali e interventi compresi nel programma regionale per la ripresa</a:t>
            </a:r>
          </a:p>
          <a:p>
            <a:pPr marL="1257300" lvl="2" indent="-342900" algn="just">
              <a:buFont typeface="+mj-lt"/>
              <a:buAutoNum type="alphaLcParenR"/>
            </a:pPr>
            <a:r>
              <a:rPr lang="it-IT" sz="1600" dirty="0">
                <a:latin typeface="Roboto" pitchFamily="2" charset="0"/>
                <a:ea typeface="Roboto" pitchFamily="2" charset="0"/>
                <a:sym typeface="Wingdings" pitchFamily="2" charset="2"/>
              </a:rPr>
              <a:t>formazione degli</a:t>
            </a:r>
            <a:r>
              <a:rPr lang="it-IT" sz="1600" dirty="0"/>
              <a:t> </a:t>
            </a:r>
            <a:r>
              <a:rPr lang="it-IT" sz="1600" dirty="0">
                <a:latin typeface="Roboto" pitchFamily="2" charset="0"/>
                <a:ea typeface="Roboto" pitchFamily="2" charset="0"/>
              </a:rPr>
              <a:t>utenti delle aule allestite con attrezzature multimediali per la didattica a distanza e blended (in collaborazione con il Servizio Programmazione e Sviluppo Organizzativo</a:t>
            </a:r>
            <a:r>
              <a:rPr lang="it-IT" sz="1600" dirty="0">
                <a:latin typeface="Roboto" pitchFamily="2" charset="0"/>
                <a:ea typeface="Roboto" pitchFamily="2" charset="0"/>
                <a:sym typeface="Wingdings" pitchFamily="2" charset="2"/>
              </a:rPr>
              <a:t>)</a:t>
            </a:r>
          </a:p>
          <a:p>
            <a:pPr marL="1257300" lvl="2" indent="-342900">
              <a:buFont typeface="+mj-lt"/>
              <a:buAutoNum type="alphaLcParenR"/>
            </a:pPr>
            <a:endParaRPr lang="it-IT" sz="1600" dirty="0">
              <a:latin typeface="Roboto" pitchFamily="2" charset="0"/>
              <a:ea typeface="Roboto" pitchFamily="2" charset="0"/>
              <a:sym typeface="Wingdings" pitchFamily="2" charset="2"/>
            </a:endParaRPr>
          </a:p>
          <a:p>
            <a:pPr marL="800100" lvl="1" indent="-342900" algn="just">
              <a:buFont typeface="+mj-lt"/>
              <a:buAutoNum type="arabicPeriod"/>
            </a:pPr>
            <a:r>
              <a:rPr lang="it-IT" sz="1600" b="1" dirty="0">
                <a:latin typeface="Roboto" pitchFamily="2" charset="0"/>
                <a:ea typeface="Roboto" pitchFamily="2" charset="0"/>
              </a:rPr>
              <a:t>Ottimizzazione Sistema Informativo e uso applicativi --&gt; Realizzazione e implementazione di un gestionale per la mobilità internazionale (condiviso con ASI)</a:t>
            </a:r>
          </a:p>
          <a:p>
            <a:pPr marL="800100" lvl="1" indent="-342900" algn="just">
              <a:buFont typeface="+mj-lt"/>
              <a:buAutoNum type="arabicPeriod"/>
            </a:pPr>
            <a:endParaRPr lang="it-IT" sz="1600" b="1" dirty="0">
              <a:latin typeface="Roboto" pitchFamily="2" charset="0"/>
              <a:ea typeface="Roboto" pitchFamily="2" charset="0"/>
              <a:sym typeface="Wingdings" pitchFamily="2" charset="2"/>
            </a:endParaRPr>
          </a:p>
          <a:p>
            <a:pPr marL="800100" lvl="1" indent="-342900" algn="just">
              <a:buFont typeface="+mj-lt"/>
              <a:buAutoNum type="arabicPeriod"/>
            </a:pPr>
            <a:r>
              <a:rPr lang="it-IT" sz="1600" b="1" dirty="0">
                <a:latin typeface="Roboto" pitchFamily="2" charset="0"/>
                <a:ea typeface="Roboto" pitchFamily="2" charset="0"/>
                <a:sym typeface="Wingdings" pitchFamily="2" charset="2"/>
              </a:rPr>
              <a:t>Digitalizzazione/dematerializzazione degli atti/procedure/facilitazione amministrativa  Digitalizzazione dei processi di internazionalizzazione</a:t>
            </a:r>
          </a:p>
          <a:p>
            <a:pPr marL="1257300" lvl="2" indent="-342900">
              <a:buFont typeface="+mj-lt"/>
              <a:buAutoNum type="alphaLcParenR"/>
            </a:pPr>
            <a:r>
              <a:rPr lang="it-IT" sz="1600" dirty="0">
                <a:latin typeface="Roboto" pitchFamily="2" charset="0"/>
                <a:ea typeface="Roboto" pitchFamily="2" charset="0"/>
              </a:rPr>
              <a:t>Digitalizzazione delle procedure amministrative in uso alle Università, collegando tra loro i sistemi informatici, attraverso l’EWP, per lo scambio di dati elettronici relativi agli studenti (condiviso con ASI)</a:t>
            </a:r>
          </a:p>
          <a:p>
            <a:pPr marL="1257300" lvl="2" indent="-342900">
              <a:buFont typeface="+mj-lt"/>
              <a:buAutoNum type="alphaLcParenR"/>
            </a:pPr>
            <a:r>
              <a:rPr lang="it-IT" sz="1600" dirty="0">
                <a:latin typeface="Roboto" pitchFamily="2" charset="0"/>
                <a:ea typeface="Roboto" pitchFamily="2" charset="0"/>
              </a:rPr>
              <a:t>Realizzazione  convenzione con Agenzia delle Entrate per  nuova procedura di rilascio online del Codice Fiscale</a:t>
            </a:r>
          </a:p>
          <a:p>
            <a:pPr marL="1257300" lvl="2" indent="-342900">
              <a:buFont typeface="+mj-lt"/>
              <a:buAutoNum type="alphaLcParenR"/>
            </a:pPr>
            <a:endParaRPr lang="it-IT" sz="1600" b="1" dirty="0">
              <a:latin typeface="Roboto" pitchFamily="2" charset="0"/>
              <a:ea typeface="Roboto" pitchFamily="2" charset="0"/>
              <a:sym typeface="Wingdings" pitchFamily="2" charset="2"/>
            </a:endParaRPr>
          </a:p>
          <a:p>
            <a:pPr marL="342900" indent="-342900" algn="just">
              <a:buFont typeface="Wingdings" pitchFamily="2" charset="2"/>
              <a:buChar char="Ø"/>
            </a:pPr>
            <a:endParaRPr lang="it-IT" sz="1600" dirty="0">
              <a:latin typeface="Roboto" pitchFamily="2" charset="0"/>
              <a:ea typeface="Roboto" pitchFamily="2" charset="0"/>
            </a:endParaRPr>
          </a:p>
        </p:txBody>
      </p:sp>
      <p:sp>
        <p:nvSpPr>
          <p:cNvPr id="2" name="Segnaposto numero diapositiva 1">
            <a:extLst>
              <a:ext uri="{FF2B5EF4-FFF2-40B4-BE49-F238E27FC236}">
                <a16:creationId xmlns:a16="http://schemas.microsoft.com/office/drawing/2014/main" id="{673E4352-5D72-4481-95F5-4AD5A9321B58}"/>
              </a:ext>
            </a:extLst>
          </p:cNvPr>
          <p:cNvSpPr>
            <a:spLocks noGrp="1"/>
          </p:cNvSpPr>
          <p:nvPr>
            <p:ph type="sldNum" sz="quarter" idx="12"/>
          </p:nvPr>
        </p:nvSpPr>
        <p:spPr/>
        <p:txBody>
          <a:bodyPr/>
          <a:lstStyle/>
          <a:p>
            <a:fld id="{0D47A9B6-24A9-47FC-8BAF-5C6AB882DD9E}" type="slidenum">
              <a:rPr lang="it-IT" smtClean="0"/>
              <a:t>15</a:t>
            </a:fld>
            <a:endParaRPr lang="it-IT"/>
          </a:p>
        </p:txBody>
      </p:sp>
    </p:spTree>
    <p:extLst>
      <p:ext uri="{BB962C8B-B14F-4D97-AF65-F5344CB8AC3E}">
        <p14:creationId xmlns:p14="http://schemas.microsoft.com/office/powerpoint/2010/main" val="40331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678746" y="1055062"/>
            <a:ext cx="10703495" cy="923330"/>
          </a:xfrm>
          <a:prstGeom prst="rect">
            <a:avLst/>
          </a:prstGeom>
          <a:solidFill>
            <a:schemeClr val="bg1"/>
          </a:solidFill>
        </p:spPr>
        <p:txBody>
          <a:bodyPr wrap="square">
            <a:spAutoFit/>
          </a:bodyPr>
          <a:lstStyle/>
          <a:p>
            <a:pPr marL="800100" lvl="1" indent="-342900" algn="just">
              <a:buFont typeface="+mj-lt"/>
              <a:buAutoNum type="alphaLcParenR"/>
            </a:pPr>
            <a:endParaRPr lang="it-IT" dirty="0">
              <a:latin typeface="Roboto" pitchFamily="2" charset="0"/>
              <a:ea typeface="Roboto" pitchFamily="2" charset="0"/>
            </a:endParaRPr>
          </a:p>
          <a:p>
            <a:pPr marL="342900" indent="-342900" algn="just">
              <a:buFont typeface="+mj-lt"/>
              <a:buAutoNum type="arabicPeriod"/>
            </a:pPr>
            <a:endParaRPr lang="it-IT" b="1" dirty="0">
              <a:solidFill>
                <a:srgbClr val="1E71B9"/>
              </a:solidFill>
              <a:latin typeface="Roboto" pitchFamily="2" charset="0"/>
              <a:ea typeface="Roboto" pitchFamily="2" charset="0"/>
            </a:endParaRPr>
          </a:p>
          <a:p>
            <a:pPr algn="just"/>
            <a:endParaRPr lang="it-IT" dirty="0">
              <a:latin typeface="Roboto" pitchFamily="2" charset="0"/>
              <a:ea typeface="Roboto" pitchFamily="2" charset="0"/>
            </a:endParaRPr>
          </a:p>
        </p:txBody>
      </p:sp>
      <p:sp>
        <p:nvSpPr>
          <p:cNvPr id="7" name="Titolo 12"/>
          <p:cNvSpPr txBox="1">
            <a:spLocks/>
          </p:cNvSpPr>
          <p:nvPr/>
        </p:nvSpPr>
        <p:spPr>
          <a:xfrm>
            <a:off x="2007475" y="52699"/>
            <a:ext cx="8161209" cy="369332"/>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solidFill>
                  <a:srgbClr val="B2284B"/>
                </a:solidFill>
                <a:latin typeface="Roboto" pitchFamily="2" charset="0"/>
                <a:ea typeface="Roboto" pitchFamily="2" charset="0"/>
              </a:rPr>
              <a:t>Area Relazioni Internazionali, Innovazione Didattica e Comunicazione</a:t>
            </a:r>
          </a:p>
        </p:txBody>
      </p:sp>
      <p:sp>
        <p:nvSpPr>
          <p:cNvPr id="8" name="Rettangolo 7"/>
          <p:cNvSpPr/>
          <p:nvPr/>
        </p:nvSpPr>
        <p:spPr>
          <a:xfrm>
            <a:off x="407045" y="422031"/>
            <a:ext cx="11246896" cy="6434069"/>
          </a:xfrm>
          <a:prstGeom prst="rect">
            <a:avLst/>
          </a:prstGeom>
          <a:solidFill>
            <a:schemeClr val="bg1"/>
          </a:solidFill>
        </p:spPr>
        <p:txBody>
          <a:bodyPr wrap="square">
            <a:spAutoFit/>
          </a:bodyPr>
          <a:lstStyle/>
          <a:p>
            <a:pPr marL="342900" indent="-342900" algn="just">
              <a:buFont typeface="Wingdings" pitchFamily="2" charset="2"/>
              <a:buChar char="Ø"/>
            </a:pPr>
            <a:r>
              <a:rPr lang="it-IT" sz="1600" b="1" dirty="0">
                <a:solidFill>
                  <a:srgbClr val="1E71B9"/>
                </a:solidFill>
                <a:latin typeface="Roboto" pitchFamily="2" charset="0"/>
                <a:ea typeface="Roboto" pitchFamily="2" charset="0"/>
                <a:sym typeface="Wingdings" pitchFamily="2" charset="2"/>
              </a:rPr>
              <a:t>Piano di attività del Dirigente</a:t>
            </a:r>
            <a:r>
              <a:rPr lang="it-IT" sz="1600" b="1" dirty="0">
                <a:latin typeface="Roboto" pitchFamily="2" charset="0"/>
                <a:ea typeface="Roboto" pitchFamily="2" charset="0"/>
                <a:sym typeface="Wingdings" pitchFamily="2" charset="2"/>
              </a:rPr>
              <a:t>: </a:t>
            </a:r>
          </a:p>
          <a:p>
            <a:pPr marL="342900" indent="-342900" algn="just">
              <a:buFont typeface="Wingdings" pitchFamily="2" charset="2"/>
              <a:buChar char="Ø"/>
            </a:pPr>
            <a:endParaRPr lang="it-IT" sz="1600" b="1" dirty="0">
              <a:latin typeface="Roboto" pitchFamily="2" charset="0"/>
              <a:ea typeface="Roboto" pitchFamily="2" charset="0"/>
              <a:sym typeface="Wingdings" pitchFamily="2" charset="2"/>
            </a:endParaRPr>
          </a:p>
          <a:p>
            <a:pPr marL="342900" indent="-342900">
              <a:lnSpc>
                <a:spcPct val="107000"/>
              </a:lnSpc>
              <a:buFont typeface="+mj-lt"/>
              <a:buAutoNum type="arabicPeriod"/>
            </a:pPr>
            <a:r>
              <a:rPr lang="it-IT" sz="1400" dirty="0">
                <a:effectLst/>
                <a:latin typeface="Roboto" panose="02000000000000000000" pitchFamily="2" charset="0"/>
                <a:ea typeface="Roboto" panose="02000000000000000000" pitchFamily="2" charset="0"/>
                <a:cs typeface="Times New Roman" panose="02020603050405020304" pitchFamily="18" charset="0"/>
              </a:rPr>
              <a:t>Riprogettare </a:t>
            </a:r>
            <a:r>
              <a:rPr lang="it-IT" sz="1400" dirty="0">
                <a:latin typeface="Roboto" panose="02000000000000000000" pitchFamily="2" charset="0"/>
                <a:ea typeface="Roboto" panose="02000000000000000000" pitchFamily="2" charset="0"/>
              </a:rPr>
              <a:t>lo </a:t>
            </a:r>
            <a:r>
              <a:rPr lang="it-IT" sz="1400" dirty="0" err="1">
                <a:latin typeface="Roboto" panose="02000000000000000000" pitchFamily="2" charset="0"/>
                <a:ea typeface="Roboto" panose="02000000000000000000" pitchFamily="2" charset="0"/>
              </a:rPr>
              <a:t>smartworking</a:t>
            </a:r>
            <a:r>
              <a:rPr lang="it-IT" sz="1400" dirty="0">
                <a:latin typeface="Roboto" panose="02000000000000000000" pitchFamily="2" charset="0"/>
                <a:ea typeface="Roboto" panose="02000000000000000000" pitchFamily="2" charset="0"/>
              </a:rPr>
              <a:t> e supporto all’elaborazione del POLA</a:t>
            </a:r>
          </a:p>
          <a:p>
            <a:pPr marL="342900" lvl="0" indent="-342900">
              <a:lnSpc>
                <a:spcPct val="107000"/>
              </a:lnSpc>
              <a:buFont typeface="+mj-lt"/>
              <a:buAutoNum type="arabicPeriod"/>
            </a:pPr>
            <a:r>
              <a:rPr lang="it-IT" sz="1400" dirty="0">
                <a:effectLst/>
                <a:latin typeface="Roboto" panose="02000000000000000000" pitchFamily="2" charset="0"/>
                <a:ea typeface="Roboto" panose="02000000000000000000" pitchFamily="2" charset="0"/>
                <a:cs typeface="Times New Roman" panose="02020603050405020304" pitchFamily="18" charset="0"/>
              </a:rPr>
              <a:t>nell'immediato il necessario </a:t>
            </a:r>
            <a:r>
              <a:rPr lang="it-IT" sz="1400" dirty="0" err="1">
                <a:effectLst/>
                <a:latin typeface="Roboto" panose="02000000000000000000" pitchFamily="2" charset="0"/>
                <a:ea typeface="Roboto" panose="02000000000000000000" pitchFamily="2" charset="0"/>
                <a:cs typeface="Times New Roman" panose="02020603050405020304" pitchFamily="18" charset="0"/>
              </a:rPr>
              <a:t>smart</a:t>
            </a:r>
            <a:r>
              <a:rPr lang="it-IT" sz="1400" dirty="0">
                <a:effectLst/>
                <a:latin typeface="Roboto" panose="02000000000000000000" pitchFamily="2" charset="0"/>
                <a:ea typeface="Roboto" panose="02000000000000000000" pitchFamily="2" charset="0"/>
                <a:cs typeface="Times New Roman" panose="02020603050405020304" pitchFamily="18" charset="0"/>
              </a:rPr>
              <a:t> </a:t>
            </a:r>
            <a:r>
              <a:rPr lang="it-IT" sz="1400" dirty="0" err="1">
                <a:effectLst/>
                <a:latin typeface="Roboto" panose="02000000000000000000" pitchFamily="2" charset="0"/>
                <a:ea typeface="Roboto" panose="02000000000000000000" pitchFamily="2" charset="0"/>
                <a:cs typeface="Times New Roman" panose="02020603050405020304" pitchFamily="18" charset="0"/>
              </a:rPr>
              <a:t>working</a:t>
            </a:r>
            <a:r>
              <a:rPr lang="it-IT" sz="1400" dirty="0">
                <a:effectLst/>
                <a:latin typeface="Roboto" panose="02000000000000000000" pitchFamily="2" charset="0"/>
                <a:ea typeface="Roboto" panose="02000000000000000000" pitchFamily="2" charset="0"/>
                <a:cs typeface="Times New Roman" panose="02020603050405020304" pitchFamily="18" charset="0"/>
              </a:rPr>
              <a:t> a garanzia dei servizi pubblici</a:t>
            </a:r>
          </a:p>
          <a:p>
            <a:pPr marL="342900" lvl="0" indent="-342900">
              <a:lnSpc>
                <a:spcPct val="107000"/>
              </a:lnSpc>
              <a:buFont typeface="+mj-lt"/>
              <a:buAutoNum type="arabicPeriod"/>
            </a:pPr>
            <a:r>
              <a:rPr lang="it-IT" sz="1400" dirty="0">
                <a:effectLst/>
                <a:latin typeface="Roboto" panose="02000000000000000000" pitchFamily="2" charset="0"/>
                <a:ea typeface="Roboto" panose="02000000000000000000" pitchFamily="2" charset="0"/>
                <a:cs typeface="Times New Roman" panose="02020603050405020304" pitchFamily="18" charset="0"/>
              </a:rPr>
              <a:t>Implementazione progetto </a:t>
            </a:r>
            <a:r>
              <a:rPr lang="it-IT" sz="1400" dirty="0" err="1">
                <a:effectLst/>
                <a:latin typeface="Roboto" panose="02000000000000000000" pitchFamily="2" charset="0"/>
                <a:ea typeface="Roboto" panose="02000000000000000000" pitchFamily="2" charset="0"/>
                <a:cs typeface="Times New Roman" panose="02020603050405020304" pitchFamily="18" charset="0"/>
              </a:rPr>
              <a:t>Admission</a:t>
            </a:r>
            <a:r>
              <a:rPr lang="it-IT" sz="1400" dirty="0">
                <a:effectLst/>
                <a:latin typeface="Roboto" panose="02000000000000000000" pitchFamily="2" charset="0"/>
                <a:ea typeface="Roboto" panose="02000000000000000000" pitchFamily="2" charset="0"/>
                <a:cs typeface="Times New Roman" panose="02020603050405020304" pitchFamily="18" charset="0"/>
              </a:rPr>
              <a:t> Office e Welcome Office (condiviso con ADSS e ATS)</a:t>
            </a:r>
          </a:p>
          <a:p>
            <a:pPr marL="342900" lvl="0" indent="-342900">
              <a:lnSpc>
                <a:spcPct val="107000"/>
              </a:lnSpc>
              <a:buFont typeface="+mj-lt"/>
              <a:buAutoNum type="arabicPeriod"/>
            </a:pPr>
            <a:r>
              <a:rPr lang="it-IT" sz="1400" dirty="0">
                <a:effectLst/>
                <a:latin typeface="Roboto" panose="02000000000000000000" pitchFamily="2" charset="0"/>
                <a:ea typeface="Roboto" panose="02000000000000000000" pitchFamily="2" charset="0"/>
                <a:cs typeface="Times New Roman" panose="02020603050405020304" pitchFamily="18" charset="0"/>
              </a:rPr>
              <a:t>Progettazione internazionale e cooperazione allo sviluppo:</a:t>
            </a:r>
          </a:p>
          <a:p>
            <a:pPr marL="742950" lvl="1" indent="-285750">
              <a:lnSpc>
                <a:spcPct val="107000"/>
              </a:lnSpc>
              <a:buFont typeface="+mj-lt"/>
              <a:buAutoNum type="alphaLcPeriod"/>
            </a:pPr>
            <a:r>
              <a:rPr lang="it-IT" sz="1200" dirty="0">
                <a:effectLst/>
                <a:latin typeface="Roboto" panose="02000000000000000000" pitchFamily="2" charset="0"/>
                <a:ea typeface="Roboto" panose="02000000000000000000" pitchFamily="2" charset="0"/>
                <a:cs typeface="Times New Roman" panose="02020603050405020304" pitchFamily="18" charset="0"/>
              </a:rPr>
              <a:t>Realizzazione di </a:t>
            </a:r>
            <a:r>
              <a:rPr lang="it-IT" sz="1200" dirty="0" err="1">
                <a:effectLst/>
                <a:latin typeface="Roboto" panose="02000000000000000000" pitchFamily="2" charset="0"/>
                <a:ea typeface="Roboto" panose="02000000000000000000" pitchFamily="2" charset="0"/>
                <a:cs typeface="Times New Roman" panose="02020603050405020304" pitchFamily="18" charset="0"/>
              </a:rPr>
              <a:t>summer</a:t>
            </a:r>
            <a:r>
              <a:rPr lang="it-IT" sz="1200" dirty="0">
                <a:effectLst/>
                <a:latin typeface="Roboto" panose="02000000000000000000" pitchFamily="2" charset="0"/>
                <a:ea typeface="Roboto" panose="02000000000000000000" pitchFamily="2" charset="0"/>
                <a:cs typeface="Times New Roman" panose="02020603050405020304" pitchFamily="18" charset="0"/>
              </a:rPr>
              <a:t> schools nel 2021 (di cui 3 digitali)</a:t>
            </a:r>
          </a:p>
          <a:p>
            <a:pPr marL="742950" lvl="1" indent="-285750">
              <a:lnSpc>
                <a:spcPct val="107000"/>
              </a:lnSpc>
              <a:buFont typeface="+mj-lt"/>
              <a:buAutoNum type="alphaLcPeriod"/>
            </a:pPr>
            <a:r>
              <a:rPr lang="it-IT" sz="1200" dirty="0">
                <a:effectLst/>
                <a:latin typeface="Roboto" panose="02000000000000000000" pitchFamily="2" charset="0"/>
                <a:ea typeface="Roboto" panose="02000000000000000000" pitchFamily="2" charset="0"/>
                <a:cs typeface="Times New Roman" panose="02020603050405020304" pitchFamily="18" charset="0"/>
              </a:rPr>
              <a:t>Progetto di fundraising  internazionale per il finanziamento di progetti di cooperazione e sviluppo (</a:t>
            </a:r>
            <a:r>
              <a:rPr lang="it-IT" sz="1200" dirty="0" err="1">
                <a:effectLst/>
                <a:latin typeface="Roboto" panose="02000000000000000000" pitchFamily="2" charset="0"/>
                <a:ea typeface="Roboto" panose="02000000000000000000" pitchFamily="2" charset="0"/>
                <a:cs typeface="Times New Roman" panose="02020603050405020304" pitchFamily="18" charset="0"/>
              </a:rPr>
              <a:t>Scholar</a:t>
            </a:r>
            <a:r>
              <a:rPr lang="it-IT" sz="1200" dirty="0">
                <a:effectLst/>
                <a:latin typeface="Roboto" panose="02000000000000000000" pitchFamily="2" charset="0"/>
                <a:ea typeface="Roboto" panose="02000000000000000000" pitchFamily="2" charset="0"/>
                <a:cs typeface="Times New Roman" panose="02020603050405020304" pitchFamily="18" charset="0"/>
              </a:rPr>
              <a:t> At Risk)</a:t>
            </a:r>
          </a:p>
          <a:p>
            <a:pPr marL="342900" lvl="0" indent="-342900">
              <a:lnSpc>
                <a:spcPct val="107000"/>
              </a:lnSpc>
              <a:buFont typeface="+mj-lt"/>
              <a:buAutoNum type="arabicPeriod"/>
            </a:pPr>
            <a:r>
              <a:rPr lang="it-IT" sz="1400" dirty="0">
                <a:effectLst/>
                <a:latin typeface="Roboto" panose="02000000000000000000" pitchFamily="2" charset="0"/>
                <a:ea typeface="Roboto" panose="02000000000000000000" pitchFamily="2" charset="0"/>
                <a:cs typeface="Times New Roman" panose="02020603050405020304" pitchFamily="18" charset="0"/>
              </a:rPr>
              <a:t>Mobilità internazionale:</a:t>
            </a:r>
          </a:p>
          <a:p>
            <a:pPr marL="742950" lvl="1" indent="-285750">
              <a:lnSpc>
                <a:spcPct val="107000"/>
              </a:lnSpc>
              <a:buFont typeface="+mj-lt"/>
              <a:buAutoNum type="alphaLcPeriod"/>
            </a:pPr>
            <a:r>
              <a:rPr lang="it-IT" sz="1200" dirty="0">
                <a:effectLst/>
                <a:latin typeface="Roboto" panose="02000000000000000000" pitchFamily="2" charset="0"/>
                <a:ea typeface="Roboto" panose="02000000000000000000" pitchFamily="2" charset="0"/>
                <a:cs typeface="Times New Roman" panose="02020603050405020304" pitchFamily="18" charset="0"/>
              </a:rPr>
              <a:t>Incentivazione della modalità blended/virtuale con utilizzo Fondo Giovani</a:t>
            </a:r>
          </a:p>
          <a:p>
            <a:pPr marL="742950" lvl="1" indent="-285750">
              <a:lnSpc>
                <a:spcPct val="107000"/>
              </a:lnSpc>
              <a:buFont typeface="+mj-lt"/>
              <a:buAutoNum type="alphaLcPeriod"/>
            </a:pPr>
            <a:r>
              <a:rPr lang="it-IT" sz="1200" dirty="0">
                <a:effectLst/>
                <a:latin typeface="Roboto" panose="02000000000000000000" pitchFamily="2" charset="0"/>
                <a:ea typeface="Roboto" panose="02000000000000000000" pitchFamily="2" charset="0"/>
                <a:cs typeface="Times New Roman" panose="02020603050405020304" pitchFamily="18" charset="0"/>
              </a:rPr>
              <a:t>Attuazione del Regolamento per la Mobilità Internazionale</a:t>
            </a:r>
          </a:p>
          <a:p>
            <a:pPr marL="742950" lvl="1" indent="-285750">
              <a:lnSpc>
                <a:spcPct val="107000"/>
              </a:lnSpc>
              <a:buFont typeface="+mj-lt"/>
              <a:buAutoNum type="alphaLcPeriod"/>
            </a:pPr>
            <a:r>
              <a:rPr lang="it-IT" sz="1200" dirty="0">
                <a:effectLst/>
                <a:latin typeface="Roboto" panose="02000000000000000000" pitchFamily="2" charset="0"/>
                <a:ea typeface="Roboto" panose="02000000000000000000" pitchFamily="2" charset="0"/>
                <a:cs typeface="Times New Roman" panose="02020603050405020304" pitchFamily="18" charset="0"/>
              </a:rPr>
              <a:t>Analisi per l’attivazione di un bando </a:t>
            </a:r>
            <a:r>
              <a:rPr lang="it-IT" sz="1200" dirty="0" err="1">
                <a:effectLst/>
                <a:latin typeface="Roboto" panose="02000000000000000000" pitchFamily="2" charset="0"/>
                <a:ea typeface="Roboto" panose="02000000000000000000" pitchFamily="2" charset="0"/>
                <a:cs typeface="Times New Roman" panose="02020603050405020304" pitchFamily="18" charset="0"/>
              </a:rPr>
              <a:t>intership</a:t>
            </a:r>
            <a:r>
              <a:rPr lang="it-IT" sz="1200" dirty="0">
                <a:effectLst/>
                <a:latin typeface="Roboto" panose="02000000000000000000" pitchFamily="2" charset="0"/>
                <a:ea typeface="Roboto" panose="02000000000000000000" pitchFamily="2" charset="0"/>
                <a:cs typeface="Times New Roman" panose="02020603050405020304" pitchFamily="18" charset="0"/>
              </a:rPr>
              <a:t> </a:t>
            </a:r>
            <a:r>
              <a:rPr lang="it-IT" sz="1200" dirty="0" err="1">
                <a:effectLst/>
                <a:latin typeface="Roboto" panose="02000000000000000000" pitchFamily="2" charset="0"/>
                <a:ea typeface="Roboto" panose="02000000000000000000" pitchFamily="2" charset="0"/>
                <a:cs typeface="Times New Roman" panose="02020603050405020304" pitchFamily="18" charset="0"/>
              </a:rPr>
              <a:t>overseas</a:t>
            </a:r>
            <a:r>
              <a:rPr lang="it-IT" sz="1200" dirty="0">
                <a:effectLst/>
                <a:latin typeface="Roboto" panose="02000000000000000000" pitchFamily="2" charset="0"/>
                <a:ea typeface="Roboto" panose="02000000000000000000" pitchFamily="2" charset="0"/>
                <a:cs typeface="Times New Roman" panose="02020603050405020304" pitchFamily="18" charset="0"/>
              </a:rPr>
              <a:t> (condiviso con il COR)</a:t>
            </a:r>
          </a:p>
          <a:p>
            <a:pPr marL="342900" lvl="0" indent="-342900">
              <a:lnSpc>
                <a:spcPct val="107000"/>
              </a:lnSpc>
              <a:buFont typeface="+mj-lt"/>
              <a:buAutoNum type="arabicPeriod"/>
            </a:pPr>
            <a:r>
              <a:rPr lang="it-IT" sz="1400" dirty="0">
                <a:effectLst/>
                <a:latin typeface="Roboto" panose="02000000000000000000" pitchFamily="2" charset="0"/>
                <a:ea typeface="Roboto" panose="02000000000000000000" pitchFamily="2" charset="0"/>
                <a:cs typeface="Times New Roman" panose="02020603050405020304" pitchFamily="18" charset="0"/>
              </a:rPr>
              <a:t>Attività di promozione internazionale digitale:</a:t>
            </a:r>
          </a:p>
          <a:p>
            <a:pPr marL="742950" lvl="1" indent="-285750">
              <a:lnSpc>
                <a:spcPct val="107000"/>
              </a:lnSpc>
              <a:buFont typeface="+mj-lt"/>
              <a:buAutoNum type="alphaLcPeriod"/>
            </a:pPr>
            <a:r>
              <a:rPr lang="it-IT" sz="1200" dirty="0">
                <a:effectLst/>
                <a:latin typeface="Roboto" panose="02000000000000000000" pitchFamily="2" charset="0"/>
                <a:ea typeface="Roboto" panose="02000000000000000000" pitchFamily="2" charset="0"/>
                <a:cs typeface="Times New Roman" panose="02020603050405020304" pitchFamily="18" charset="0"/>
              </a:rPr>
              <a:t>campagne di sponsorizzazione su social media</a:t>
            </a:r>
          </a:p>
          <a:p>
            <a:pPr marL="742950" lvl="1" indent="-285750">
              <a:lnSpc>
                <a:spcPct val="107000"/>
              </a:lnSpc>
              <a:buFont typeface="+mj-lt"/>
              <a:buAutoNum type="alphaLcPeriod"/>
            </a:pPr>
            <a:r>
              <a:rPr lang="it-IT" sz="1200" dirty="0">
                <a:effectLst/>
                <a:latin typeface="Roboto" panose="02000000000000000000" pitchFamily="2" charset="0"/>
                <a:ea typeface="Roboto" panose="02000000000000000000" pitchFamily="2" charset="0"/>
                <a:cs typeface="Times New Roman" panose="02020603050405020304" pitchFamily="18" charset="0"/>
              </a:rPr>
              <a:t>nuove modalità di comunicazione digitale con l’utenza internazionale</a:t>
            </a:r>
          </a:p>
          <a:p>
            <a:pPr marL="742950" lvl="1" indent="-285750">
              <a:lnSpc>
                <a:spcPct val="107000"/>
              </a:lnSpc>
              <a:buFont typeface="+mj-lt"/>
              <a:buAutoNum type="alphaLcPeriod"/>
            </a:pPr>
            <a:r>
              <a:rPr lang="it-IT" sz="1200" dirty="0">
                <a:effectLst/>
                <a:latin typeface="Roboto" panose="02000000000000000000" pitchFamily="2" charset="0"/>
                <a:ea typeface="Roboto" panose="02000000000000000000" pitchFamily="2" charset="0"/>
                <a:cs typeface="Times New Roman" panose="02020603050405020304" pitchFamily="18" charset="0"/>
              </a:rPr>
              <a:t>ideazione di eventi di promozione online (condiviso con COR) </a:t>
            </a:r>
          </a:p>
          <a:p>
            <a:pPr marL="342900" lvl="0" indent="-342900">
              <a:lnSpc>
                <a:spcPct val="107000"/>
              </a:lnSpc>
              <a:buFont typeface="+mj-lt"/>
              <a:buAutoNum type="arabicPeriod"/>
            </a:pPr>
            <a:r>
              <a:rPr lang="it-IT" sz="1400" dirty="0">
                <a:effectLst/>
                <a:latin typeface="Roboto" panose="02000000000000000000" pitchFamily="2" charset="0"/>
                <a:ea typeface="Roboto" panose="02000000000000000000" pitchFamily="2" charset="0"/>
                <a:cs typeface="Times New Roman" panose="02020603050405020304" pitchFamily="18" charset="0"/>
              </a:rPr>
              <a:t>Sperimentazione di un prototipo che consenta di gestire in automatico la produzione e il trasferimento del video dall'aula in cui è prodotto direttamente sul corso del docente sulla piattaforma </a:t>
            </a:r>
            <a:r>
              <a:rPr lang="it-IT" sz="1400" dirty="0" err="1">
                <a:effectLst/>
                <a:latin typeface="Roboto" panose="02000000000000000000" pitchFamily="2" charset="0"/>
                <a:ea typeface="Roboto" panose="02000000000000000000" pitchFamily="2" charset="0"/>
                <a:cs typeface="Times New Roman" panose="02020603050405020304" pitchFamily="18" charset="0"/>
              </a:rPr>
              <a:t>Kiro</a:t>
            </a:r>
            <a:r>
              <a:rPr lang="it-IT" sz="1400" dirty="0">
                <a:effectLst/>
                <a:latin typeface="Roboto" panose="02000000000000000000" pitchFamily="2" charset="0"/>
                <a:ea typeface="Roboto" panose="02000000000000000000" pitchFamily="2" charset="0"/>
                <a:cs typeface="Times New Roman" panose="02020603050405020304" pitchFamily="18" charset="0"/>
              </a:rPr>
              <a:t> di competenza</a:t>
            </a:r>
          </a:p>
          <a:p>
            <a:pPr marL="342900" lvl="0" indent="-342900">
              <a:lnSpc>
                <a:spcPct val="107000"/>
              </a:lnSpc>
              <a:buFont typeface="+mj-lt"/>
              <a:buAutoNum type="arabicPeriod"/>
            </a:pPr>
            <a:r>
              <a:rPr lang="it-IT" sz="1400" dirty="0">
                <a:effectLst/>
                <a:latin typeface="Roboto" panose="02000000000000000000" pitchFamily="2" charset="0"/>
                <a:ea typeface="Roboto" panose="02000000000000000000" pitchFamily="2" charset="0"/>
                <a:cs typeface="Times New Roman" panose="02020603050405020304" pitchFamily="18" charset="0"/>
              </a:rPr>
              <a:t>Sviluppo e miglioramento dei servizi del Centro Linguistico:</a:t>
            </a:r>
          </a:p>
          <a:p>
            <a:pPr marL="742950" lvl="1" indent="-285750">
              <a:lnSpc>
                <a:spcPct val="107000"/>
              </a:lnSpc>
              <a:buFont typeface="+mj-lt"/>
              <a:buAutoNum type="alphaLcPeriod"/>
            </a:pPr>
            <a:r>
              <a:rPr lang="it-IT" sz="1200" dirty="0">
                <a:effectLst/>
                <a:latin typeface="Roboto" panose="02000000000000000000" pitchFamily="2" charset="0"/>
                <a:ea typeface="Roboto" panose="02000000000000000000" pitchFamily="2" charset="0"/>
                <a:cs typeface="Times New Roman" panose="02020603050405020304" pitchFamily="18" charset="0"/>
              </a:rPr>
              <a:t>Erogazione di corsi di formazione (lingua inglese) per i docenti dell'Ateneo che insegnano discipline non linguistiche in lingua inglese</a:t>
            </a:r>
          </a:p>
          <a:p>
            <a:pPr marL="742950" lvl="1" indent="-285750">
              <a:lnSpc>
                <a:spcPct val="107000"/>
              </a:lnSpc>
              <a:buFont typeface="+mj-lt"/>
              <a:buAutoNum type="alphaLcPeriod"/>
            </a:pPr>
            <a:r>
              <a:rPr lang="it-IT" sz="1200" dirty="0">
                <a:effectLst/>
                <a:latin typeface="Roboto" panose="02000000000000000000" pitchFamily="2" charset="0"/>
                <a:ea typeface="Roboto" panose="02000000000000000000" pitchFamily="2" charset="0"/>
                <a:cs typeface="Times New Roman" panose="02020603050405020304" pitchFamily="18" charset="0"/>
              </a:rPr>
              <a:t>Implementazione di corsi extracurriculari per ulteriori 3 lingue (spagnolo, francese, tedesco) – in condivisione con UOC Mobilità Internazionale</a:t>
            </a:r>
          </a:p>
          <a:p>
            <a:pPr marL="742950" lvl="1" indent="-285750">
              <a:lnSpc>
                <a:spcPct val="107000"/>
              </a:lnSpc>
              <a:buFont typeface="+mj-lt"/>
              <a:buAutoNum type="alphaLcPeriod"/>
            </a:pPr>
            <a:r>
              <a:rPr lang="it-IT" sz="1200" dirty="0">
                <a:effectLst/>
                <a:latin typeface="Roboto" panose="02000000000000000000" pitchFamily="2" charset="0"/>
                <a:ea typeface="Roboto" panose="02000000000000000000" pitchFamily="2" charset="0"/>
                <a:cs typeface="Times New Roman" panose="02020603050405020304" pitchFamily="18" charset="0"/>
              </a:rPr>
              <a:t>Valutazione e analisi della validità dei test Erasmus - in condivisione con UOC Mobilità Internazionale</a:t>
            </a:r>
            <a:endParaRPr lang="it-IT" sz="1400" dirty="0">
              <a:effectLst/>
              <a:latin typeface="Roboto" panose="02000000000000000000" pitchFamily="2" charset="0"/>
              <a:ea typeface="Roboto" panose="02000000000000000000" pitchFamily="2" charset="0"/>
              <a:cs typeface="Times New Roman" panose="02020603050405020304" pitchFamily="18" charset="0"/>
            </a:endParaRPr>
          </a:p>
          <a:p>
            <a:pPr marL="342900" lvl="0" indent="-342900">
              <a:lnSpc>
                <a:spcPct val="107000"/>
              </a:lnSpc>
              <a:buFont typeface="+mj-lt"/>
              <a:buAutoNum type="arabicPeriod"/>
            </a:pPr>
            <a:r>
              <a:rPr lang="it-IT" sz="1400" dirty="0">
                <a:effectLst/>
                <a:latin typeface="Roboto" panose="02000000000000000000" pitchFamily="2" charset="0"/>
                <a:ea typeface="Roboto" panose="02000000000000000000" pitchFamily="2" charset="0"/>
                <a:cs typeface="Times New Roman" panose="02020603050405020304" pitchFamily="18" charset="0"/>
              </a:rPr>
              <a:t>Miglioramento della comunicazione esterna: supporto alle attività di reclutamento degli studenti italiani e internazionali (in collaborazione con il COR e il Servizio Relazioni Internazionali)</a:t>
            </a:r>
          </a:p>
          <a:p>
            <a:pPr marL="342900" lvl="0" indent="-342900">
              <a:lnSpc>
                <a:spcPct val="107000"/>
              </a:lnSpc>
              <a:buFont typeface="+mj-lt"/>
              <a:buAutoNum type="arabicPeriod"/>
            </a:pPr>
            <a:r>
              <a:rPr lang="it-IT" sz="1400" dirty="0">
                <a:effectLst/>
                <a:latin typeface="Roboto" panose="02000000000000000000" pitchFamily="2" charset="0"/>
                <a:ea typeface="Roboto" panose="02000000000000000000" pitchFamily="2" charset="0"/>
                <a:cs typeface="Times New Roman" panose="02020603050405020304" pitchFamily="18" charset="0"/>
              </a:rPr>
              <a:t>Piano di mobilità sostenibile 2021 (condiviso con ATS)</a:t>
            </a:r>
          </a:p>
          <a:p>
            <a:pPr marL="342900" indent="-342900">
              <a:lnSpc>
                <a:spcPct val="107000"/>
              </a:lnSpc>
              <a:buFont typeface="+mj-lt"/>
              <a:buAutoNum type="arabicPeriod"/>
            </a:pPr>
            <a:r>
              <a:rPr lang="it-IT" sz="1400" dirty="0">
                <a:latin typeface="Roboto" pitchFamily="2" charset="0"/>
                <a:ea typeface="Roboto" pitchFamily="2" charset="0"/>
                <a:sym typeface="Wingdings" pitchFamily="2" charset="2"/>
              </a:rPr>
              <a:t>Erogazione dei corsi di formazione (lingua inglese) per i docenti dell'Ateneo che insegnano discipline non linguistiche in lingua inglese</a:t>
            </a:r>
          </a:p>
          <a:p>
            <a:pPr marL="342900" indent="-342900">
              <a:lnSpc>
                <a:spcPct val="107000"/>
              </a:lnSpc>
              <a:buFont typeface="+mj-lt"/>
              <a:buAutoNum type="arabicPeriod"/>
            </a:pPr>
            <a:r>
              <a:rPr lang="it-IT" sz="1400" dirty="0">
                <a:latin typeface="Roboto" pitchFamily="2" charset="0"/>
                <a:ea typeface="Roboto" pitchFamily="2" charset="0"/>
                <a:sym typeface="Wingdings" pitchFamily="2" charset="2"/>
              </a:rPr>
              <a:t>Carta dei servizi della Comunicazione</a:t>
            </a:r>
          </a:p>
          <a:p>
            <a:pPr marL="342900" indent="-342900">
              <a:lnSpc>
                <a:spcPct val="107000"/>
              </a:lnSpc>
              <a:buFont typeface="+mj-lt"/>
              <a:buAutoNum type="arabicPeriod"/>
            </a:pPr>
            <a:r>
              <a:rPr lang="it-IT" sz="1400" dirty="0">
                <a:latin typeface="Roboto" pitchFamily="2" charset="0"/>
                <a:ea typeface="Roboto" pitchFamily="2" charset="0"/>
                <a:sym typeface="Wingdings" pitchFamily="2" charset="2"/>
              </a:rPr>
              <a:t>Progettazione nuovi corsi di studio nell’ambito del progetto EC2U (condiviso con ASI e ADSS)</a:t>
            </a:r>
          </a:p>
          <a:p>
            <a:pPr marL="342900" indent="-342900">
              <a:lnSpc>
                <a:spcPct val="107000"/>
              </a:lnSpc>
              <a:buFont typeface="+mj-lt"/>
              <a:buAutoNum type="arabicPeriod"/>
            </a:pPr>
            <a:r>
              <a:rPr lang="it-IT" sz="1400" dirty="0">
                <a:latin typeface="Roboto" pitchFamily="2" charset="0"/>
                <a:ea typeface="Roboto" pitchFamily="2" charset="0"/>
                <a:sym typeface="Wingdings" pitchFamily="2" charset="2"/>
              </a:rPr>
              <a:t>Gestione dell’emergenza COVID</a:t>
            </a:r>
            <a:endParaRPr lang="it-IT" sz="1600" b="1" dirty="0">
              <a:latin typeface="Roboto" pitchFamily="2" charset="0"/>
              <a:ea typeface="Roboto" pitchFamily="2" charset="0"/>
              <a:sym typeface="Wingdings" pitchFamily="2" charset="2"/>
            </a:endParaRPr>
          </a:p>
        </p:txBody>
      </p:sp>
      <p:sp>
        <p:nvSpPr>
          <p:cNvPr id="2" name="Segnaposto numero diapositiva 1">
            <a:extLst>
              <a:ext uri="{FF2B5EF4-FFF2-40B4-BE49-F238E27FC236}">
                <a16:creationId xmlns:a16="http://schemas.microsoft.com/office/drawing/2014/main" id="{0BBFCA8B-AF01-4927-AD58-BC10CC05E70E}"/>
              </a:ext>
            </a:extLst>
          </p:cNvPr>
          <p:cNvSpPr>
            <a:spLocks noGrp="1"/>
          </p:cNvSpPr>
          <p:nvPr>
            <p:ph type="sldNum" sz="quarter" idx="12"/>
          </p:nvPr>
        </p:nvSpPr>
        <p:spPr/>
        <p:txBody>
          <a:bodyPr/>
          <a:lstStyle/>
          <a:p>
            <a:fld id="{0D47A9B6-24A9-47FC-8BAF-5C6AB882DD9E}" type="slidenum">
              <a:rPr lang="it-IT" smtClean="0"/>
              <a:t>16</a:t>
            </a:fld>
            <a:endParaRPr lang="it-IT"/>
          </a:p>
        </p:txBody>
      </p:sp>
    </p:spTree>
    <p:extLst>
      <p:ext uri="{BB962C8B-B14F-4D97-AF65-F5344CB8AC3E}">
        <p14:creationId xmlns:p14="http://schemas.microsoft.com/office/powerpoint/2010/main" val="312777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678746" y="1055062"/>
            <a:ext cx="10703495" cy="923330"/>
          </a:xfrm>
          <a:prstGeom prst="rect">
            <a:avLst/>
          </a:prstGeom>
          <a:solidFill>
            <a:schemeClr val="bg1"/>
          </a:solidFill>
        </p:spPr>
        <p:txBody>
          <a:bodyPr wrap="square">
            <a:spAutoFit/>
          </a:bodyPr>
          <a:lstStyle/>
          <a:p>
            <a:pPr marL="800100" lvl="1" indent="-342900" algn="just">
              <a:buFont typeface="+mj-lt"/>
              <a:buAutoNum type="alphaLcParenR"/>
            </a:pPr>
            <a:endParaRPr lang="it-IT" dirty="0">
              <a:latin typeface="Roboto" pitchFamily="2" charset="0"/>
              <a:ea typeface="Roboto" pitchFamily="2" charset="0"/>
            </a:endParaRPr>
          </a:p>
          <a:p>
            <a:pPr marL="342900" indent="-342900" algn="just">
              <a:buFont typeface="+mj-lt"/>
              <a:buAutoNum type="arabicPeriod"/>
            </a:pPr>
            <a:endParaRPr lang="it-IT" b="1" dirty="0">
              <a:solidFill>
                <a:srgbClr val="1E71B9"/>
              </a:solidFill>
              <a:latin typeface="Roboto" pitchFamily="2" charset="0"/>
              <a:ea typeface="Roboto" pitchFamily="2" charset="0"/>
            </a:endParaRPr>
          </a:p>
          <a:p>
            <a:pPr algn="just"/>
            <a:endParaRPr lang="it-IT" dirty="0">
              <a:latin typeface="Roboto" pitchFamily="2" charset="0"/>
              <a:ea typeface="Roboto" pitchFamily="2" charset="0"/>
            </a:endParaRPr>
          </a:p>
        </p:txBody>
      </p:sp>
      <p:sp>
        <p:nvSpPr>
          <p:cNvPr id="7" name="Titolo 12"/>
          <p:cNvSpPr txBox="1">
            <a:spLocks/>
          </p:cNvSpPr>
          <p:nvPr/>
        </p:nvSpPr>
        <p:spPr>
          <a:xfrm>
            <a:off x="3485451" y="0"/>
            <a:ext cx="5205271" cy="424732"/>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rgbClr val="B2284B"/>
                </a:solidFill>
                <a:latin typeface="Roboto" pitchFamily="2" charset="0"/>
                <a:ea typeface="Roboto" pitchFamily="2" charset="0"/>
              </a:rPr>
              <a:t>Area Didattica e Servizi agli studenti</a:t>
            </a:r>
          </a:p>
        </p:txBody>
      </p:sp>
      <p:sp>
        <p:nvSpPr>
          <p:cNvPr id="2" name="Rettangolo 1">
            <a:extLst>
              <a:ext uri="{FF2B5EF4-FFF2-40B4-BE49-F238E27FC236}">
                <a16:creationId xmlns:a16="http://schemas.microsoft.com/office/drawing/2014/main" id="{6D5A4093-515F-49B5-B3FC-1A846208F782}"/>
              </a:ext>
            </a:extLst>
          </p:cNvPr>
          <p:cNvSpPr/>
          <p:nvPr/>
        </p:nvSpPr>
        <p:spPr>
          <a:xfrm>
            <a:off x="-1" y="424732"/>
            <a:ext cx="12075459" cy="6001643"/>
          </a:xfrm>
          <a:prstGeom prst="rect">
            <a:avLst/>
          </a:prstGeom>
          <a:solidFill>
            <a:schemeClr val="bg1"/>
          </a:solidFill>
        </p:spPr>
        <p:txBody>
          <a:bodyPr wrap="square">
            <a:spAutoFit/>
          </a:bodyPr>
          <a:lstStyle/>
          <a:p>
            <a:pPr marL="342900" indent="-342900" algn="just">
              <a:buFont typeface="Wingdings" pitchFamily="2" charset="2"/>
              <a:buChar char="Ø"/>
            </a:pPr>
            <a:r>
              <a:rPr lang="it-IT" sz="1600" b="1" dirty="0">
                <a:solidFill>
                  <a:srgbClr val="1E71B9"/>
                </a:solidFill>
                <a:latin typeface="Roboto" pitchFamily="2" charset="0"/>
                <a:ea typeface="Roboto" pitchFamily="2" charset="0"/>
              </a:rPr>
              <a:t>Valori target indicatori di Ateneo: </a:t>
            </a:r>
            <a:endParaRPr lang="it-IT" sz="1600" b="1" dirty="0">
              <a:latin typeface="Roboto" pitchFamily="2" charset="0"/>
              <a:ea typeface="Roboto" pitchFamily="2" charset="0"/>
            </a:endParaRPr>
          </a:p>
          <a:p>
            <a:pPr marL="800100" lvl="1" indent="-342900" algn="just">
              <a:buFont typeface="+mj-lt"/>
              <a:buAutoNum type="arabicPeriod"/>
            </a:pPr>
            <a:r>
              <a:rPr lang="it-IT" sz="1600" b="1" dirty="0">
                <a:latin typeface="Roboto" pitchFamily="2" charset="0"/>
                <a:ea typeface="Roboto" pitchFamily="2" charset="0"/>
              </a:rPr>
              <a:t>Tasso di crescita degli iscritti al I anno</a:t>
            </a:r>
          </a:p>
          <a:p>
            <a:pPr marL="800100" lvl="1" indent="-342900" algn="just">
              <a:buFont typeface="+mj-lt"/>
              <a:buAutoNum type="arabicPeriod"/>
            </a:pPr>
            <a:r>
              <a:rPr lang="it-IT" sz="1600" b="1" dirty="0">
                <a:latin typeface="Roboto" pitchFamily="2" charset="0"/>
                <a:ea typeface="Roboto" pitchFamily="2" charset="0"/>
              </a:rPr>
              <a:t>Ricavi da master</a:t>
            </a:r>
          </a:p>
          <a:p>
            <a:pPr marL="342900" indent="-342900" algn="just">
              <a:buFont typeface="Wingdings" pitchFamily="2" charset="2"/>
              <a:buChar char="Ø"/>
            </a:pPr>
            <a:endParaRPr lang="it-IT" sz="1600" dirty="0">
              <a:latin typeface="Roboto" pitchFamily="2" charset="0"/>
              <a:ea typeface="Roboto" pitchFamily="2" charset="0"/>
            </a:endParaRPr>
          </a:p>
          <a:p>
            <a:pPr marL="342900" indent="-342900" algn="just">
              <a:buFont typeface="Wingdings" pitchFamily="2" charset="2"/>
              <a:buChar char="Ø"/>
            </a:pPr>
            <a:r>
              <a:rPr lang="it-IT" sz="1600" b="1" dirty="0">
                <a:solidFill>
                  <a:srgbClr val="1E71B9"/>
                </a:solidFill>
                <a:latin typeface="Roboto" pitchFamily="2" charset="0"/>
                <a:ea typeface="Roboto" pitchFamily="2" charset="0"/>
              </a:rPr>
              <a:t> Obiettivi di performance organizzativa di Area:</a:t>
            </a:r>
          </a:p>
          <a:p>
            <a:pPr marL="342900" indent="-342900" algn="just">
              <a:buFont typeface="Wingdings" pitchFamily="2" charset="2"/>
              <a:buChar char="Ø"/>
            </a:pPr>
            <a:endParaRPr lang="it-IT" sz="1600" b="1" dirty="0">
              <a:solidFill>
                <a:srgbClr val="1E71B9"/>
              </a:solidFill>
              <a:latin typeface="Roboto" pitchFamily="2" charset="0"/>
              <a:ea typeface="Roboto" pitchFamily="2" charset="0"/>
            </a:endParaRPr>
          </a:p>
          <a:p>
            <a:pPr marL="800100" lvl="1" indent="-342900" algn="just">
              <a:buFont typeface="+mj-lt"/>
              <a:buAutoNum type="arabicPeriod"/>
            </a:pPr>
            <a:r>
              <a:rPr lang="it-IT" sz="1600" b="1" dirty="0">
                <a:latin typeface="Roboto" pitchFamily="2" charset="0"/>
                <a:ea typeface="Roboto" pitchFamily="2" charset="0"/>
              </a:rPr>
              <a:t>Digitalizzazione/dematerializzazione degli atti/procedure/facilitazione amministrativa</a:t>
            </a:r>
          </a:p>
          <a:p>
            <a:pPr marL="1257300" lvl="2" indent="-342900" algn="just">
              <a:buFont typeface="+mj-lt"/>
              <a:buAutoNum type="alphaLcParenR"/>
            </a:pPr>
            <a:r>
              <a:rPr lang="it-IT" sz="1600" dirty="0">
                <a:latin typeface="Roboto" pitchFamily="2" charset="0"/>
                <a:ea typeface="Roboto" pitchFamily="2" charset="0"/>
                <a:sym typeface="Wingdings" pitchFamily="2" charset="2"/>
              </a:rPr>
              <a:t>Dematerializzazione del fascicolo elettronico dello studente</a:t>
            </a:r>
          </a:p>
          <a:p>
            <a:pPr marL="1257300" lvl="2" indent="-342900" algn="just">
              <a:buFont typeface="+mj-lt"/>
              <a:buAutoNum type="alphaLcParenR"/>
            </a:pPr>
            <a:r>
              <a:rPr lang="it-IT" sz="1600" dirty="0">
                <a:latin typeface="Roboto" pitchFamily="2" charset="0"/>
                <a:ea typeface="Roboto" pitchFamily="2" charset="0"/>
                <a:sym typeface="Wingdings" pitchFamily="2" charset="2"/>
              </a:rPr>
              <a:t>Dematerializzazione della gestione dei master (dalla modifica del regolamento alla gestione dell’intero processo)</a:t>
            </a:r>
          </a:p>
          <a:p>
            <a:pPr marL="1257300" lvl="2" indent="-342900" algn="just">
              <a:buFont typeface="+mj-lt"/>
              <a:buAutoNum type="alphaLcParenR"/>
            </a:pPr>
            <a:r>
              <a:rPr lang="it-IT" sz="1600" dirty="0">
                <a:latin typeface="Roboto" pitchFamily="2" charset="0"/>
                <a:ea typeface="Roboto" pitchFamily="2" charset="0"/>
                <a:sym typeface="Wingdings" pitchFamily="2" charset="2"/>
              </a:rPr>
              <a:t>Dematerializzazione della gestione delle figure minori (tutor, part-time e tirocini)</a:t>
            </a:r>
          </a:p>
          <a:p>
            <a:pPr marL="1257300" lvl="2" indent="-342900" algn="just">
              <a:buFont typeface="+mj-lt"/>
              <a:buAutoNum type="alphaLcParenR"/>
            </a:pPr>
            <a:r>
              <a:rPr lang="it-IT" sz="1600" dirty="0">
                <a:latin typeface="Roboto" pitchFamily="2" charset="0"/>
                <a:ea typeface="Roboto" pitchFamily="2" charset="0"/>
                <a:sym typeface="Wingdings" pitchFamily="2" charset="2"/>
              </a:rPr>
              <a:t>Implementazione del potenziamento dell’utilizzo di Esse3</a:t>
            </a:r>
          </a:p>
          <a:p>
            <a:pPr marL="1257300" lvl="2" indent="-342900" algn="just">
              <a:buFont typeface="+mj-lt"/>
              <a:buAutoNum type="alphaLcParenR"/>
            </a:pPr>
            <a:endParaRPr lang="it-IT" sz="1600" b="1" dirty="0">
              <a:solidFill>
                <a:srgbClr val="1E71B9"/>
              </a:solidFill>
              <a:latin typeface="Roboto" pitchFamily="2" charset="0"/>
              <a:ea typeface="Roboto" pitchFamily="2" charset="0"/>
            </a:endParaRPr>
          </a:p>
          <a:p>
            <a:pPr marL="800100" lvl="1" indent="-342900" algn="just">
              <a:buFont typeface="+mj-lt"/>
              <a:buAutoNum type="arabicPeriod"/>
            </a:pPr>
            <a:r>
              <a:rPr lang="it-IT" sz="1600" b="1" dirty="0">
                <a:latin typeface="Roboto" pitchFamily="2" charset="0"/>
                <a:ea typeface="Roboto" pitchFamily="2" charset="0"/>
                <a:sym typeface="Wingdings" pitchFamily="2" charset="2"/>
              </a:rPr>
              <a:t>Supporto al progetto strategico di sviluppo dell'Ateneo (organizzazione e revisione dell’offerta formativa)</a:t>
            </a:r>
          </a:p>
          <a:p>
            <a:pPr marL="1257300" lvl="2" indent="-342900" algn="just">
              <a:buFont typeface="+mj-lt"/>
              <a:buAutoNum type="alphaLcParenR"/>
            </a:pPr>
            <a:r>
              <a:rPr lang="it-IT" sz="1600" dirty="0">
                <a:latin typeface="Roboto" pitchFamily="2" charset="0"/>
                <a:ea typeface="Roboto" pitchFamily="2" charset="0"/>
                <a:sym typeface="Wingdings" pitchFamily="2" charset="2"/>
              </a:rPr>
              <a:t>Rivisitazione delle Linee guida per la didattica a distanza</a:t>
            </a:r>
          </a:p>
          <a:p>
            <a:pPr marL="1257300" lvl="2" indent="-342900" algn="just">
              <a:buFont typeface="+mj-lt"/>
              <a:buAutoNum type="alphaLcParenR"/>
            </a:pPr>
            <a:r>
              <a:rPr lang="it-IT" sz="1600" dirty="0">
                <a:latin typeface="Roboto" pitchFamily="2" charset="0"/>
                <a:ea typeface="Roboto" pitchFamily="2" charset="0"/>
                <a:sym typeface="Wingdings" pitchFamily="2" charset="2"/>
              </a:rPr>
              <a:t>Progettazione nuovi corsi di studio nell’ambito del progetto EC2U (condiviso con ARIIDC e ASI)</a:t>
            </a:r>
          </a:p>
          <a:p>
            <a:pPr marL="1257300" lvl="2" indent="-342900" algn="just">
              <a:buFont typeface="+mj-lt"/>
              <a:buAutoNum type="alphaLcParenR"/>
            </a:pPr>
            <a:r>
              <a:rPr lang="it-IT" sz="1600" dirty="0">
                <a:latin typeface="Roboto" pitchFamily="2" charset="0"/>
                <a:ea typeface="Roboto" pitchFamily="2" charset="0"/>
                <a:sym typeface="Wingdings" pitchFamily="2" charset="2"/>
              </a:rPr>
              <a:t>Sviluppo progetto «insegnamenti congiunti» con docenti di Atenei stranieri</a:t>
            </a:r>
          </a:p>
          <a:p>
            <a:pPr marL="1257300" lvl="2" indent="-342900" algn="just">
              <a:buFont typeface="+mj-lt"/>
              <a:buAutoNum type="alphaLcParenR"/>
            </a:pPr>
            <a:r>
              <a:rPr lang="it-IT" sz="1600" dirty="0">
                <a:latin typeface="Roboto" pitchFamily="2" charset="0"/>
                <a:ea typeface="Roboto" pitchFamily="2" charset="0"/>
                <a:sym typeface="Wingdings" pitchFamily="2" charset="2"/>
              </a:rPr>
              <a:t>Analisi di sostenibilità corsi di studio ai fini di un’eventuale revisione dell’offerta formativa</a:t>
            </a:r>
          </a:p>
          <a:p>
            <a:pPr marL="1257300" lvl="2" indent="-342900" algn="just">
              <a:buFont typeface="+mj-lt"/>
              <a:buAutoNum type="alphaLcParenR"/>
            </a:pPr>
            <a:endParaRPr lang="it-IT" sz="1600" dirty="0">
              <a:latin typeface="Roboto" pitchFamily="2" charset="0"/>
              <a:ea typeface="Roboto" pitchFamily="2" charset="0"/>
              <a:sym typeface="Wingdings" pitchFamily="2" charset="2"/>
            </a:endParaRPr>
          </a:p>
          <a:p>
            <a:pPr marL="800100" lvl="1" indent="-342900" algn="just">
              <a:buFont typeface="+mj-lt"/>
              <a:buAutoNum type="arabicPeriod"/>
            </a:pPr>
            <a:r>
              <a:rPr lang="it-IT" sz="1600" b="1" dirty="0">
                <a:latin typeface="Roboto" pitchFamily="2" charset="0"/>
                <a:ea typeface="Roboto" pitchFamily="2" charset="0"/>
                <a:sym typeface="Wingdings" pitchFamily="2" charset="2"/>
              </a:rPr>
              <a:t>Revisione complessiva delle attività di orientamento e delle modalità di immatricolazione per l’a.a. 2021-2022 </a:t>
            </a:r>
            <a:r>
              <a:rPr lang="it-IT" sz="1600" dirty="0">
                <a:latin typeface="Roboto" pitchFamily="2" charset="0"/>
                <a:ea typeface="Roboto" pitchFamily="2" charset="0"/>
                <a:sym typeface="Wingdings" pitchFamily="2" charset="2"/>
              </a:rPr>
              <a:t>(compreso il supporto alla revisione del sito </a:t>
            </a:r>
            <a:r>
              <a:rPr lang="it-IT" sz="1600" dirty="0" err="1">
                <a:latin typeface="Roboto" pitchFamily="2" charset="0"/>
                <a:ea typeface="Roboto" pitchFamily="2" charset="0"/>
                <a:sym typeface="Wingdings" pitchFamily="2" charset="2"/>
              </a:rPr>
              <a:t>OrientarSI</a:t>
            </a:r>
            <a:r>
              <a:rPr lang="it-IT" sz="1600" dirty="0">
                <a:latin typeface="Roboto" pitchFamily="2" charset="0"/>
                <a:ea typeface="Roboto" pitchFamily="2" charset="0"/>
                <a:sym typeface="Wingdings" pitchFamily="2" charset="2"/>
              </a:rPr>
              <a:t>)</a:t>
            </a:r>
          </a:p>
          <a:p>
            <a:pPr marL="800100" lvl="1" indent="-342900" algn="just">
              <a:buFont typeface="+mj-lt"/>
              <a:buAutoNum type="arabicPeriod"/>
            </a:pPr>
            <a:endParaRPr lang="it-IT" sz="1600" dirty="0">
              <a:latin typeface="Roboto" pitchFamily="2" charset="0"/>
              <a:ea typeface="Roboto" pitchFamily="2" charset="0"/>
              <a:sym typeface="Wingdings" pitchFamily="2" charset="2"/>
            </a:endParaRPr>
          </a:p>
          <a:p>
            <a:pPr marL="800100" lvl="1" indent="-342900" algn="just">
              <a:buFont typeface="+mj-lt"/>
              <a:buAutoNum type="arabicPeriod"/>
            </a:pPr>
            <a:r>
              <a:rPr lang="it-IT" sz="1600" b="1" dirty="0">
                <a:latin typeface="Roboto" pitchFamily="2" charset="0"/>
                <a:ea typeface="Roboto" pitchFamily="2" charset="0"/>
                <a:sym typeface="Wingdings" panose="05000000000000000000" pitchFamily="2" charset="2"/>
              </a:rPr>
              <a:t> Ottimizzazione Sistema Informativo e uso applicativi Demand management e focus group</a:t>
            </a:r>
          </a:p>
          <a:p>
            <a:pPr marL="800100" lvl="1" indent="-342900" algn="just">
              <a:buFont typeface="+mj-lt"/>
              <a:buAutoNum type="arabicPeriod"/>
            </a:pPr>
            <a:endParaRPr lang="it-IT" sz="1600" dirty="0">
              <a:latin typeface="Roboto" pitchFamily="2" charset="0"/>
              <a:ea typeface="Roboto" pitchFamily="2" charset="0"/>
              <a:sym typeface="Wingdings" pitchFamily="2" charset="2"/>
            </a:endParaRPr>
          </a:p>
          <a:p>
            <a:pPr marL="1257300" lvl="2" indent="-342900" algn="just">
              <a:buFont typeface="+mj-lt"/>
              <a:buAutoNum type="alphaLcParenR"/>
            </a:pPr>
            <a:endParaRPr lang="it-IT" sz="1600" b="1" dirty="0">
              <a:latin typeface="Roboto" pitchFamily="2" charset="0"/>
              <a:ea typeface="Roboto" pitchFamily="2" charset="0"/>
              <a:sym typeface="Wingdings" pitchFamily="2" charset="2"/>
            </a:endParaRPr>
          </a:p>
        </p:txBody>
      </p:sp>
      <p:sp>
        <p:nvSpPr>
          <p:cNvPr id="3" name="Segnaposto numero diapositiva 2">
            <a:extLst>
              <a:ext uri="{FF2B5EF4-FFF2-40B4-BE49-F238E27FC236}">
                <a16:creationId xmlns:a16="http://schemas.microsoft.com/office/drawing/2014/main" id="{4425F95F-0D5B-4B69-8896-B44E38B8113A}"/>
              </a:ext>
            </a:extLst>
          </p:cNvPr>
          <p:cNvSpPr>
            <a:spLocks noGrp="1"/>
          </p:cNvSpPr>
          <p:nvPr>
            <p:ph type="sldNum" sz="quarter" idx="12"/>
          </p:nvPr>
        </p:nvSpPr>
        <p:spPr/>
        <p:txBody>
          <a:bodyPr/>
          <a:lstStyle/>
          <a:p>
            <a:fld id="{0D47A9B6-24A9-47FC-8BAF-5C6AB882DD9E}" type="slidenum">
              <a:rPr lang="it-IT" smtClean="0"/>
              <a:t>17</a:t>
            </a:fld>
            <a:endParaRPr lang="it-IT"/>
          </a:p>
        </p:txBody>
      </p:sp>
    </p:spTree>
    <p:extLst>
      <p:ext uri="{BB962C8B-B14F-4D97-AF65-F5344CB8AC3E}">
        <p14:creationId xmlns:p14="http://schemas.microsoft.com/office/powerpoint/2010/main" val="292315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678746" y="1055062"/>
            <a:ext cx="10703495" cy="923330"/>
          </a:xfrm>
          <a:prstGeom prst="rect">
            <a:avLst/>
          </a:prstGeom>
          <a:solidFill>
            <a:schemeClr val="bg1"/>
          </a:solidFill>
        </p:spPr>
        <p:txBody>
          <a:bodyPr wrap="square">
            <a:spAutoFit/>
          </a:bodyPr>
          <a:lstStyle/>
          <a:p>
            <a:pPr marL="800100" lvl="1" indent="-342900" algn="just">
              <a:buFont typeface="+mj-lt"/>
              <a:buAutoNum type="alphaLcParenR"/>
            </a:pPr>
            <a:endParaRPr lang="it-IT" dirty="0">
              <a:latin typeface="Roboto" pitchFamily="2" charset="0"/>
              <a:ea typeface="Roboto" pitchFamily="2" charset="0"/>
            </a:endParaRPr>
          </a:p>
          <a:p>
            <a:pPr marL="342900" indent="-342900" algn="just">
              <a:buFont typeface="+mj-lt"/>
              <a:buAutoNum type="arabicPeriod"/>
            </a:pPr>
            <a:endParaRPr lang="it-IT" b="1" dirty="0">
              <a:solidFill>
                <a:srgbClr val="1E71B9"/>
              </a:solidFill>
              <a:latin typeface="Roboto" pitchFamily="2" charset="0"/>
              <a:ea typeface="Roboto" pitchFamily="2" charset="0"/>
            </a:endParaRPr>
          </a:p>
          <a:p>
            <a:pPr algn="just"/>
            <a:endParaRPr lang="it-IT" dirty="0">
              <a:latin typeface="Roboto" pitchFamily="2" charset="0"/>
              <a:ea typeface="Roboto" pitchFamily="2" charset="0"/>
            </a:endParaRPr>
          </a:p>
        </p:txBody>
      </p:sp>
      <p:sp>
        <p:nvSpPr>
          <p:cNvPr id="7" name="Titolo 12"/>
          <p:cNvSpPr txBox="1">
            <a:spLocks/>
          </p:cNvSpPr>
          <p:nvPr/>
        </p:nvSpPr>
        <p:spPr>
          <a:xfrm>
            <a:off x="3485451" y="0"/>
            <a:ext cx="5205271" cy="424732"/>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rgbClr val="B2284B"/>
                </a:solidFill>
                <a:latin typeface="Roboto" pitchFamily="2" charset="0"/>
                <a:ea typeface="Roboto" pitchFamily="2" charset="0"/>
              </a:rPr>
              <a:t>Area Didattica e Servizi agli studenti</a:t>
            </a:r>
          </a:p>
        </p:txBody>
      </p:sp>
      <p:sp>
        <p:nvSpPr>
          <p:cNvPr id="2" name="Rettangolo 1">
            <a:extLst>
              <a:ext uri="{FF2B5EF4-FFF2-40B4-BE49-F238E27FC236}">
                <a16:creationId xmlns:a16="http://schemas.microsoft.com/office/drawing/2014/main" id="{6D5A4093-515F-49B5-B3FC-1A846208F782}"/>
              </a:ext>
            </a:extLst>
          </p:cNvPr>
          <p:cNvSpPr/>
          <p:nvPr/>
        </p:nvSpPr>
        <p:spPr>
          <a:xfrm>
            <a:off x="50356" y="1055062"/>
            <a:ext cx="12075459" cy="2831544"/>
          </a:xfrm>
          <a:prstGeom prst="rect">
            <a:avLst/>
          </a:prstGeom>
          <a:solidFill>
            <a:schemeClr val="bg1"/>
          </a:solidFill>
        </p:spPr>
        <p:txBody>
          <a:bodyPr wrap="square">
            <a:spAutoFit/>
          </a:bodyPr>
          <a:lstStyle/>
          <a:p>
            <a:pPr algn="just"/>
            <a:endParaRPr lang="it-IT" sz="1600" dirty="0">
              <a:latin typeface="Roboto" pitchFamily="2" charset="0"/>
              <a:ea typeface="Roboto" pitchFamily="2" charset="0"/>
              <a:sym typeface="Wingdings" pitchFamily="2" charset="2"/>
            </a:endParaRPr>
          </a:p>
          <a:p>
            <a:pPr marL="800100" lvl="1" indent="-342900" algn="just">
              <a:buFont typeface="Wingdings" panose="05000000000000000000" pitchFamily="2" charset="2"/>
              <a:buChar char="Ø"/>
            </a:pPr>
            <a:r>
              <a:rPr lang="it-IT" sz="1600" b="1" dirty="0">
                <a:solidFill>
                  <a:srgbClr val="1E71B9"/>
                </a:solidFill>
                <a:latin typeface="Roboto" pitchFamily="2" charset="0"/>
                <a:ea typeface="Roboto" pitchFamily="2" charset="0"/>
              </a:rPr>
              <a:t> Piano di attività del Dirigente:</a:t>
            </a:r>
          </a:p>
          <a:p>
            <a:pPr marL="800100" lvl="1" indent="-342900" algn="just">
              <a:buFont typeface="Wingdings" panose="05000000000000000000" pitchFamily="2" charset="2"/>
              <a:buChar char="Ø"/>
            </a:pPr>
            <a:endParaRPr lang="it-IT" sz="1600" b="1" dirty="0">
              <a:latin typeface="Roboto" pitchFamily="2" charset="0"/>
              <a:ea typeface="Roboto" pitchFamily="2" charset="0"/>
              <a:sym typeface="Wingdings" pitchFamily="2" charset="2"/>
            </a:endParaRPr>
          </a:p>
          <a:p>
            <a:pPr marL="800100" lvl="1" indent="-342900" algn="just">
              <a:buFont typeface="+mj-lt"/>
              <a:buAutoNum type="arabicPeriod"/>
            </a:pPr>
            <a:r>
              <a:rPr lang="it-IT" sz="1600" dirty="0">
                <a:latin typeface="Roboto" pitchFamily="2" charset="0"/>
                <a:ea typeface="Roboto" pitchFamily="2" charset="0"/>
                <a:sym typeface="Wingdings" pitchFamily="2" charset="2"/>
              </a:rPr>
              <a:t>Interventi di riorganizzazione</a:t>
            </a:r>
          </a:p>
          <a:p>
            <a:pPr marL="800100" lvl="1" indent="-342900" algn="just">
              <a:buFont typeface="+mj-lt"/>
              <a:buAutoNum type="arabicPeriod"/>
            </a:pPr>
            <a:r>
              <a:rPr lang="it-IT" sz="1600" dirty="0" err="1">
                <a:latin typeface="Roboto" pitchFamily="2" charset="0"/>
                <a:ea typeface="Roboto" pitchFamily="2" charset="0"/>
                <a:sym typeface="Wingdings" pitchFamily="2" charset="2"/>
              </a:rPr>
              <a:t>Admission</a:t>
            </a:r>
            <a:r>
              <a:rPr lang="it-IT" sz="1600" dirty="0">
                <a:latin typeface="Roboto" pitchFamily="2" charset="0"/>
                <a:ea typeface="Roboto" pitchFamily="2" charset="0"/>
                <a:sym typeface="Wingdings" pitchFamily="2" charset="2"/>
              </a:rPr>
              <a:t> office</a:t>
            </a:r>
          </a:p>
          <a:p>
            <a:pPr marL="800100" lvl="1" indent="-342900" algn="just">
              <a:buFont typeface="+mj-lt"/>
              <a:buAutoNum type="arabicPeriod"/>
            </a:pPr>
            <a:r>
              <a:rPr lang="it-IT" sz="1600" dirty="0">
                <a:latin typeface="Roboto" panose="02000000000000000000" pitchFamily="2" charset="0"/>
                <a:ea typeface="Roboto" panose="02000000000000000000" pitchFamily="2" charset="0"/>
              </a:rPr>
              <a:t>Riprogettare lo </a:t>
            </a:r>
            <a:r>
              <a:rPr lang="it-IT" sz="1600" dirty="0" err="1">
                <a:latin typeface="Roboto" panose="02000000000000000000" pitchFamily="2" charset="0"/>
                <a:ea typeface="Roboto" panose="02000000000000000000" pitchFamily="2" charset="0"/>
              </a:rPr>
              <a:t>smartworking</a:t>
            </a:r>
            <a:r>
              <a:rPr lang="it-IT" sz="1600" dirty="0">
                <a:latin typeface="Roboto" panose="02000000000000000000" pitchFamily="2" charset="0"/>
                <a:ea typeface="Roboto" panose="02000000000000000000" pitchFamily="2" charset="0"/>
              </a:rPr>
              <a:t> e supporto all’elaborazione del POLA</a:t>
            </a:r>
          </a:p>
          <a:p>
            <a:pPr marL="800100" lvl="1" indent="-342900" algn="just">
              <a:buFont typeface="+mj-lt"/>
              <a:buAutoNum type="arabicPeriod"/>
            </a:pPr>
            <a:r>
              <a:rPr lang="it-IT" sz="1600" dirty="0">
                <a:latin typeface="Roboto" pitchFamily="2" charset="0"/>
                <a:ea typeface="Roboto" pitchFamily="2" charset="0"/>
                <a:sym typeface="Wingdings" pitchFamily="2" charset="2"/>
              </a:rPr>
              <a:t>Gestione dell’emergenza COVID</a:t>
            </a:r>
            <a:endParaRPr lang="it-IT" sz="1600" dirty="0">
              <a:latin typeface="Roboto" pitchFamily="2" charset="0"/>
              <a:ea typeface="Roboto" pitchFamily="2" charset="0"/>
            </a:endParaRPr>
          </a:p>
          <a:p>
            <a:pPr marL="800100" lvl="1" indent="-342900" algn="just">
              <a:buFont typeface="+mj-lt"/>
              <a:buAutoNum type="arabicPeriod"/>
            </a:pPr>
            <a:r>
              <a:rPr lang="it-IT" sz="1600" dirty="0">
                <a:latin typeface="Roboto" pitchFamily="2" charset="0"/>
                <a:ea typeface="Roboto" pitchFamily="2" charset="0"/>
                <a:sym typeface="Wingdings" pitchFamily="2" charset="2"/>
              </a:rPr>
              <a:t>Analisi attività di supporto amministrativo delle scuole di specialità</a:t>
            </a:r>
          </a:p>
          <a:p>
            <a:pPr marL="1257300" lvl="2" indent="-342900" algn="just">
              <a:buFont typeface="+mj-lt"/>
              <a:buAutoNum type="alphaLcParenR"/>
            </a:pPr>
            <a:r>
              <a:rPr lang="it-IT" sz="1600" dirty="0">
                <a:latin typeface="Roboto" pitchFamily="2" charset="0"/>
                <a:ea typeface="Roboto" pitchFamily="2" charset="0"/>
                <a:sym typeface="Wingdings" pitchFamily="2" charset="2"/>
              </a:rPr>
              <a:t>Integrazione di due ulteriori scuole in ufficio unico</a:t>
            </a:r>
          </a:p>
          <a:p>
            <a:pPr marL="1257300" lvl="2" indent="-342900" algn="just">
              <a:buFont typeface="+mj-lt"/>
              <a:buAutoNum type="alphaLcParenR"/>
            </a:pPr>
            <a:r>
              <a:rPr lang="it-IT" sz="1600" dirty="0">
                <a:latin typeface="Roboto" pitchFamily="2" charset="0"/>
                <a:ea typeface="Roboto" pitchFamily="2" charset="0"/>
                <a:sym typeface="Wingdings" pitchFamily="2" charset="2"/>
              </a:rPr>
              <a:t>Progetto di fattibilità inclusione delle tre scuole mancanti e verifica criticità organizzative e logistiche</a:t>
            </a:r>
          </a:p>
          <a:p>
            <a:pPr marL="1257300" lvl="2" indent="-342900" algn="just">
              <a:buFont typeface="+mj-lt"/>
              <a:buAutoNum type="alphaLcParenR"/>
            </a:pPr>
            <a:endParaRPr lang="it-IT" sz="1600" b="1" dirty="0">
              <a:latin typeface="Roboto" pitchFamily="2" charset="0"/>
              <a:ea typeface="Roboto" pitchFamily="2" charset="0"/>
              <a:sym typeface="Wingdings" pitchFamily="2" charset="2"/>
            </a:endParaRPr>
          </a:p>
        </p:txBody>
      </p:sp>
      <p:sp>
        <p:nvSpPr>
          <p:cNvPr id="3" name="Segnaposto numero diapositiva 2">
            <a:extLst>
              <a:ext uri="{FF2B5EF4-FFF2-40B4-BE49-F238E27FC236}">
                <a16:creationId xmlns:a16="http://schemas.microsoft.com/office/drawing/2014/main" id="{1573DC6C-0300-433B-92A3-0D0CF60EF417}"/>
              </a:ext>
            </a:extLst>
          </p:cNvPr>
          <p:cNvSpPr>
            <a:spLocks noGrp="1"/>
          </p:cNvSpPr>
          <p:nvPr>
            <p:ph type="sldNum" sz="quarter" idx="12"/>
          </p:nvPr>
        </p:nvSpPr>
        <p:spPr/>
        <p:txBody>
          <a:bodyPr/>
          <a:lstStyle/>
          <a:p>
            <a:fld id="{0D47A9B6-24A9-47FC-8BAF-5C6AB882DD9E}" type="slidenum">
              <a:rPr lang="it-IT" smtClean="0"/>
              <a:t>18</a:t>
            </a:fld>
            <a:endParaRPr lang="it-IT"/>
          </a:p>
        </p:txBody>
      </p:sp>
    </p:spTree>
    <p:extLst>
      <p:ext uri="{BB962C8B-B14F-4D97-AF65-F5344CB8AC3E}">
        <p14:creationId xmlns:p14="http://schemas.microsoft.com/office/powerpoint/2010/main" val="219281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678746" y="1055062"/>
            <a:ext cx="10703495" cy="923330"/>
          </a:xfrm>
          <a:prstGeom prst="rect">
            <a:avLst/>
          </a:prstGeom>
          <a:solidFill>
            <a:schemeClr val="bg1"/>
          </a:solidFill>
        </p:spPr>
        <p:txBody>
          <a:bodyPr wrap="square">
            <a:spAutoFit/>
          </a:bodyPr>
          <a:lstStyle/>
          <a:p>
            <a:pPr marL="800100" lvl="1" indent="-342900" algn="just">
              <a:buFont typeface="+mj-lt"/>
              <a:buAutoNum type="alphaLcParenR"/>
            </a:pPr>
            <a:endParaRPr lang="it-IT" dirty="0">
              <a:latin typeface="Roboto" pitchFamily="2" charset="0"/>
              <a:ea typeface="Roboto" pitchFamily="2" charset="0"/>
            </a:endParaRPr>
          </a:p>
          <a:p>
            <a:pPr marL="342900" indent="-342900" algn="just">
              <a:buFont typeface="+mj-lt"/>
              <a:buAutoNum type="arabicPeriod"/>
            </a:pPr>
            <a:endParaRPr lang="it-IT" b="1" dirty="0">
              <a:solidFill>
                <a:srgbClr val="1E71B9"/>
              </a:solidFill>
              <a:latin typeface="Roboto" pitchFamily="2" charset="0"/>
              <a:ea typeface="Roboto" pitchFamily="2" charset="0"/>
            </a:endParaRPr>
          </a:p>
          <a:p>
            <a:pPr algn="just"/>
            <a:endParaRPr lang="it-IT" dirty="0">
              <a:latin typeface="Roboto" pitchFamily="2" charset="0"/>
              <a:ea typeface="Roboto" pitchFamily="2" charset="0"/>
            </a:endParaRPr>
          </a:p>
        </p:txBody>
      </p:sp>
      <p:sp>
        <p:nvSpPr>
          <p:cNvPr id="7" name="Titolo 12"/>
          <p:cNvSpPr txBox="1">
            <a:spLocks/>
          </p:cNvSpPr>
          <p:nvPr/>
        </p:nvSpPr>
        <p:spPr>
          <a:xfrm>
            <a:off x="4698126" y="179747"/>
            <a:ext cx="2779928" cy="424732"/>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rgbClr val="B2284B"/>
                </a:solidFill>
                <a:latin typeface="Roboto" pitchFamily="2" charset="0"/>
                <a:ea typeface="Roboto" pitchFamily="2" charset="0"/>
              </a:rPr>
              <a:t>Area Beni Culturali</a:t>
            </a:r>
          </a:p>
        </p:txBody>
      </p:sp>
      <p:sp>
        <p:nvSpPr>
          <p:cNvPr id="8" name="Rettangolo 7"/>
          <p:cNvSpPr/>
          <p:nvPr/>
        </p:nvSpPr>
        <p:spPr>
          <a:xfrm>
            <a:off x="181155" y="648115"/>
            <a:ext cx="11637033" cy="6186309"/>
          </a:xfrm>
          <a:prstGeom prst="rect">
            <a:avLst/>
          </a:prstGeom>
          <a:solidFill>
            <a:schemeClr val="bg1"/>
          </a:solidFill>
        </p:spPr>
        <p:txBody>
          <a:bodyPr wrap="square">
            <a:spAutoFit/>
          </a:bodyPr>
          <a:lstStyle/>
          <a:p>
            <a:pPr marL="342900" indent="-342900" algn="just">
              <a:buFont typeface="Wingdings" pitchFamily="2" charset="2"/>
              <a:buChar char="Ø"/>
            </a:pPr>
            <a:r>
              <a:rPr lang="it-IT" b="1" dirty="0">
                <a:solidFill>
                  <a:srgbClr val="1E71B9"/>
                </a:solidFill>
                <a:latin typeface="Roboto" pitchFamily="2" charset="0"/>
                <a:ea typeface="Roboto" pitchFamily="2" charset="0"/>
              </a:rPr>
              <a:t>Valori target indicatori di Ateneo:</a:t>
            </a:r>
          </a:p>
          <a:p>
            <a:pPr marL="800100" lvl="1" indent="-342900" algn="just">
              <a:buFont typeface="+mj-lt"/>
              <a:buAutoNum type="arabicPeriod"/>
            </a:pPr>
            <a:r>
              <a:rPr lang="it-IT" b="1" dirty="0">
                <a:latin typeface="Roboto" pitchFamily="2" charset="0"/>
                <a:ea typeface="Roboto" pitchFamily="2" charset="0"/>
              </a:rPr>
              <a:t>Tasso di crescita degli iscritti al I anno</a:t>
            </a:r>
          </a:p>
          <a:p>
            <a:pPr marL="800100" lvl="1" indent="-342900" algn="just">
              <a:buFont typeface="+mj-lt"/>
              <a:buAutoNum type="arabicPeriod"/>
            </a:pPr>
            <a:r>
              <a:rPr lang="it-IT" b="1" dirty="0">
                <a:latin typeface="Roboto" pitchFamily="2" charset="0"/>
                <a:ea typeface="Roboto" pitchFamily="2" charset="0"/>
              </a:rPr>
              <a:t>Numero eventi realizzati/numero eventi programmati nei musei in presenza o in via telematica</a:t>
            </a:r>
          </a:p>
          <a:p>
            <a:pPr marL="800100" lvl="1" indent="-342900" algn="just">
              <a:buFont typeface="+mj-lt"/>
              <a:buAutoNum type="arabicPeriod"/>
            </a:pPr>
            <a:endParaRPr lang="it-IT" dirty="0">
              <a:latin typeface="Roboto" pitchFamily="2" charset="0"/>
              <a:ea typeface="Roboto" pitchFamily="2" charset="0"/>
            </a:endParaRPr>
          </a:p>
          <a:p>
            <a:pPr marL="342900" indent="-342900" algn="just">
              <a:buFont typeface="Wingdings" pitchFamily="2" charset="2"/>
              <a:buChar char="Ø"/>
            </a:pPr>
            <a:r>
              <a:rPr lang="it-IT" b="1" dirty="0">
                <a:solidFill>
                  <a:srgbClr val="1E71B9"/>
                </a:solidFill>
                <a:latin typeface="Roboto" pitchFamily="2" charset="0"/>
                <a:ea typeface="Roboto" pitchFamily="2" charset="0"/>
              </a:rPr>
              <a:t> Obiettivi di performance organizzativa di Area:</a:t>
            </a:r>
          </a:p>
          <a:p>
            <a:pPr marL="800100" lvl="1" indent="-342900" algn="just">
              <a:buFont typeface="+mj-lt"/>
              <a:buAutoNum type="arabicPeriod"/>
            </a:pPr>
            <a:r>
              <a:rPr lang="it-IT" b="1" dirty="0">
                <a:latin typeface="Roboto" pitchFamily="2" charset="0"/>
                <a:ea typeface="Roboto" pitchFamily="2" charset="0"/>
                <a:sym typeface="Wingdings" pitchFamily="2" charset="2"/>
              </a:rPr>
              <a:t>Implementazione della nuova procedura Discovery Tool: </a:t>
            </a:r>
            <a:r>
              <a:rPr lang="it-IT" dirty="0">
                <a:latin typeface="Roboto" pitchFamily="2" charset="0"/>
                <a:ea typeface="Roboto" pitchFamily="2" charset="0"/>
                <a:sym typeface="Wingdings" pitchFamily="2" charset="2"/>
              </a:rPr>
              <a:t>progetto rimodulato in fase di revisione degli obiettivi 2020 a causa dell’emergenza covid</a:t>
            </a:r>
          </a:p>
          <a:p>
            <a:pPr marL="800100" lvl="1" indent="-342900" algn="just">
              <a:buFont typeface="+mj-lt"/>
              <a:buAutoNum type="arabicPeriod"/>
            </a:pPr>
            <a:r>
              <a:rPr lang="it-IT" b="1" dirty="0">
                <a:latin typeface="Roboto" pitchFamily="2" charset="0"/>
                <a:ea typeface="Roboto" pitchFamily="2" charset="0"/>
              </a:rPr>
              <a:t>Digitalizzazione/dematerializzazione degli atti/procedure/facilitazione amministrativa</a:t>
            </a:r>
          </a:p>
          <a:p>
            <a:pPr marL="1257300" lvl="2" indent="-342900" algn="just">
              <a:buFont typeface="+mj-lt"/>
              <a:buAutoNum type="alphaLcParenR"/>
            </a:pPr>
            <a:r>
              <a:rPr lang="it-IT" dirty="0">
                <a:latin typeface="Roboto" pitchFamily="2" charset="0"/>
                <a:ea typeface="Roboto" pitchFamily="2" charset="0"/>
              </a:rPr>
              <a:t>Dematerializzazione del ciclo attivo degli acquisti </a:t>
            </a:r>
            <a:r>
              <a:rPr lang="it-IT" dirty="0">
                <a:latin typeface="Roboto" pitchFamily="2" charset="0"/>
                <a:ea typeface="Roboto" pitchFamily="2" charset="0"/>
                <a:sym typeface="Wingdings" panose="05000000000000000000" pitchFamily="2" charset="2"/>
              </a:rPr>
              <a:t> sperimentazione con il Centro Manoscritti (analisi e presentazione dei risultati, linee guida per la dematerializzazione)</a:t>
            </a:r>
          </a:p>
          <a:p>
            <a:pPr marL="1257300" lvl="2" indent="-342900" algn="just">
              <a:buFont typeface="+mj-lt"/>
              <a:buAutoNum type="alphaLcParenR"/>
            </a:pPr>
            <a:r>
              <a:rPr lang="it-IT" dirty="0">
                <a:latin typeface="Roboto" pitchFamily="2" charset="0"/>
                <a:ea typeface="Roboto" pitchFamily="2" charset="0"/>
              </a:rPr>
              <a:t>Digitalizzazione del servizio di </a:t>
            </a:r>
            <a:r>
              <a:rPr lang="it-IT" dirty="0" err="1">
                <a:latin typeface="Roboto" pitchFamily="2" charset="0"/>
                <a:ea typeface="Roboto" pitchFamily="2" charset="0"/>
              </a:rPr>
              <a:t>reference</a:t>
            </a:r>
            <a:r>
              <a:rPr lang="it-IT" dirty="0">
                <a:latin typeface="Roboto" pitchFamily="2" charset="0"/>
                <a:ea typeface="Roboto" pitchFamily="2" charset="0"/>
              </a:rPr>
              <a:t> con il software di gestione ORFEO</a:t>
            </a:r>
          </a:p>
          <a:p>
            <a:pPr marL="800100" lvl="1" indent="-342900" algn="just">
              <a:buFont typeface="+mj-lt"/>
              <a:buAutoNum type="arabicPeriod"/>
            </a:pPr>
            <a:r>
              <a:rPr lang="it-IT" b="1" dirty="0">
                <a:latin typeface="Roboto" pitchFamily="2" charset="0"/>
                <a:ea typeface="Roboto" pitchFamily="2" charset="0"/>
              </a:rPr>
              <a:t>Inventario dei beni di valore dell’Ateneo </a:t>
            </a:r>
            <a:r>
              <a:rPr lang="it-IT" dirty="0">
                <a:latin typeface="Roboto" pitchFamily="2" charset="0"/>
                <a:ea typeface="Roboto" pitchFamily="2" charset="0"/>
                <a:sym typeface="Wingdings" panose="05000000000000000000" pitchFamily="2" charset="2"/>
              </a:rPr>
              <a:t> elenco di tutti i beni e relativo valore, quali beni sottoporre a perizia. L’obiettivo è condiviso con ARUF.</a:t>
            </a:r>
          </a:p>
          <a:p>
            <a:pPr marL="800100" lvl="1" indent="-342900" algn="just">
              <a:buFont typeface="+mj-lt"/>
              <a:buAutoNum type="arabicPeriod"/>
            </a:pPr>
            <a:r>
              <a:rPr lang="it-IT" b="1" dirty="0">
                <a:latin typeface="Roboto" pitchFamily="2" charset="0"/>
                <a:ea typeface="Roboto" pitchFamily="2" charset="0"/>
                <a:sym typeface="Wingdings" panose="05000000000000000000" pitchFamily="2" charset="2"/>
              </a:rPr>
              <a:t>Ottimizzazione Sistema Informativo e uso applicativi Demand management e focus group</a:t>
            </a:r>
          </a:p>
          <a:p>
            <a:pPr marL="800100" lvl="1" indent="-342900" algn="just">
              <a:buFont typeface="+mj-lt"/>
              <a:buAutoNum type="arabicPeriod"/>
            </a:pPr>
            <a:endParaRPr lang="it-IT" b="1" dirty="0">
              <a:latin typeface="Roboto" pitchFamily="2" charset="0"/>
              <a:ea typeface="Roboto" pitchFamily="2" charset="0"/>
              <a:sym typeface="Wingdings" panose="05000000000000000000" pitchFamily="2" charset="2"/>
            </a:endParaRPr>
          </a:p>
          <a:p>
            <a:pPr marL="800100" lvl="1" indent="-342900" algn="just">
              <a:buFont typeface="Wingdings" panose="05000000000000000000" pitchFamily="2" charset="2"/>
              <a:buChar char="Ø"/>
            </a:pPr>
            <a:r>
              <a:rPr lang="it-IT" b="1" dirty="0">
                <a:solidFill>
                  <a:srgbClr val="1E71B9"/>
                </a:solidFill>
                <a:latin typeface="Roboto" pitchFamily="2" charset="0"/>
                <a:ea typeface="Roboto" pitchFamily="2" charset="0"/>
              </a:rPr>
              <a:t>Piano di attività del dirigente:</a:t>
            </a:r>
          </a:p>
          <a:p>
            <a:pPr marL="800100" lvl="1" indent="-342900" algn="just">
              <a:buFont typeface="+mj-lt"/>
              <a:buAutoNum type="arabicPeriod"/>
            </a:pPr>
            <a:r>
              <a:rPr lang="it-IT" dirty="0">
                <a:latin typeface="Roboto" pitchFamily="2" charset="0"/>
                <a:ea typeface="Roboto" pitchFamily="2" charset="0"/>
                <a:sym typeface="Wingdings" pitchFamily="2" charset="2"/>
              </a:rPr>
              <a:t>Riorganizzazione dell’Area</a:t>
            </a:r>
          </a:p>
          <a:p>
            <a:pPr marL="800100" lvl="1" indent="-342900" algn="just">
              <a:buFont typeface="+mj-lt"/>
              <a:buAutoNum type="arabicPeriod"/>
            </a:pPr>
            <a:r>
              <a:rPr lang="it-IT" dirty="0">
                <a:latin typeface="Roboto" pitchFamily="2" charset="0"/>
                <a:ea typeface="Roboto" pitchFamily="2" charset="0"/>
              </a:rPr>
              <a:t>Riprogettare lo </a:t>
            </a:r>
            <a:r>
              <a:rPr lang="it-IT" dirty="0" err="1">
                <a:latin typeface="Roboto" pitchFamily="2" charset="0"/>
                <a:ea typeface="Roboto" pitchFamily="2" charset="0"/>
              </a:rPr>
              <a:t>smartworking</a:t>
            </a:r>
            <a:r>
              <a:rPr lang="it-IT" dirty="0">
                <a:latin typeface="Roboto" pitchFamily="2" charset="0"/>
                <a:ea typeface="Roboto" pitchFamily="2" charset="0"/>
              </a:rPr>
              <a:t> e supporto all’elaborazione del POLA</a:t>
            </a:r>
          </a:p>
          <a:p>
            <a:pPr marL="800100" lvl="1" indent="-342900" algn="just">
              <a:buFont typeface="+mj-lt"/>
              <a:buAutoNum type="arabicPeriod"/>
            </a:pPr>
            <a:r>
              <a:rPr lang="it-IT" dirty="0">
                <a:latin typeface="Roboto" pitchFamily="2" charset="0"/>
                <a:ea typeface="Roboto" pitchFamily="2" charset="0"/>
                <a:sym typeface="Wingdings" pitchFamily="2" charset="2"/>
              </a:rPr>
              <a:t>Realizzazione di eventi pubblici per la valorizzazione del sistema museale di Ateneo</a:t>
            </a:r>
          </a:p>
          <a:p>
            <a:pPr marL="800100" lvl="1" indent="-342900" algn="just">
              <a:buFont typeface="+mj-lt"/>
              <a:buAutoNum type="arabicPeriod"/>
            </a:pPr>
            <a:r>
              <a:rPr lang="it-IT" sz="1800" dirty="0">
                <a:latin typeface="Roboto" pitchFamily="2" charset="0"/>
                <a:ea typeface="Roboto" pitchFamily="2" charset="0"/>
                <a:sym typeface="Wingdings" pitchFamily="2" charset="2"/>
              </a:rPr>
              <a:t>Realizzazione di </a:t>
            </a:r>
            <a:r>
              <a:rPr lang="it-IT" sz="1800" dirty="0" err="1">
                <a:latin typeface="Roboto" pitchFamily="2" charset="0"/>
                <a:ea typeface="Roboto" pitchFamily="2" charset="0"/>
                <a:sym typeface="Wingdings" pitchFamily="2" charset="2"/>
              </a:rPr>
              <a:t>summer</a:t>
            </a:r>
            <a:r>
              <a:rPr lang="it-IT" sz="1800" dirty="0">
                <a:latin typeface="Roboto" pitchFamily="2" charset="0"/>
                <a:ea typeface="Roboto" pitchFamily="2" charset="0"/>
                <a:sym typeface="Wingdings" pitchFamily="2" charset="2"/>
              </a:rPr>
              <a:t>/</a:t>
            </a:r>
            <a:r>
              <a:rPr lang="it-IT" sz="1800" dirty="0" err="1">
                <a:latin typeface="Roboto" pitchFamily="2" charset="0"/>
                <a:ea typeface="Roboto" pitchFamily="2" charset="0"/>
                <a:sym typeface="Wingdings" pitchFamily="2" charset="2"/>
              </a:rPr>
              <a:t>winter</a:t>
            </a:r>
            <a:r>
              <a:rPr lang="it-IT" sz="1800" dirty="0">
                <a:latin typeface="Roboto" pitchFamily="2" charset="0"/>
                <a:ea typeface="Roboto" pitchFamily="2" charset="0"/>
                <a:sym typeface="Wingdings" pitchFamily="2" charset="2"/>
              </a:rPr>
              <a:t> schools di Area</a:t>
            </a:r>
          </a:p>
          <a:p>
            <a:pPr marL="800100" lvl="1" indent="-342900" algn="just">
              <a:buFont typeface="+mj-lt"/>
              <a:buAutoNum type="arabicPeriod"/>
            </a:pPr>
            <a:r>
              <a:rPr lang="it-IT" dirty="0">
                <a:latin typeface="Roboto" pitchFamily="2" charset="0"/>
                <a:ea typeface="Roboto" pitchFamily="2" charset="0"/>
                <a:sym typeface="Wingdings" pitchFamily="2" charset="2"/>
              </a:rPr>
              <a:t>Gestione dell’emergenza COVID</a:t>
            </a:r>
            <a:endParaRPr lang="it-IT" dirty="0">
              <a:latin typeface="Roboto" pitchFamily="2" charset="0"/>
              <a:ea typeface="Roboto" pitchFamily="2" charset="0"/>
            </a:endParaRPr>
          </a:p>
          <a:p>
            <a:pPr marL="800100" lvl="1" indent="-342900" algn="just">
              <a:buFont typeface="+mj-lt"/>
              <a:buAutoNum type="arabicPeriod"/>
            </a:pPr>
            <a:endParaRPr lang="it-IT" sz="1800" dirty="0">
              <a:latin typeface="Roboto" pitchFamily="2" charset="0"/>
              <a:ea typeface="Roboto" pitchFamily="2" charset="0"/>
              <a:sym typeface="Wingdings" pitchFamily="2" charset="2"/>
            </a:endParaRPr>
          </a:p>
        </p:txBody>
      </p:sp>
      <p:sp>
        <p:nvSpPr>
          <p:cNvPr id="2" name="Segnaposto numero diapositiva 1">
            <a:extLst>
              <a:ext uri="{FF2B5EF4-FFF2-40B4-BE49-F238E27FC236}">
                <a16:creationId xmlns:a16="http://schemas.microsoft.com/office/drawing/2014/main" id="{C8443850-50D3-463E-B15F-CE7158254254}"/>
              </a:ext>
            </a:extLst>
          </p:cNvPr>
          <p:cNvSpPr>
            <a:spLocks noGrp="1"/>
          </p:cNvSpPr>
          <p:nvPr>
            <p:ph type="sldNum" sz="quarter" idx="12"/>
          </p:nvPr>
        </p:nvSpPr>
        <p:spPr/>
        <p:txBody>
          <a:bodyPr/>
          <a:lstStyle/>
          <a:p>
            <a:fld id="{0D47A9B6-24A9-47FC-8BAF-5C6AB882DD9E}" type="slidenum">
              <a:rPr lang="it-IT" smtClean="0"/>
              <a:t>19</a:t>
            </a:fld>
            <a:endParaRPr lang="it-IT"/>
          </a:p>
        </p:txBody>
      </p:sp>
    </p:spTree>
    <p:extLst>
      <p:ext uri="{BB962C8B-B14F-4D97-AF65-F5344CB8AC3E}">
        <p14:creationId xmlns:p14="http://schemas.microsoft.com/office/powerpoint/2010/main" val="154531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3C1AE3-CA35-497A-AB9C-4A22C1ABFCE3}"/>
              </a:ext>
            </a:extLst>
          </p:cNvPr>
          <p:cNvSpPr>
            <a:spLocks noGrp="1"/>
          </p:cNvSpPr>
          <p:nvPr>
            <p:ph type="title"/>
          </p:nvPr>
        </p:nvSpPr>
        <p:spPr/>
        <p:txBody>
          <a:bodyPr/>
          <a:lstStyle/>
          <a:p>
            <a:r>
              <a:rPr lang="it-IT" b="1" dirty="0"/>
              <a:t>ARGOMENTI DI DISCUSSIONE</a:t>
            </a:r>
          </a:p>
        </p:txBody>
      </p:sp>
      <p:sp>
        <p:nvSpPr>
          <p:cNvPr id="3" name="Segnaposto contenuto 2">
            <a:extLst>
              <a:ext uri="{FF2B5EF4-FFF2-40B4-BE49-F238E27FC236}">
                <a16:creationId xmlns:a16="http://schemas.microsoft.com/office/drawing/2014/main" id="{FD7E5FBC-FB15-4BC9-895E-3308956B9D6E}"/>
              </a:ext>
            </a:extLst>
          </p:cNvPr>
          <p:cNvSpPr>
            <a:spLocks noGrp="1"/>
          </p:cNvSpPr>
          <p:nvPr>
            <p:ph idx="1"/>
          </p:nvPr>
        </p:nvSpPr>
        <p:spPr/>
        <p:txBody>
          <a:bodyPr>
            <a:normAutofit/>
          </a:bodyPr>
          <a:lstStyle/>
          <a:p>
            <a:pPr>
              <a:lnSpc>
                <a:spcPct val="150000"/>
              </a:lnSpc>
            </a:pPr>
            <a:r>
              <a:rPr lang="it-IT" dirty="0"/>
              <a:t>Sistema di misurazione e valutazione della performance 2021/2023</a:t>
            </a:r>
          </a:p>
          <a:p>
            <a:pPr>
              <a:lnSpc>
                <a:spcPct val="150000"/>
              </a:lnSpc>
            </a:pPr>
            <a:r>
              <a:rPr lang="it-IT" dirty="0"/>
              <a:t>Obiettivi 2021</a:t>
            </a:r>
          </a:p>
          <a:p>
            <a:pPr>
              <a:lnSpc>
                <a:spcPct val="150000"/>
              </a:lnSpc>
            </a:pPr>
            <a:r>
              <a:rPr lang="it-IT" dirty="0"/>
              <a:t> POLA e </a:t>
            </a:r>
            <a:r>
              <a:rPr lang="it-IT" dirty="0" err="1"/>
              <a:t>smartworking</a:t>
            </a:r>
            <a:endParaRPr lang="it-IT" dirty="0"/>
          </a:p>
          <a:p>
            <a:pPr>
              <a:lnSpc>
                <a:spcPct val="150000"/>
              </a:lnSpc>
            </a:pPr>
            <a:r>
              <a:rPr lang="it-IT" dirty="0"/>
              <a:t>Budget 2021</a:t>
            </a:r>
          </a:p>
          <a:p>
            <a:pPr>
              <a:lnSpc>
                <a:spcPct val="150000"/>
              </a:lnSpc>
            </a:pPr>
            <a:r>
              <a:rPr lang="it-IT" dirty="0"/>
              <a:t>Programmazione triennale del personale 2021/2023</a:t>
            </a:r>
          </a:p>
          <a:p>
            <a:endParaRPr lang="it-IT" dirty="0"/>
          </a:p>
        </p:txBody>
      </p:sp>
      <p:sp>
        <p:nvSpPr>
          <p:cNvPr id="4" name="Segnaposto numero diapositiva 3">
            <a:extLst>
              <a:ext uri="{FF2B5EF4-FFF2-40B4-BE49-F238E27FC236}">
                <a16:creationId xmlns:a16="http://schemas.microsoft.com/office/drawing/2014/main" id="{CAAC7B3A-8504-4C86-A861-9645DE696823}"/>
              </a:ext>
            </a:extLst>
          </p:cNvPr>
          <p:cNvSpPr>
            <a:spLocks noGrp="1"/>
          </p:cNvSpPr>
          <p:nvPr>
            <p:ph type="sldNum" sz="quarter" idx="12"/>
          </p:nvPr>
        </p:nvSpPr>
        <p:spPr/>
        <p:txBody>
          <a:bodyPr/>
          <a:lstStyle/>
          <a:p>
            <a:fld id="{0D47A9B6-24A9-47FC-8BAF-5C6AB882DD9E}" type="slidenum">
              <a:rPr lang="it-IT" sz="2400" smtClean="0"/>
              <a:t>2</a:t>
            </a:fld>
            <a:endParaRPr lang="it-IT" sz="2400" dirty="0"/>
          </a:p>
        </p:txBody>
      </p:sp>
    </p:spTree>
    <p:extLst>
      <p:ext uri="{BB962C8B-B14F-4D97-AF65-F5344CB8AC3E}">
        <p14:creationId xmlns:p14="http://schemas.microsoft.com/office/powerpoint/2010/main" val="380375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678746" y="1055062"/>
            <a:ext cx="10703495" cy="923330"/>
          </a:xfrm>
          <a:prstGeom prst="rect">
            <a:avLst/>
          </a:prstGeom>
          <a:solidFill>
            <a:schemeClr val="bg1"/>
          </a:solidFill>
        </p:spPr>
        <p:txBody>
          <a:bodyPr wrap="square">
            <a:spAutoFit/>
          </a:bodyPr>
          <a:lstStyle/>
          <a:p>
            <a:pPr marL="800100" lvl="1" indent="-342900" algn="just">
              <a:buFont typeface="+mj-lt"/>
              <a:buAutoNum type="alphaLcParenR"/>
            </a:pPr>
            <a:endParaRPr lang="it-IT" dirty="0">
              <a:latin typeface="Roboto" pitchFamily="2" charset="0"/>
              <a:ea typeface="Roboto" pitchFamily="2" charset="0"/>
            </a:endParaRPr>
          </a:p>
          <a:p>
            <a:pPr marL="342900" indent="-342900" algn="just">
              <a:buFont typeface="+mj-lt"/>
              <a:buAutoNum type="arabicPeriod"/>
            </a:pPr>
            <a:endParaRPr lang="it-IT" b="1" dirty="0">
              <a:solidFill>
                <a:srgbClr val="1E71B9"/>
              </a:solidFill>
              <a:latin typeface="Roboto" pitchFamily="2" charset="0"/>
              <a:ea typeface="Roboto" pitchFamily="2" charset="0"/>
            </a:endParaRPr>
          </a:p>
          <a:p>
            <a:pPr algn="just"/>
            <a:endParaRPr lang="it-IT" dirty="0">
              <a:latin typeface="Roboto" pitchFamily="2" charset="0"/>
              <a:ea typeface="Roboto" pitchFamily="2" charset="0"/>
            </a:endParaRPr>
          </a:p>
        </p:txBody>
      </p:sp>
      <p:sp>
        <p:nvSpPr>
          <p:cNvPr id="7" name="Titolo 12"/>
          <p:cNvSpPr txBox="1">
            <a:spLocks/>
          </p:cNvSpPr>
          <p:nvPr/>
        </p:nvSpPr>
        <p:spPr>
          <a:xfrm>
            <a:off x="3883003" y="179747"/>
            <a:ext cx="4410182" cy="424732"/>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rgbClr val="B2284B"/>
                </a:solidFill>
                <a:latin typeface="Roboto" pitchFamily="2" charset="0"/>
                <a:ea typeface="Roboto" pitchFamily="2" charset="0"/>
              </a:rPr>
              <a:t>Area Ricerca e Terza Missione</a:t>
            </a:r>
            <a:endParaRPr lang="it-IT" sz="2400" b="1" dirty="0">
              <a:solidFill>
                <a:srgbClr val="FF0000"/>
              </a:solidFill>
              <a:latin typeface="Roboto" pitchFamily="2" charset="0"/>
              <a:ea typeface="Roboto" pitchFamily="2" charset="0"/>
            </a:endParaRPr>
          </a:p>
        </p:txBody>
      </p:sp>
      <p:sp>
        <p:nvSpPr>
          <p:cNvPr id="8" name="Rettangolo 7"/>
          <p:cNvSpPr/>
          <p:nvPr/>
        </p:nvSpPr>
        <p:spPr>
          <a:xfrm>
            <a:off x="564416" y="673490"/>
            <a:ext cx="11349288" cy="6186309"/>
          </a:xfrm>
          <a:prstGeom prst="rect">
            <a:avLst/>
          </a:prstGeom>
          <a:solidFill>
            <a:schemeClr val="bg1"/>
          </a:solidFill>
        </p:spPr>
        <p:txBody>
          <a:bodyPr wrap="square">
            <a:spAutoFit/>
          </a:bodyPr>
          <a:lstStyle/>
          <a:p>
            <a:pPr marL="342900" indent="-342900" algn="just">
              <a:buFont typeface="Wingdings" pitchFamily="2" charset="2"/>
              <a:buChar char="Ø"/>
            </a:pPr>
            <a:r>
              <a:rPr lang="it-IT" b="1" dirty="0">
                <a:solidFill>
                  <a:srgbClr val="1E71B9"/>
                </a:solidFill>
                <a:latin typeface="Roboto" pitchFamily="2" charset="0"/>
                <a:ea typeface="Roboto" pitchFamily="2" charset="0"/>
              </a:rPr>
              <a:t>Valori target indicatori di Ateneo:</a:t>
            </a:r>
            <a:endParaRPr lang="it-IT" dirty="0">
              <a:latin typeface="Roboto" pitchFamily="2" charset="0"/>
              <a:ea typeface="Roboto" pitchFamily="2" charset="0"/>
            </a:endParaRPr>
          </a:p>
          <a:p>
            <a:pPr marL="800100" lvl="1" indent="-342900" algn="just">
              <a:buFont typeface="+mj-lt"/>
              <a:buAutoNum type="arabicPeriod"/>
            </a:pPr>
            <a:r>
              <a:rPr lang="it-IT" b="1" dirty="0">
                <a:latin typeface="Roboto" pitchFamily="2" charset="0"/>
                <a:ea typeface="Roboto" pitchFamily="2" charset="0"/>
              </a:rPr>
              <a:t>Importo progetti finanziati/n° progetti</a:t>
            </a:r>
          </a:p>
          <a:p>
            <a:pPr marL="800100" lvl="1" indent="-342900" algn="just">
              <a:buFont typeface="+mj-lt"/>
              <a:buAutoNum type="arabicPeriod"/>
            </a:pPr>
            <a:r>
              <a:rPr lang="it-IT" b="1" dirty="0">
                <a:latin typeface="Roboto" pitchFamily="2" charset="0"/>
                <a:ea typeface="Roboto" pitchFamily="2" charset="0"/>
              </a:rPr>
              <a:t>% di acquisizione dei finanziamenti per la ricerca</a:t>
            </a:r>
          </a:p>
          <a:p>
            <a:pPr marL="342900" indent="-342900" algn="just">
              <a:buFont typeface="Wingdings" pitchFamily="2" charset="2"/>
              <a:buChar char="Ø"/>
            </a:pPr>
            <a:endParaRPr lang="it-IT" dirty="0">
              <a:latin typeface="Roboto" pitchFamily="2" charset="0"/>
              <a:ea typeface="Roboto" pitchFamily="2" charset="0"/>
            </a:endParaRPr>
          </a:p>
          <a:p>
            <a:pPr marL="342900" indent="-342900" algn="just">
              <a:buFont typeface="Wingdings" pitchFamily="2" charset="2"/>
              <a:buChar char="Ø"/>
            </a:pPr>
            <a:r>
              <a:rPr lang="it-IT" b="1" dirty="0">
                <a:solidFill>
                  <a:srgbClr val="1E71B9"/>
                </a:solidFill>
                <a:latin typeface="Roboto" pitchFamily="2" charset="0"/>
                <a:ea typeface="Roboto" pitchFamily="2" charset="0"/>
              </a:rPr>
              <a:t>  Obiettivi di performance organizzativa di Area:</a:t>
            </a:r>
          </a:p>
          <a:p>
            <a:pPr marL="800100" lvl="1" indent="-342900" algn="just">
              <a:buFont typeface="+mj-lt"/>
              <a:buAutoNum type="arabicPeriod"/>
            </a:pPr>
            <a:r>
              <a:rPr lang="it-IT" b="1" dirty="0">
                <a:latin typeface="Roboto" pitchFamily="2" charset="0"/>
                <a:ea typeface="Roboto" pitchFamily="2" charset="0"/>
              </a:rPr>
              <a:t>Supporto all'Open Access in repository di Ateneo (IRIS), alla definizione di "Case Studies" eccellenti di terza missione  e alla procedura VQR 2015-2019</a:t>
            </a:r>
          </a:p>
          <a:p>
            <a:pPr marL="800100" lvl="1" indent="-342900" algn="just">
              <a:buFont typeface="+mj-lt"/>
              <a:buAutoNum type="arabicPeriod"/>
            </a:pPr>
            <a:r>
              <a:rPr lang="it-IT" b="1" dirty="0">
                <a:latin typeface="Roboto" pitchFamily="2" charset="0"/>
                <a:ea typeface="Roboto" pitchFamily="2" charset="0"/>
              </a:rPr>
              <a:t>Azioni di coordinamento e sviluppo per una migliore visibilità dell’Ateneo all’interno dei ranking internazionali </a:t>
            </a:r>
            <a:r>
              <a:rPr lang="it-IT" dirty="0">
                <a:latin typeface="Roboto" pitchFamily="2" charset="0"/>
                <a:ea typeface="Roboto" pitchFamily="2" charset="0"/>
              </a:rPr>
              <a:t>(condiviso con Servizio Qualità)</a:t>
            </a:r>
          </a:p>
          <a:p>
            <a:pPr marL="800100" lvl="1" indent="-342900" algn="just">
              <a:buFont typeface="+mj-lt"/>
              <a:buAutoNum type="arabicPeriod"/>
            </a:pPr>
            <a:r>
              <a:rPr lang="it-IT" b="1" dirty="0">
                <a:latin typeface="Roboto" pitchFamily="2" charset="0"/>
                <a:ea typeface="Roboto" pitchFamily="2" charset="0"/>
              </a:rPr>
              <a:t>Definizione ed inizio attuazione del Progetto «Rafforzamento ed attrattività del "sistema ricerca" di Ateneo» </a:t>
            </a:r>
            <a:r>
              <a:rPr lang="it-IT" b="1" dirty="0">
                <a:latin typeface="Roboto" pitchFamily="2" charset="0"/>
                <a:ea typeface="Roboto" pitchFamily="2" charset="0"/>
                <a:sym typeface="Wingdings" pitchFamily="2" charset="2"/>
              </a:rPr>
              <a:t></a:t>
            </a:r>
            <a:r>
              <a:rPr lang="it-IT" b="1" dirty="0">
                <a:latin typeface="Roboto" pitchFamily="2" charset="0"/>
                <a:ea typeface="Roboto" pitchFamily="2" charset="0"/>
              </a:rPr>
              <a:t> </a:t>
            </a:r>
            <a:r>
              <a:rPr lang="it-IT" dirty="0">
                <a:latin typeface="Roboto" pitchFamily="2" charset="0"/>
                <a:ea typeface="Roboto" pitchFamily="2" charset="0"/>
              </a:rPr>
              <a:t>progetto triennale (2019-2022)</a:t>
            </a:r>
          </a:p>
          <a:p>
            <a:pPr marL="800100" lvl="1" indent="-342900" algn="just">
              <a:buFont typeface="+mj-lt"/>
              <a:buAutoNum type="arabicPeriod"/>
            </a:pPr>
            <a:r>
              <a:rPr lang="it-IT" b="1" dirty="0">
                <a:latin typeface="Roboto" pitchFamily="2" charset="0"/>
                <a:ea typeface="Roboto" pitchFamily="2" charset="0"/>
              </a:rPr>
              <a:t>Rilancio del programma di ECM per la formazione continua in medicina e sviluppo della progettualità per Public Engagement</a:t>
            </a:r>
          </a:p>
          <a:p>
            <a:pPr marL="342900" indent="-342900" algn="just">
              <a:buFont typeface="Wingdings" pitchFamily="2" charset="2"/>
              <a:buChar char="Ø"/>
            </a:pPr>
            <a:endParaRPr lang="it-IT" b="1" dirty="0">
              <a:solidFill>
                <a:srgbClr val="1E71B9"/>
              </a:solidFill>
              <a:latin typeface="Roboto" pitchFamily="2" charset="0"/>
              <a:ea typeface="Roboto" pitchFamily="2" charset="0"/>
            </a:endParaRPr>
          </a:p>
          <a:p>
            <a:pPr marL="342900" indent="-342900" algn="just">
              <a:buFont typeface="Wingdings" pitchFamily="2" charset="2"/>
              <a:buChar char="Ø"/>
            </a:pPr>
            <a:r>
              <a:rPr lang="it-IT" b="1" dirty="0">
                <a:solidFill>
                  <a:srgbClr val="1E71B9"/>
                </a:solidFill>
                <a:latin typeface="Roboto" pitchFamily="2" charset="0"/>
                <a:ea typeface="Roboto" pitchFamily="2" charset="0"/>
              </a:rPr>
              <a:t>Piano di attività del dirigente:</a:t>
            </a:r>
          </a:p>
          <a:p>
            <a:pPr marL="800100" lvl="1" indent="-342900" algn="just">
              <a:buFont typeface="+mj-lt"/>
              <a:buAutoNum type="arabicPeriod"/>
            </a:pPr>
            <a:r>
              <a:rPr lang="it-IT" dirty="0">
                <a:latin typeface="Roboto" pitchFamily="2" charset="0"/>
                <a:ea typeface="Roboto" pitchFamily="2" charset="0"/>
              </a:rPr>
              <a:t>Implementazione degli interventi di riorganizzazione</a:t>
            </a:r>
          </a:p>
          <a:p>
            <a:pPr marL="800100" lvl="1" indent="-342900" algn="just">
              <a:buFont typeface="+mj-lt"/>
              <a:buAutoNum type="arabicPeriod"/>
            </a:pPr>
            <a:r>
              <a:rPr lang="it-IT" dirty="0">
                <a:latin typeface="Roboto" pitchFamily="2" charset="0"/>
                <a:ea typeface="Roboto" pitchFamily="2" charset="0"/>
              </a:rPr>
              <a:t>Consolidamento progetto INROAD (INROAD +)</a:t>
            </a:r>
          </a:p>
          <a:p>
            <a:pPr marL="800100" lvl="1" indent="-342900" algn="just">
              <a:buFont typeface="+mj-lt"/>
              <a:buAutoNum type="arabicPeriod"/>
            </a:pPr>
            <a:r>
              <a:rPr lang="it-IT" dirty="0">
                <a:latin typeface="Roboto" pitchFamily="2" charset="0"/>
                <a:ea typeface="Roboto" pitchFamily="2" charset="0"/>
              </a:rPr>
              <a:t>Definizione delle procedure e modalità di interazione con le attività della Fondazione U4I</a:t>
            </a:r>
          </a:p>
          <a:p>
            <a:pPr marL="800100" lvl="1" indent="-342900" algn="just">
              <a:buFont typeface="+mj-lt"/>
              <a:buAutoNum type="arabicPeriod"/>
            </a:pPr>
            <a:r>
              <a:rPr lang="it-IT" dirty="0">
                <a:latin typeface="Roboto" pitchFamily="2" charset="0"/>
                <a:ea typeface="Roboto" pitchFamily="2" charset="0"/>
              </a:rPr>
              <a:t>Accesso personalizzato alla strumentazione del CGS</a:t>
            </a:r>
          </a:p>
          <a:p>
            <a:pPr marL="800100" lvl="1" indent="-342900" algn="just">
              <a:buFont typeface="+mj-lt"/>
              <a:buAutoNum type="arabicPeriod"/>
            </a:pPr>
            <a:r>
              <a:rPr lang="it-IT" dirty="0">
                <a:latin typeface="Roboto" pitchFamily="2" charset="0"/>
                <a:ea typeface="Roboto" pitchFamily="2" charset="0"/>
                <a:sym typeface="Wingdings" pitchFamily="2" charset="2"/>
              </a:rPr>
              <a:t>Gestione dell’emergenza COVID</a:t>
            </a:r>
          </a:p>
          <a:p>
            <a:pPr marL="800100" lvl="1" indent="-342900" algn="just">
              <a:buFont typeface="+mj-lt"/>
              <a:buAutoNum type="arabicPeriod"/>
            </a:pPr>
            <a:r>
              <a:rPr lang="it-IT" dirty="0">
                <a:latin typeface="Roboto" pitchFamily="2" charset="0"/>
                <a:ea typeface="Roboto" pitchFamily="2" charset="0"/>
                <a:sym typeface="Wingdings" pitchFamily="2" charset="2"/>
              </a:rPr>
              <a:t>Obiettivi specifici dei Centri di Ricerca</a:t>
            </a:r>
            <a:endParaRPr lang="it-IT" dirty="0">
              <a:latin typeface="Roboto" pitchFamily="2" charset="0"/>
              <a:ea typeface="Roboto" pitchFamily="2" charset="0"/>
            </a:endParaRPr>
          </a:p>
          <a:p>
            <a:pPr lvl="1" algn="just"/>
            <a:endParaRPr lang="it-IT" dirty="0">
              <a:latin typeface="Roboto" pitchFamily="2" charset="0"/>
              <a:ea typeface="Roboto" pitchFamily="2" charset="0"/>
              <a:sym typeface="Wingdings" pitchFamily="2" charset="2"/>
            </a:endParaRPr>
          </a:p>
        </p:txBody>
      </p:sp>
      <p:sp>
        <p:nvSpPr>
          <p:cNvPr id="2" name="Segnaposto numero diapositiva 1">
            <a:extLst>
              <a:ext uri="{FF2B5EF4-FFF2-40B4-BE49-F238E27FC236}">
                <a16:creationId xmlns:a16="http://schemas.microsoft.com/office/drawing/2014/main" id="{E605F335-61FB-471B-A5A5-D7BD66569343}"/>
              </a:ext>
            </a:extLst>
          </p:cNvPr>
          <p:cNvSpPr>
            <a:spLocks noGrp="1"/>
          </p:cNvSpPr>
          <p:nvPr>
            <p:ph type="sldNum" sz="quarter" idx="12"/>
          </p:nvPr>
        </p:nvSpPr>
        <p:spPr/>
        <p:txBody>
          <a:bodyPr/>
          <a:lstStyle/>
          <a:p>
            <a:fld id="{0D47A9B6-24A9-47FC-8BAF-5C6AB882DD9E}" type="slidenum">
              <a:rPr lang="it-IT" smtClean="0"/>
              <a:t>20</a:t>
            </a:fld>
            <a:endParaRPr lang="it-IT"/>
          </a:p>
        </p:txBody>
      </p:sp>
    </p:spTree>
    <p:extLst>
      <p:ext uri="{BB962C8B-B14F-4D97-AF65-F5344CB8AC3E}">
        <p14:creationId xmlns:p14="http://schemas.microsoft.com/office/powerpoint/2010/main" val="400923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678746" y="1055062"/>
            <a:ext cx="10703495" cy="923330"/>
          </a:xfrm>
          <a:prstGeom prst="rect">
            <a:avLst/>
          </a:prstGeom>
          <a:solidFill>
            <a:schemeClr val="bg1"/>
          </a:solidFill>
        </p:spPr>
        <p:txBody>
          <a:bodyPr wrap="square">
            <a:spAutoFit/>
          </a:bodyPr>
          <a:lstStyle/>
          <a:p>
            <a:pPr marL="800100" lvl="1" indent="-342900" algn="just">
              <a:buFont typeface="+mj-lt"/>
              <a:buAutoNum type="alphaLcParenR"/>
            </a:pPr>
            <a:endParaRPr lang="it-IT" dirty="0">
              <a:latin typeface="Roboto" pitchFamily="2" charset="0"/>
              <a:ea typeface="Roboto" pitchFamily="2" charset="0"/>
            </a:endParaRPr>
          </a:p>
          <a:p>
            <a:pPr marL="342900" indent="-342900" algn="just">
              <a:buFont typeface="+mj-lt"/>
              <a:buAutoNum type="arabicPeriod"/>
            </a:pPr>
            <a:endParaRPr lang="it-IT" b="1" dirty="0">
              <a:solidFill>
                <a:srgbClr val="1E71B9"/>
              </a:solidFill>
              <a:latin typeface="Roboto" pitchFamily="2" charset="0"/>
              <a:ea typeface="Roboto" pitchFamily="2" charset="0"/>
            </a:endParaRPr>
          </a:p>
          <a:p>
            <a:pPr algn="just"/>
            <a:endParaRPr lang="it-IT" dirty="0">
              <a:latin typeface="Roboto" pitchFamily="2" charset="0"/>
              <a:ea typeface="Roboto" pitchFamily="2" charset="0"/>
            </a:endParaRPr>
          </a:p>
        </p:txBody>
      </p:sp>
      <p:sp>
        <p:nvSpPr>
          <p:cNvPr id="7" name="Titolo 12"/>
          <p:cNvSpPr txBox="1">
            <a:spLocks/>
          </p:cNvSpPr>
          <p:nvPr/>
        </p:nvSpPr>
        <p:spPr>
          <a:xfrm>
            <a:off x="3702669" y="179747"/>
            <a:ext cx="4770858" cy="424732"/>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rgbClr val="B2284B"/>
                </a:solidFill>
                <a:latin typeface="Roboto" pitchFamily="2" charset="0"/>
                <a:ea typeface="Roboto" pitchFamily="2" charset="0"/>
              </a:rPr>
              <a:t>Area Risorse umane e finanziarie</a:t>
            </a:r>
          </a:p>
        </p:txBody>
      </p:sp>
      <p:sp>
        <p:nvSpPr>
          <p:cNvPr id="8" name="Rettangolo 7"/>
          <p:cNvSpPr/>
          <p:nvPr/>
        </p:nvSpPr>
        <p:spPr>
          <a:xfrm>
            <a:off x="526212" y="610978"/>
            <a:ext cx="10856029" cy="6186309"/>
          </a:xfrm>
          <a:prstGeom prst="rect">
            <a:avLst/>
          </a:prstGeom>
          <a:solidFill>
            <a:schemeClr val="bg1"/>
          </a:solidFill>
        </p:spPr>
        <p:txBody>
          <a:bodyPr wrap="square">
            <a:spAutoFit/>
          </a:bodyPr>
          <a:lstStyle/>
          <a:p>
            <a:pPr marL="342900" indent="-342900" algn="just">
              <a:buFont typeface="Wingdings" pitchFamily="2" charset="2"/>
              <a:buChar char="Ø"/>
            </a:pPr>
            <a:r>
              <a:rPr lang="it-IT" sz="1600" b="1" dirty="0">
                <a:solidFill>
                  <a:srgbClr val="1E71B9"/>
                </a:solidFill>
                <a:latin typeface="Roboto" pitchFamily="2" charset="0"/>
                <a:ea typeface="Roboto" pitchFamily="2" charset="0"/>
              </a:rPr>
              <a:t>Valori target indicatori di Ateneo: </a:t>
            </a:r>
          </a:p>
          <a:p>
            <a:pPr marL="800100" lvl="1" indent="-342900" algn="just">
              <a:buFont typeface="+mj-lt"/>
              <a:buAutoNum type="arabicPeriod"/>
            </a:pPr>
            <a:r>
              <a:rPr lang="it-IT" sz="1600" b="1" dirty="0">
                <a:latin typeface="Roboto" pitchFamily="2" charset="0"/>
                <a:ea typeface="Roboto" pitchFamily="2" charset="0"/>
              </a:rPr>
              <a:t>Indicatori di reclutamento utilizzati nell'autonomia responsabile: </a:t>
            </a:r>
          </a:p>
          <a:p>
            <a:pPr marL="1257300" lvl="2" indent="-342900" algn="just">
              <a:buFont typeface="+mj-lt"/>
              <a:buAutoNum type="arabicPeriod"/>
            </a:pPr>
            <a:r>
              <a:rPr lang="it-IT" sz="1600" dirty="0">
                <a:latin typeface="Roboto" pitchFamily="2" charset="0"/>
                <a:ea typeface="Roboto" pitchFamily="2" charset="0"/>
              </a:rPr>
              <a:t>Proporzione dei Professori di I e II fascia assunti dall’esterno nel triennio precedente, sul totale dei professori reclutati; </a:t>
            </a:r>
          </a:p>
          <a:p>
            <a:pPr marL="1257300" lvl="2" indent="-342900" algn="just">
              <a:buFont typeface="+mj-lt"/>
              <a:buAutoNum type="alphaLcParenR"/>
            </a:pPr>
            <a:r>
              <a:rPr lang="it-IT" sz="1600" dirty="0">
                <a:latin typeface="Roboto" pitchFamily="2" charset="0"/>
                <a:ea typeface="Roboto" pitchFamily="2" charset="0"/>
              </a:rPr>
              <a:t>Proporzione di ricercatori di cui all’art. 24, c. 3, lett. a) e b) sul totale dei docenti.</a:t>
            </a:r>
          </a:p>
          <a:p>
            <a:pPr marL="800100" lvl="1" indent="-342900" algn="just">
              <a:buFont typeface="+mj-lt"/>
              <a:buAutoNum type="arabicPeriod"/>
            </a:pPr>
            <a:r>
              <a:rPr lang="it-IT" sz="1600" b="1" dirty="0">
                <a:latin typeface="Roboto" pitchFamily="2" charset="0"/>
                <a:ea typeface="Roboto" pitchFamily="2" charset="0"/>
              </a:rPr>
              <a:t>Indicatori di bilancio ministeriali (ISEF, % costi del personale, tasso di indebitamento)</a:t>
            </a:r>
          </a:p>
          <a:p>
            <a:pPr marL="800100" lvl="1" indent="-342900" algn="just">
              <a:buFont typeface="+mj-lt"/>
              <a:buAutoNum type="arabicPeriod"/>
            </a:pPr>
            <a:endParaRPr lang="it-IT" sz="1600" dirty="0">
              <a:latin typeface="Roboto" pitchFamily="2" charset="0"/>
              <a:ea typeface="Roboto" pitchFamily="2" charset="0"/>
            </a:endParaRPr>
          </a:p>
          <a:p>
            <a:pPr marL="342900" indent="-342900" algn="just">
              <a:buFont typeface="Wingdings" pitchFamily="2" charset="2"/>
              <a:buChar char="Ø"/>
            </a:pPr>
            <a:r>
              <a:rPr lang="it-IT" sz="1600" b="1" dirty="0">
                <a:solidFill>
                  <a:srgbClr val="1E71B9"/>
                </a:solidFill>
                <a:latin typeface="Roboto" pitchFamily="2" charset="0"/>
                <a:ea typeface="Roboto" pitchFamily="2" charset="0"/>
              </a:rPr>
              <a:t> Obiettivi organizzativi di Area:</a:t>
            </a:r>
          </a:p>
          <a:p>
            <a:pPr marL="800100" lvl="1" indent="-342900" algn="just">
              <a:buFont typeface="+mj-lt"/>
              <a:buAutoNum type="arabicPeriod"/>
            </a:pPr>
            <a:r>
              <a:rPr lang="it-IT" sz="1600" b="1" dirty="0">
                <a:latin typeface="Roboto" pitchFamily="2" charset="0"/>
                <a:ea typeface="Roboto" pitchFamily="2" charset="0"/>
              </a:rPr>
              <a:t>Definizione del nuovo modello di organizzazione del lavoro per l'adozione dello smartworking e adozione del POLA:</a:t>
            </a:r>
          </a:p>
          <a:p>
            <a:pPr marL="1257300" lvl="2" indent="-342900" algn="just">
              <a:buAutoNum type="alphaLcParenR"/>
            </a:pPr>
            <a:r>
              <a:rPr lang="it-IT" sz="1400" dirty="0">
                <a:latin typeface="Roboto" pitchFamily="2" charset="0"/>
                <a:ea typeface="Roboto" pitchFamily="2" charset="0"/>
              </a:rPr>
              <a:t>definizione del nuovo modello di organizzazione del lavoro con l'adozione del POLA, Piano Organizzativo Lavoro Agile</a:t>
            </a:r>
          </a:p>
          <a:p>
            <a:pPr marL="1257300" lvl="2" indent="-342900" algn="just">
              <a:buAutoNum type="alphaLcParenR"/>
            </a:pPr>
            <a:r>
              <a:rPr lang="it-IT" sz="1400" dirty="0">
                <a:latin typeface="Roboto" pitchFamily="2" charset="0"/>
                <a:ea typeface="Roboto" pitchFamily="2" charset="0"/>
              </a:rPr>
              <a:t>grado di attuazione del lavoro in modalità agile (n. dipendenti in lavoro agile/n. totale dei dipendenti in servizio</a:t>
            </a:r>
          </a:p>
          <a:p>
            <a:pPr marL="800100" lvl="1" indent="-342900" algn="just">
              <a:buFont typeface="+mj-lt"/>
              <a:buAutoNum type="arabicPeriod"/>
            </a:pPr>
            <a:r>
              <a:rPr lang="it-IT" sz="1600" b="1" dirty="0">
                <a:latin typeface="Roboto" pitchFamily="2" charset="0"/>
                <a:ea typeface="Roboto" pitchFamily="2" charset="0"/>
              </a:rPr>
              <a:t>Digitalizzazione/dematerializzazione degli atti/procedure/facilitazione amministrativa</a:t>
            </a:r>
          </a:p>
          <a:p>
            <a:pPr marL="800100" lvl="1" indent="-342900" algn="just">
              <a:buFont typeface="+mj-lt"/>
              <a:buAutoNum type="arabicPeriod"/>
            </a:pPr>
            <a:r>
              <a:rPr lang="it-IT" sz="1600" b="1" dirty="0">
                <a:latin typeface="Roboto" pitchFamily="2" charset="0"/>
                <a:ea typeface="Roboto" pitchFamily="2" charset="0"/>
                <a:sym typeface="Wingdings" panose="05000000000000000000" pitchFamily="2" charset="2"/>
              </a:rPr>
              <a:t>Ottimizzazione Sistema Informativo e uso applicativi  Demand management e focus group</a:t>
            </a:r>
          </a:p>
          <a:p>
            <a:pPr marL="800100" lvl="1" indent="-342900" algn="just">
              <a:buFont typeface="+mj-lt"/>
              <a:buAutoNum type="arabicPeriod"/>
            </a:pPr>
            <a:r>
              <a:rPr lang="it-IT" sz="1600" b="1" dirty="0">
                <a:latin typeface="Roboto" pitchFamily="2" charset="0"/>
                <a:ea typeface="Roboto" pitchFamily="2" charset="0"/>
                <a:sym typeface="Wingdings" panose="05000000000000000000" pitchFamily="2" charset="2"/>
              </a:rPr>
              <a:t>Supporto alla stesura e implementazione delle convenzioni con gli IRCCS </a:t>
            </a:r>
            <a:r>
              <a:rPr lang="it-IT" sz="1600" b="0" i="0" dirty="0">
                <a:solidFill>
                  <a:srgbClr val="222222"/>
                </a:solidFill>
                <a:effectLst/>
                <a:latin typeface="Arial" panose="020B0604020202020204" pitchFamily="34" charset="0"/>
              </a:rPr>
              <a:t>Stipula convenzioni quadro sanitarie con IRCCS Fondazione Mondino e IRCCS Fondazione Maugeri e Implementazione programmazione posti in convenzione con IRCCS Policlinico San Matteo</a:t>
            </a:r>
            <a:endParaRPr lang="it-IT" sz="1600" b="1" dirty="0">
              <a:latin typeface="Roboto" pitchFamily="2" charset="0"/>
              <a:ea typeface="Roboto" pitchFamily="2" charset="0"/>
              <a:sym typeface="Wingdings" panose="05000000000000000000" pitchFamily="2" charset="2"/>
            </a:endParaRPr>
          </a:p>
          <a:p>
            <a:pPr marL="800100" lvl="1" indent="-342900" algn="just">
              <a:buFont typeface="+mj-lt"/>
              <a:buAutoNum type="arabicPeriod"/>
            </a:pPr>
            <a:endParaRPr lang="it-IT" sz="1600" b="1" dirty="0">
              <a:latin typeface="Roboto" pitchFamily="2" charset="0"/>
              <a:ea typeface="Roboto" pitchFamily="2" charset="0"/>
              <a:sym typeface="Wingdings" panose="05000000000000000000" pitchFamily="2" charset="2"/>
            </a:endParaRPr>
          </a:p>
          <a:p>
            <a:pPr marL="800100" lvl="1" indent="-342900" algn="just">
              <a:buFont typeface="Wingdings" panose="05000000000000000000" pitchFamily="2" charset="2"/>
              <a:buChar char="Ø"/>
            </a:pPr>
            <a:r>
              <a:rPr lang="it-IT" sz="1600" b="1" dirty="0">
                <a:solidFill>
                  <a:srgbClr val="1E71B9"/>
                </a:solidFill>
                <a:latin typeface="Roboto" pitchFamily="2" charset="0"/>
                <a:ea typeface="Roboto" pitchFamily="2" charset="0"/>
              </a:rPr>
              <a:t>Piano di attività del dirigente:</a:t>
            </a:r>
          </a:p>
          <a:p>
            <a:pPr marL="800100" lvl="1" indent="-342900" algn="just">
              <a:buFont typeface="+mj-lt"/>
              <a:buAutoNum type="arabicPeriod"/>
            </a:pPr>
            <a:r>
              <a:rPr lang="it-IT" sz="1600" dirty="0">
                <a:latin typeface="Roboto" pitchFamily="2" charset="0"/>
                <a:ea typeface="Roboto" pitchFamily="2" charset="0"/>
              </a:rPr>
              <a:t>Riorganizzazione del Servizio Trattamento economico</a:t>
            </a:r>
          </a:p>
          <a:p>
            <a:pPr marL="800100" lvl="1" indent="-342900" algn="just">
              <a:buFont typeface="+mj-lt"/>
              <a:buAutoNum type="arabicPeriod"/>
            </a:pPr>
            <a:r>
              <a:rPr lang="it-IT" sz="1600" dirty="0">
                <a:latin typeface="Roboto" pitchFamily="2" charset="0"/>
                <a:ea typeface="Roboto" pitchFamily="2" charset="0"/>
              </a:rPr>
              <a:t>Inventario dei beni di valore dell’Ateneo </a:t>
            </a:r>
            <a:r>
              <a:rPr lang="it-IT" sz="1600" dirty="0">
                <a:latin typeface="Roboto" pitchFamily="2" charset="0"/>
                <a:ea typeface="Roboto" pitchFamily="2" charset="0"/>
                <a:sym typeface="Wingdings" panose="05000000000000000000" pitchFamily="2" charset="2"/>
              </a:rPr>
              <a:t> elenco di tutti i beni e relativo valore, quali beni sottoporre a perizia… L’obiettivo è condiviso con ABC</a:t>
            </a:r>
          </a:p>
          <a:p>
            <a:pPr marL="800100" lvl="1" indent="-342900" algn="just">
              <a:buFont typeface="+mj-lt"/>
              <a:buAutoNum type="arabicPeriod"/>
            </a:pPr>
            <a:r>
              <a:rPr lang="it-IT" sz="1600" b="0" i="0" dirty="0">
                <a:solidFill>
                  <a:srgbClr val="222222"/>
                </a:solidFill>
                <a:effectLst/>
                <a:latin typeface="Arial" panose="020B0604020202020204" pitchFamily="34" charset="0"/>
              </a:rPr>
              <a:t>Implementazione di una prima parte di interventi propedeutici allo sviluppo di un </a:t>
            </a:r>
            <a:r>
              <a:rPr lang="it-IT" sz="1600" b="0" i="0" dirty="0" err="1">
                <a:solidFill>
                  <a:srgbClr val="222222"/>
                </a:solidFill>
                <a:effectLst/>
                <a:latin typeface="Arial" panose="020B0604020202020204" pitchFamily="34" charset="0"/>
              </a:rPr>
              <a:t>internal</a:t>
            </a:r>
            <a:r>
              <a:rPr lang="it-IT" sz="1600" b="0" i="0" dirty="0">
                <a:solidFill>
                  <a:srgbClr val="222222"/>
                </a:solidFill>
                <a:effectLst/>
                <a:latin typeface="Arial" panose="020B0604020202020204" pitchFamily="34" charset="0"/>
              </a:rPr>
              <a:t> audit</a:t>
            </a:r>
          </a:p>
          <a:p>
            <a:pPr marL="800100" lvl="1" indent="-342900" algn="just">
              <a:buFont typeface="+mj-lt"/>
              <a:buAutoNum type="arabicPeriod"/>
            </a:pPr>
            <a:r>
              <a:rPr lang="it-IT" sz="1600" dirty="0">
                <a:latin typeface="Roboto" pitchFamily="2" charset="0"/>
                <a:ea typeface="Roboto" pitchFamily="2" charset="0"/>
                <a:sym typeface="Wingdings" pitchFamily="2" charset="2"/>
              </a:rPr>
              <a:t>Gestione dell’emergenza COVID</a:t>
            </a:r>
            <a:endParaRPr lang="it-IT" sz="1600" dirty="0">
              <a:latin typeface="Roboto" pitchFamily="2" charset="0"/>
              <a:ea typeface="Roboto" pitchFamily="2" charset="0"/>
            </a:endParaRPr>
          </a:p>
          <a:p>
            <a:pPr marL="800100" lvl="1" indent="-342900" algn="just">
              <a:buFont typeface="+mj-lt"/>
              <a:buAutoNum type="arabicPeriod"/>
            </a:pPr>
            <a:endParaRPr lang="it-IT" sz="1600" dirty="0">
              <a:latin typeface="Roboto" pitchFamily="2" charset="0"/>
              <a:ea typeface="Roboto" pitchFamily="2" charset="0"/>
            </a:endParaRPr>
          </a:p>
        </p:txBody>
      </p:sp>
      <p:sp>
        <p:nvSpPr>
          <p:cNvPr id="2" name="Segnaposto numero diapositiva 1">
            <a:extLst>
              <a:ext uri="{FF2B5EF4-FFF2-40B4-BE49-F238E27FC236}">
                <a16:creationId xmlns:a16="http://schemas.microsoft.com/office/drawing/2014/main" id="{30CE0ED5-DBEB-45CC-BAC1-E14F8DA93ED2}"/>
              </a:ext>
            </a:extLst>
          </p:cNvPr>
          <p:cNvSpPr>
            <a:spLocks noGrp="1"/>
          </p:cNvSpPr>
          <p:nvPr>
            <p:ph type="sldNum" sz="quarter" idx="12"/>
          </p:nvPr>
        </p:nvSpPr>
        <p:spPr/>
        <p:txBody>
          <a:bodyPr/>
          <a:lstStyle/>
          <a:p>
            <a:fld id="{0D47A9B6-24A9-47FC-8BAF-5C6AB882DD9E}" type="slidenum">
              <a:rPr lang="it-IT" smtClean="0"/>
              <a:t>21</a:t>
            </a:fld>
            <a:endParaRPr lang="it-IT"/>
          </a:p>
        </p:txBody>
      </p:sp>
    </p:spTree>
    <p:extLst>
      <p:ext uri="{BB962C8B-B14F-4D97-AF65-F5344CB8AC3E}">
        <p14:creationId xmlns:p14="http://schemas.microsoft.com/office/powerpoint/2010/main" val="358676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t>Tempistica per adempimenti amministrativi contabili</a:t>
            </a:r>
          </a:p>
          <a:p>
            <a:r>
              <a:rPr lang="it-IT" dirty="0"/>
              <a:t>Dematerializzazione/</a:t>
            </a:r>
            <a:r>
              <a:rPr lang="it-IT" dirty="0" err="1"/>
              <a:t>digitilizzazione</a:t>
            </a:r>
            <a:r>
              <a:rPr lang="it-IT" dirty="0"/>
              <a:t>/facilitazione amministrativa</a:t>
            </a:r>
          </a:p>
          <a:p>
            <a:r>
              <a:rPr lang="it-IT" dirty="0"/>
              <a:t>Interventi di riorganizzazione</a:t>
            </a:r>
          </a:p>
          <a:p>
            <a:r>
              <a:rPr lang="it-IT" dirty="0">
                <a:ea typeface="Roboto" panose="02000000000000000000" pitchFamily="2" charset="0"/>
              </a:rPr>
              <a:t>Riprogettare lo </a:t>
            </a:r>
            <a:r>
              <a:rPr lang="it-IT" dirty="0" err="1">
                <a:ea typeface="Roboto" panose="02000000000000000000" pitchFamily="2" charset="0"/>
              </a:rPr>
              <a:t>smartworking</a:t>
            </a:r>
            <a:r>
              <a:rPr lang="it-IT" dirty="0">
                <a:ea typeface="Roboto" panose="02000000000000000000" pitchFamily="2" charset="0"/>
              </a:rPr>
              <a:t> e supporto all’elaborazione del POLA</a:t>
            </a:r>
          </a:p>
          <a:p>
            <a:r>
              <a:rPr lang="it-IT" dirty="0"/>
              <a:t>Ottimizzazione Sistema Informativo e uso applicativi</a:t>
            </a:r>
          </a:p>
          <a:p>
            <a:r>
              <a:rPr lang="it-IT" dirty="0">
                <a:sym typeface="Wingdings" pitchFamily="2" charset="2"/>
              </a:rPr>
              <a:t>Implementazioni interventi compresi nel programma regionale per la ripresa</a:t>
            </a:r>
          </a:p>
          <a:p>
            <a:endParaRPr lang="it-IT" dirty="0"/>
          </a:p>
          <a:p>
            <a:endParaRPr lang="it-IT" dirty="0"/>
          </a:p>
        </p:txBody>
      </p:sp>
      <p:sp>
        <p:nvSpPr>
          <p:cNvPr id="4" name="Titolo 12"/>
          <p:cNvSpPr txBox="1">
            <a:spLocks/>
          </p:cNvSpPr>
          <p:nvPr/>
        </p:nvSpPr>
        <p:spPr>
          <a:xfrm>
            <a:off x="3636150" y="179747"/>
            <a:ext cx="4903908" cy="424732"/>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rgbClr val="B2284B"/>
                </a:solidFill>
                <a:latin typeface="Roboto" pitchFamily="2" charset="0"/>
                <a:ea typeface="Roboto" pitchFamily="2" charset="0"/>
              </a:rPr>
              <a:t>Ipotesi obiettivi Dipartimenti 2021</a:t>
            </a:r>
            <a:endParaRPr lang="it-IT" sz="2400" b="1" dirty="0">
              <a:solidFill>
                <a:srgbClr val="FF0000"/>
              </a:solidFill>
              <a:latin typeface="Roboto" pitchFamily="2" charset="0"/>
              <a:ea typeface="Roboto" pitchFamily="2" charset="0"/>
            </a:endParaRPr>
          </a:p>
        </p:txBody>
      </p:sp>
      <p:sp>
        <p:nvSpPr>
          <p:cNvPr id="2" name="Segnaposto numero diapositiva 1">
            <a:extLst>
              <a:ext uri="{FF2B5EF4-FFF2-40B4-BE49-F238E27FC236}">
                <a16:creationId xmlns:a16="http://schemas.microsoft.com/office/drawing/2014/main" id="{85194631-EF68-413A-A5E1-AB4C440D216D}"/>
              </a:ext>
            </a:extLst>
          </p:cNvPr>
          <p:cNvSpPr>
            <a:spLocks noGrp="1"/>
          </p:cNvSpPr>
          <p:nvPr>
            <p:ph type="sldNum" sz="quarter" idx="12"/>
          </p:nvPr>
        </p:nvSpPr>
        <p:spPr/>
        <p:txBody>
          <a:bodyPr/>
          <a:lstStyle/>
          <a:p>
            <a:fld id="{0D47A9B6-24A9-47FC-8BAF-5C6AB882DD9E}" type="slidenum">
              <a:rPr lang="it-IT" smtClean="0"/>
              <a:t>22</a:t>
            </a:fld>
            <a:endParaRPr lang="it-IT"/>
          </a:p>
        </p:txBody>
      </p:sp>
    </p:spTree>
    <p:extLst>
      <p:ext uri="{BB962C8B-B14F-4D97-AF65-F5344CB8AC3E}">
        <p14:creationId xmlns:p14="http://schemas.microsoft.com/office/powerpoint/2010/main" val="2277172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838200" y="365125"/>
            <a:ext cx="10358718" cy="656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a:t>POLA e </a:t>
            </a:r>
            <a:r>
              <a:rPr lang="it-IT" b="1" dirty="0" err="1"/>
              <a:t>smartworking</a:t>
            </a:r>
            <a:endParaRPr lang="it-IT" b="1" dirty="0"/>
          </a:p>
        </p:txBody>
      </p:sp>
      <p:sp>
        <p:nvSpPr>
          <p:cNvPr id="3" name="CasellaDiTesto 2"/>
          <p:cNvSpPr txBox="1"/>
          <p:nvPr/>
        </p:nvSpPr>
        <p:spPr>
          <a:xfrm>
            <a:off x="116541" y="1368786"/>
            <a:ext cx="11958918" cy="5262979"/>
          </a:xfrm>
          <a:prstGeom prst="rect">
            <a:avLst/>
          </a:prstGeom>
          <a:solidFill>
            <a:schemeClr val="bg1"/>
          </a:solidFill>
        </p:spPr>
        <p:txBody>
          <a:bodyPr wrap="square" rtlCol="0">
            <a:spAutoFit/>
          </a:bodyPr>
          <a:lstStyle/>
          <a:p>
            <a:r>
              <a:rPr lang="it-IT" b="1" dirty="0"/>
              <a:t>Linee guida </a:t>
            </a:r>
          </a:p>
          <a:p>
            <a:pPr lvl="0"/>
            <a:endParaRPr lang="it-IT" dirty="0"/>
          </a:p>
          <a:p>
            <a:pPr lvl="0"/>
            <a:r>
              <a:rPr lang="it-IT" sz="2000" dirty="0"/>
              <a:t>Sulla base della mappatura delle attività già effettuata occorre definire:</a:t>
            </a:r>
          </a:p>
          <a:p>
            <a:pPr marL="285750" lvl="0" indent="-285750">
              <a:buFont typeface="Arial" panose="020B0604020202020204" pitchFamily="34" charset="0"/>
              <a:buChar char="•"/>
            </a:pPr>
            <a:r>
              <a:rPr lang="it-IT" sz="2000" dirty="0"/>
              <a:t>le attività che non possono essere rese in modalità agile, </a:t>
            </a:r>
          </a:p>
          <a:p>
            <a:pPr marL="285750" lvl="0" indent="-285750">
              <a:buFont typeface="Arial" panose="020B0604020202020204" pitchFamily="34" charset="0"/>
              <a:buChar char="•"/>
            </a:pPr>
            <a:r>
              <a:rPr lang="it-IT" sz="2000" dirty="0"/>
              <a:t>quelle già rese in modalità agile e che non necessitano di interventi, </a:t>
            </a:r>
          </a:p>
          <a:p>
            <a:pPr marL="285750" lvl="0" indent="-285750">
              <a:buFont typeface="Arial" panose="020B0604020202020204" pitchFamily="34" charset="0"/>
              <a:buChar char="•"/>
            </a:pPr>
            <a:r>
              <a:rPr lang="it-IT" sz="2000" dirty="0"/>
              <a:t>quelle rese in modalità agile a seguito emergenza COVID ma migliorabili, individuando quali interventi sono necessari e con quale tempistica, con che risorse e priorità, </a:t>
            </a:r>
          </a:p>
          <a:p>
            <a:pPr marL="285750" lvl="0" indent="-285750">
              <a:buFont typeface="Arial" panose="020B0604020202020204" pitchFamily="34" charset="0"/>
              <a:buChar char="•"/>
            </a:pPr>
            <a:r>
              <a:rPr lang="it-IT" sz="2000" dirty="0"/>
              <a:t>quelle non ancora rese in modalità agile ma che è possibile rendere con tale modalità, una volta identificati gli interventi tecnologici e/o organizzativi da implementare, anche in questo caso indicando modalità e tempistica, risorse e priorità.</a:t>
            </a:r>
          </a:p>
          <a:p>
            <a:pPr lvl="0"/>
            <a:endParaRPr lang="it-IT" sz="2000" dirty="0"/>
          </a:p>
          <a:p>
            <a:r>
              <a:rPr lang="it-IT" sz="2000" dirty="0"/>
              <a:t>Occorre fare un’indagine sul personale interessato allo </a:t>
            </a:r>
            <a:r>
              <a:rPr lang="it-IT" sz="2000" dirty="0" err="1"/>
              <a:t>smartworking</a:t>
            </a:r>
            <a:r>
              <a:rPr lang="it-IT" sz="2000" dirty="0"/>
              <a:t> a regime, identificando le attività che potranno essere oggetto di lavoro agile e possibili indicatori di risultato.</a:t>
            </a:r>
          </a:p>
          <a:p>
            <a:endParaRPr lang="it-IT" sz="2000" dirty="0"/>
          </a:p>
          <a:p>
            <a:r>
              <a:rPr lang="it-IT" sz="2000" dirty="0"/>
              <a:t>Previsione: 2 giornate </a:t>
            </a:r>
            <a:r>
              <a:rPr lang="it-IT" sz="2000" dirty="0" err="1"/>
              <a:t>max</a:t>
            </a:r>
            <a:r>
              <a:rPr lang="it-IT" sz="2000" dirty="0"/>
              <a:t> settimana con fasce di </a:t>
            </a:r>
            <a:r>
              <a:rPr lang="it-IT" sz="2000" dirty="0" err="1"/>
              <a:t>contattabilità</a:t>
            </a:r>
            <a:endParaRPr lang="it-IT" sz="2000" dirty="0"/>
          </a:p>
          <a:p>
            <a:endParaRPr lang="it-IT" sz="2000" dirty="0"/>
          </a:p>
          <a:p>
            <a:r>
              <a:rPr lang="it-IT" sz="2000" dirty="0"/>
              <a:t>È in atto un piano di acquisti per la strumentazione</a:t>
            </a:r>
          </a:p>
        </p:txBody>
      </p:sp>
      <p:sp>
        <p:nvSpPr>
          <p:cNvPr id="4" name="Segnaposto numero diapositiva 3">
            <a:extLst>
              <a:ext uri="{FF2B5EF4-FFF2-40B4-BE49-F238E27FC236}">
                <a16:creationId xmlns:a16="http://schemas.microsoft.com/office/drawing/2014/main" id="{C2BB5350-88D2-47F1-9FCB-459E3EF16C6A}"/>
              </a:ext>
            </a:extLst>
          </p:cNvPr>
          <p:cNvSpPr>
            <a:spLocks noGrp="1"/>
          </p:cNvSpPr>
          <p:nvPr>
            <p:ph type="sldNum" sz="quarter" idx="12"/>
          </p:nvPr>
        </p:nvSpPr>
        <p:spPr/>
        <p:txBody>
          <a:bodyPr/>
          <a:lstStyle/>
          <a:p>
            <a:fld id="{0D47A9B6-24A9-47FC-8BAF-5C6AB882DD9E}" type="slidenum">
              <a:rPr lang="it-IT" smtClean="0"/>
              <a:t>23</a:t>
            </a:fld>
            <a:endParaRPr lang="it-IT"/>
          </a:p>
        </p:txBody>
      </p:sp>
    </p:spTree>
    <p:extLst>
      <p:ext uri="{BB962C8B-B14F-4D97-AF65-F5344CB8AC3E}">
        <p14:creationId xmlns:p14="http://schemas.microsoft.com/office/powerpoint/2010/main" val="3041567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7741527-4044-40B9-A23A-E60C8F344BD3}"/>
              </a:ext>
            </a:extLst>
          </p:cNvPr>
          <p:cNvPicPr>
            <a:picLocks noChangeAspect="1"/>
          </p:cNvPicPr>
          <p:nvPr/>
        </p:nvPicPr>
        <p:blipFill rotWithShape="1">
          <a:blip r:embed="rId2"/>
          <a:srcRect l="29359" t="17592" r="33975" b="12955"/>
          <a:stretch/>
        </p:blipFill>
        <p:spPr>
          <a:xfrm>
            <a:off x="1" y="1"/>
            <a:ext cx="12192000" cy="7300686"/>
          </a:xfrm>
          <a:prstGeom prst="rect">
            <a:avLst/>
          </a:prstGeom>
        </p:spPr>
      </p:pic>
      <p:sp>
        <p:nvSpPr>
          <p:cNvPr id="3" name="Segnaposto numero diapositiva 2">
            <a:extLst>
              <a:ext uri="{FF2B5EF4-FFF2-40B4-BE49-F238E27FC236}">
                <a16:creationId xmlns:a16="http://schemas.microsoft.com/office/drawing/2014/main" id="{E25693D3-C9A1-4E17-A419-6E33669806AE}"/>
              </a:ext>
            </a:extLst>
          </p:cNvPr>
          <p:cNvSpPr>
            <a:spLocks noGrp="1"/>
          </p:cNvSpPr>
          <p:nvPr>
            <p:ph type="sldNum" sz="quarter" idx="12"/>
          </p:nvPr>
        </p:nvSpPr>
        <p:spPr/>
        <p:txBody>
          <a:bodyPr/>
          <a:lstStyle/>
          <a:p>
            <a:fld id="{0D47A9B6-24A9-47FC-8BAF-5C6AB882DD9E}" type="slidenum">
              <a:rPr lang="it-IT" smtClean="0"/>
              <a:t>24</a:t>
            </a:fld>
            <a:endParaRPr lang="it-IT"/>
          </a:p>
        </p:txBody>
      </p:sp>
    </p:spTree>
    <p:extLst>
      <p:ext uri="{BB962C8B-B14F-4D97-AF65-F5344CB8AC3E}">
        <p14:creationId xmlns:p14="http://schemas.microsoft.com/office/powerpoint/2010/main" val="3805787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4448" y="1264024"/>
            <a:ext cx="11698941" cy="3894015"/>
          </a:xfrm>
          <a:prstGeom prst="rect">
            <a:avLst/>
          </a:prstGeom>
          <a:noFill/>
        </p:spPr>
        <p:txBody>
          <a:bodyPr wrap="square" rtlCol="0">
            <a:spAutoFit/>
          </a:bodyPr>
          <a:lstStyle/>
          <a:p>
            <a:pPr marL="400050" indent="-400050">
              <a:lnSpc>
                <a:spcPct val="200000"/>
              </a:lnSpc>
              <a:buAutoNum type="romanUcParenR"/>
            </a:pPr>
            <a:r>
              <a:rPr lang="it-IT" sz="3200" dirty="0"/>
              <a:t>Livello di attuazione e di sviluppo del lavoro agile</a:t>
            </a:r>
          </a:p>
          <a:p>
            <a:pPr marL="400050" indent="-400050">
              <a:lnSpc>
                <a:spcPct val="200000"/>
              </a:lnSpc>
              <a:buAutoNum type="romanUcParenR"/>
            </a:pPr>
            <a:r>
              <a:rPr lang="it-IT" sz="3200" dirty="0"/>
              <a:t>Modalità attuative</a:t>
            </a:r>
          </a:p>
          <a:p>
            <a:pPr marL="400050" indent="-400050">
              <a:lnSpc>
                <a:spcPct val="200000"/>
              </a:lnSpc>
              <a:buAutoNum type="romanUcParenR"/>
            </a:pPr>
            <a:r>
              <a:rPr lang="it-IT" sz="3200" dirty="0"/>
              <a:t>Soggetti, processi e strumenti del lavoro agile</a:t>
            </a:r>
          </a:p>
          <a:p>
            <a:pPr marL="400050" indent="-400050">
              <a:lnSpc>
                <a:spcPct val="200000"/>
              </a:lnSpc>
              <a:buAutoNum type="romanUcParenR"/>
            </a:pPr>
            <a:r>
              <a:rPr lang="it-IT" sz="3200" dirty="0"/>
              <a:t>Programma di sviluppo del lavoro agile</a:t>
            </a:r>
          </a:p>
        </p:txBody>
      </p:sp>
      <p:sp>
        <p:nvSpPr>
          <p:cNvPr id="3" name="Titolo 1"/>
          <p:cNvSpPr txBox="1">
            <a:spLocks/>
          </p:cNvSpPr>
          <p:nvPr/>
        </p:nvSpPr>
        <p:spPr>
          <a:xfrm>
            <a:off x="838200" y="365125"/>
            <a:ext cx="10358718" cy="656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a:t>Contenuti minimi del POLA</a:t>
            </a:r>
          </a:p>
        </p:txBody>
      </p:sp>
      <p:sp>
        <p:nvSpPr>
          <p:cNvPr id="4" name="Segnaposto numero diapositiva 3">
            <a:extLst>
              <a:ext uri="{FF2B5EF4-FFF2-40B4-BE49-F238E27FC236}">
                <a16:creationId xmlns:a16="http://schemas.microsoft.com/office/drawing/2014/main" id="{D62D8B19-DC57-43C6-BEFA-1733B732E9E8}"/>
              </a:ext>
            </a:extLst>
          </p:cNvPr>
          <p:cNvSpPr>
            <a:spLocks noGrp="1"/>
          </p:cNvSpPr>
          <p:nvPr>
            <p:ph type="sldNum" sz="quarter" idx="12"/>
          </p:nvPr>
        </p:nvSpPr>
        <p:spPr/>
        <p:txBody>
          <a:bodyPr/>
          <a:lstStyle/>
          <a:p>
            <a:fld id="{0D47A9B6-24A9-47FC-8BAF-5C6AB882DD9E}" type="slidenum">
              <a:rPr lang="it-IT" smtClean="0"/>
              <a:t>25</a:t>
            </a:fld>
            <a:endParaRPr lang="it-IT"/>
          </a:p>
        </p:txBody>
      </p:sp>
    </p:spTree>
    <p:extLst>
      <p:ext uri="{BB962C8B-B14F-4D97-AF65-F5344CB8AC3E}">
        <p14:creationId xmlns:p14="http://schemas.microsoft.com/office/powerpoint/2010/main" val="1643901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a:t>Emergenza: DPCM 3 dicembre</a:t>
            </a:r>
          </a:p>
        </p:txBody>
      </p:sp>
      <p:sp>
        <p:nvSpPr>
          <p:cNvPr id="3" name="CasellaDiTesto 2"/>
          <p:cNvSpPr txBox="1"/>
          <p:nvPr/>
        </p:nvSpPr>
        <p:spPr>
          <a:xfrm>
            <a:off x="582706" y="2214282"/>
            <a:ext cx="11394141" cy="2805063"/>
          </a:xfrm>
          <a:prstGeom prst="rect">
            <a:avLst/>
          </a:prstGeom>
          <a:noFill/>
        </p:spPr>
        <p:txBody>
          <a:bodyPr wrap="square" rtlCol="0">
            <a:spAutoFit/>
          </a:bodyPr>
          <a:lstStyle/>
          <a:p>
            <a:pPr>
              <a:lnSpc>
                <a:spcPct val="150000"/>
              </a:lnSpc>
            </a:pPr>
            <a:r>
              <a:rPr lang="it-IT" sz="2400" dirty="0"/>
              <a:t>Dal 7 gennaio a fine semestre: riprende la didattica per il primo anno dei corsi di laurea triennali e magistrali</a:t>
            </a:r>
          </a:p>
          <a:p>
            <a:pPr>
              <a:lnSpc>
                <a:spcPct val="150000"/>
              </a:lnSpc>
            </a:pPr>
            <a:endParaRPr lang="it-IT" sz="2400" dirty="0"/>
          </a:p>
          <a:p>
            <a:pPr>
              <a:lnSpc>
                <a:spcPct val="150000"/>
              </a:lnSpc>
            </a:pPr>
            <a:endParaRPr lang="it-IT" sz="2400" dirty="0"/>
          </a:p>
          <a:p>
            <a:pPr>
              <a:lnSpc>
                <a:spcPct val="150000"/>
              </a:lnSpc>
            </a:pPr>
            <a:r>
              <a:rPr lang="it-IT" sz="2400" dirty="0"/>
              <a:t>Quanto stabilito nella determina direttoriale sullo </a:t>
            </a:r>
            <a:r>
              <a:rPr lang="it-IT" sz="2400" dirty="0" err="1"/>
              <a:t>smartworking</a:t>
            </a:r>
            <a:r>
              <a:rPr lang="it-IT" sz="2400" dirty="0"/>
              <a:t> è prorogato al 15 gennaio</a:t>
            </a:r>
          </a:p>
        </p:txBody>
      </p:sp>
      <p:sp>
        <p:nvSpPr>
          <p:cNvPr id="4" name="Segnaposto numero diapositiva 3">
            <a:extLst>
              <a:ext uri="{FF2B5EF4-FFF2-40B4-BE49-F238E27FC236}">
                <a16:creationId xmlns:a16="http://schemas.microsoft.com/office/drawing/2014/main" id="{5DA36F27-5A82-432A-94B6-213305CD72F6}"/>
              </a:ext>
            </a:extLst>
          </p:cNvPr>
          <p:cNvSpPr>
            <a:spLocks noGrp="1"/>
          </p:cNvSpPr>
          <p:nvPr>
            <p:ph type="sldNum" sz="quarter" idx="12"/>
          </p:nvPr>
        </p:nvSpPr>
        <p:spPr/>
        <p:txBody>
          <a:bodyPr/>
          <a:lstStyle/>
          <a:p>
            <a:fld id="{0D47A9B6-24A9-47FC-8BAF-5C6AB882DD9E}" type="slidenum">
              <a:rPr lang="it-IT" smtClean="0"/>
              <a:t>26</a:t>
            </a:fld>
            <a:endParaRPr lang="it-IT"/>
          </a:p>
        </p:txBody>
      </p:sp>
    </p:spTree>
    <p:extLst>
      <p:ext uri="{BB962C8B-B14F-4D97-AF65-F5344CB8AC3E}">
        <p14:creationId xmlns:p14="http://schemas.microsoft.com/office/powerpoint/2010/main" val="227388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Budget 2021</a:t>
            </a:r>
          </a:p>
        </p:txBody>
      </p:sp>
      <p:pic>
        <p:nvPicPr>
          <p:cNvPr id="4" name="Immagine 3">
            <a:extLst>
              <a:ext uri="{FF2B5EF4-FFF2-40B4-BE49-F238E27FC236}">
                <a16:creationId xmlns:a16="http://schemas.microsoft.com/office/drawing/2014/main" id="{01EB6229-71A0-4F1E-83DD-F233C03C78CA}"/>
              </a:ext>
            </a:extLst>
          </p:cNvPr>
          <p:cNvPicPr>
            <a:picLocks noChangeAspect="1"/>
          </p:cNvPicPr>
          <p:nvPr/>
        </p:nvPicPr>
        <p:blipFill>
          <a:blip r:embed="rId2"/>
          <a:stretch>
            <a:fillRect/>
          </a:stretch>
        </p:blipFill>
        <p:spPr>
          <a:xfrm>
            <a:off x="239151" y="2090737"/>
            <a:ext cx="11760591" cy="3480069"/>
          </a:xfrm>
          <a:prstGeom prst="rect">
            <a:avLst/>
          </a:prstGeom>
        </p:spPr>
      </p:pic>
      <p:sp>
        <p:nvSpPr>
          <p:cNvPr id="3" name="Segnaposto numero diapositiva 2">
            <a:extLst>
              <a:ext uri="{FF2B5EF4-FFF2-40B4-BE49-F238E27FC236}">
                <a16:creationId xmlns:a16="http://schemas.microsoft.com/office/drawing/2014/main" id="{3B43219A-D137-48B3-A70E-70D6259873A9}"/>
              </a:ext>
            </a:extLst>
          </p:cNvPr>
          <p:cNvSpPr>
            <a:spLocks noGrp="1"/>
          </p:cNvSpPr>
          <p:nvPr>
            <p:ph type="sldNum" sz="quarter" idx="12"/>
          </p:nvPr>
        </p:nvSpPr>
        <p:spPr/>
        <p:txBody>
          <a:bodyPr/>
          <a:lstStyle/>
          <a:p>
            <a:fld id="{0D47A9B6-24A9-47FC-8BAF-5C6AB882DD9E}" type="slidenum">
              <a:rPr lang="it-IT" smtClean="0"/>
              <a:t>27</a:t>
            </a:fld>
            <a:endParaRPr lang="it-IT"/>
          </a:p>
        </p:txBody>
      </p:sp>
    </p:spTree>
    <p:extLst>
      <p:ext uri="{BB962C8B-B14F-4D97-AF65-F5344CB8AC3E}">
        <p14:creationId xmlns:p14="http://schemas.microsoft.com/office/powerpoint/2010/main" val="853964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87102" y="2106502"/>
            <a:ext cx="4371997" cy="3719431"/>
          </a:xfrm>
        </p:spPr>
        <p:txBody>
          <a:bodyPr>
            <a:noAutofit/>
          </a:bodyPr>
          <a:lstStyle/>
          <a:p>
            <a:pPr marL="0" indent="0">
              <a:lnSpc>
                <a:spcPct val="200000"/>
              </a:lnSpc>
              <a:buNone/>
            </a:pPr>
            <a:r>
              <a:rPr lang="it-IT" b="1" dirty="0">
                <a:solidFill>
                  <a:srgbClr val="7E0000"/>
                </a:solidFill>
              </a:rPr>
              <a:t>PROPER 2020:</a:t>
            </a:r>
          </a:p>
          <a:p>
            <a:pPr marL="0" indent="0">
              <a:lnSpc>
                <a:spcPct val="100000"/>
              </a:lnSpc>
              <a:buNone/>
            </a:pPr>
            <a:r>
              <a:rPr lang="it-IT" dirty="0"/>
              <a:t>L’attribuzione dei punti organico PROPER è </a:t>
            </a:r>
            <a:r>
              <a:rPr lang="it-IT" b="1" dirty="0">
                <a:solidFill>
                  <a:srgbClr val="7E0000"/>
                </a:solidFill>
              </a:rPr>
              <a:t>41,27 ovvero il 100,2% </a:t>
            </a:r>
            <a:r>
              <a:rPr lang="it-IT" dirty="0"/>
              <a:t> delle cessazioni 2019</a:t>
            </a:r>
          </a:p>
        </p:txBody>
      </p:sp>
      <p:pic>
        <p:nvPicPr>
          <p:cNvPr id="6" name="Immagine 5"/>
          <p:cNvPicPr>
            <a:picLocks noChangeAspect="1"/>
          </p:cNvPicPr>
          <p:nvPr/>
        </p:nvPicPr>
        <p:blipFill>
          <a:blip r:embed="rId2"/>
          <a:stretch>
            <a:fillRect/>
          </a:stretch>
        </p:blipFill>
        <p:spPr>
          <a:xfrm>
            <a:off x="6046290" y="1345441"/>
            <a:ext cx="6031346" cy="5327165"/>
          </a:xfrm>
          <a:prstGeom prst="rect">
            <a:avLst/>
          </a:prstGeom>
        </p:spPr>
      </p:pic>
      <p:sp>
        <p:nvSpPr>
          <p:cNvPr id="5" name="Titolo 1"/>
          <p:cNvSpPr>
            <a:spLocks noGrp="1"/>
          </p:cNvSpPr>
          <p:nvPr>
            <p:ph type="title"/>
          </p:nvPr>
        </p:nvSpPr>
        <p:spPr>
          <a:xfrm>
            <a:off x="788490" y="19878"/>
            <a:ext cx="10515600" cy="1325563"/>
          </a:xfrm>
        </p:spPr>
        <p:txBody>
          <a:bodyPr>
            <a:normAutofit/>
          </a:bodyPr>
          <a:lstStyle/>
          <a:p>
            <a:pPr>
              <a:lnSpc>
                <a:spcPct val="200000"/>
              </a:lnSpc>
              <a:spcBef>
                <a:spcPts val="1000"/>
              </a:spcBef>
            </a:pPr>
            <a:r>
              <a:rPr lang="it-IT" sz="2800" b="1" dirty="0">
                <a:solidFill>
                  <a:srgbClr val="7E0000"/>
                </a:solidFill>
                <a:latin typeface="+mn-lt"/>
                <a:ea typeface="+mn-ea"/>
                <a:cs typeface="+mn-cs"/>
              </a:rPr>
              <a:t>PROGRAMMAZIONE  PERSONALE 2021-23</a:t>
            </a:r>
          </a:p>
        </p:txBody>
      </p:sp>
      <p:sp>
        <p:nvSpPr>
          <p:cNvPr id="2" name="Segnaposto numero diapositiva 1">
            <a:extLst>
              <a:ext uri="{FF2B5EF4-FFF2-40B4-BE49-F238E27FC236}">
                <a16:creationId xmlns:a16="http://schemas.microsoft.com/office/drawing/2014/main" id="{3DF1625E-15A0-4CBC-BE87-C835B6364728}"/>
              </a:ext>
            </a:extLst>
          </p:cNvPr>
          <p:cNvSpPr>
            <a:spLocks noGrp="1"/>
          </p:cNvSpPr>
          <p:nvPr>
            <p:ph type="sldNum" sz="quarter" idx="12"/>
          </p:nvPr>
        </p:nvSpPr>
        <p:spPr/>
        <p:txBody>
          <a:bodyPr/>
          <a:lstStyle/>
          <a:p>
            <a:fld id="{0D47A9B6-24A9-47FC-8BAF-5C6AB882DD9E}" type="slidenum">
              <a:rPr lang="it-IT" smtClean="0"/>
              <a:t>28</a:t>
            </a:fld>
            <a:endParaRPr lang="it-IT"/>
          </a:p>
        </p:txBody>
      </p:sp>
    </p:spTree>
    <p:extLst>
      <p:ext uri="{BB962C8B-B14F-4D97-AF65-F5344CB8AC3E}">
        <p14:creationId xmlns:p14="http://schemas.microsoft.com/office/powerpoint/2010/main" val="2265115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nSpc>
                <a:spcPct val="200000"/>
              </a:lnSpc>
              <a:spcBef>
                <a:spcPts val="1000"/>
              </a:spcBef>
            </a:pPr>
            <a:r>
              <a:rPr lang="it-IT" sz="2800" b="1" dirty="0">
                <a:solidFill>
                  <a:srgbClr val="7E0000"/>
                </a:solidFill>
                <a:latin typeface="+mn-lt"/>
                <a:ea typeface="+mn-ea"/>
                <a:cs typeface="+mn-cs"/>
              </a:rPr>
              <a:t>PROGRAMMAZIONE  2021-23</a:t>
            </a:r>
          </a:p>
        </p:txBody>
      </p:sp>
      <p:sp>
        <p:nvSpPr>
          <p:cNvPr id="4" name="Segnaposto numero diapositiva 3"/>
          <p:cNvSpPr>
            <a:spLocks noGrp="1"/>
          </p:cNvSpPr>
          <p:nvPr>
            <p:ph type="sldNum" sz="quarter" idx="12"/>
          </p:nvPr>
        </p:nvSpPr>
        <p:spPr/>
        <p:txBody>
          <a:bodyPr/>
          <a:lstStyle/>
          <a:p>
            <a:fld id="{0D47A9B6-24A9-47FC-8BAF-5C6AB882DD9E}" type="slidenum">
              <a:rPr lang="it-IT" smtClean="0"/>
              <a:t>29</a:t>
            </a:fld>
            <a:endParaRPr lang="it-IT"/>
          </a:p>
        </p:txBody>
      </p:sp>
      <p:pic>
        <p:nvPicPr>
          <p:cNvPr id="5" name="Immagine 4"/>
          <p:cNvPicPr>
            <a:picLocks noChangeAspect="1"/>
          </p:cNvPicPr>
          <p:nvPr/>
        </p:nvPicPr>
        <p:blipFill>
          <a:blip r:embed="rId2"/>
          <a:stretch>
            <a:fillRect/>
          </a:stretch>
        </p:blipFill>
        <p:spPr>
          <a:xfrm>
            <a:off x="838200" y="2295496"/>
            <a:ext cx="8871089" cy="1851632"/>
          </a:xfrm>
          <a:prstGeom prst="rect">
            <a:avLst/>
          </a:prstGeom>
        </p:spPr>
      </p:pic>
      <p:sp>
        <p:nvSpPr>
          <p:cNvPr id="3" name="CasellaDiTesto 2">
            <a:extLst>
              <a:ext uri="{FF2B5EF4-FFF2-40B4-BE49-F238E27FC236}">
                <a16:creationId xmlns:a16="http://schemas.microsoft.com/office/drawing/2014/main" id="{0A1962DB-F542-4ECA-9AFB-E39EF75ECF31}"/>
              </a:ext>
            </a:extLst>
          </p:cNvPr>
          <p:cNvSpPr txBox="1"/>
          <p:nvPr/>
        </p:nvSpPr>
        <p:spPr>
          <a:xfrm>
            <a:off x="295423" y="4993084"/>
            <a:ext cx="11451101" cy="1815882"/>
          </a:xfrm>
          <a:prstGeom prst="rect">
            <a:avLst/>
          </a:prstGeom>
          <a:solidFill>
            <a:schemeClr val="bg1"/>
          </a:solidFill>
        </p:spPr>
        <p:txBody>
          <a:bodyPr wrap="square" rtlCol="0">
            <a:spAutoFit/>
          </a:bodyPr>
          <a:lstStyle/>
          <a:p>
            <a:r>
              <a:rPr lang="it-IT" sz="2800" b="1" dirty="0"/>
              <a:t>5,8 </a:t>
            </a:r>
            <a:r>
              <a:rPr lang="it-IT" sz="2800" dirty="0"/>
              <a:t>punti organico per i tecnici amministrativi </a:t>
            </a:r>
            <a:r>
              <a:rPr lang="it-IT" sz="2800" b="1" dirty="0"/>
              <a:t>2,8</a:t>
            </a:r>
            <a:r>
              <a:rPr lang="it-IT" sz="2800" dirty="0"/>
              <a:t> nel 2021 e </a:t>
            </a:r>
            <a:r>
              <a:rPr lang="it-IT" sz="2800" b="1" dirty="0"/>
              <a:t>3</a:t>
            </a:r>
            <a:r>
              <a:rPr lang="it-IT" sz="2800" dirty="0"/>
              <a:t> nel 2022.</a:t>
            </a:r>
          </a:p>
          <a:p>
            <a:r>
              <a:rPr lang="it-IT" sz="2800" dirty="0"/>
              <a:t>Di questi </a:t>
            </a:r>
            <a:r>
              <a:rPr lang="it-IT" sz="2800" b="1" dirty="0"/>
              <a:t>0,5</a:t>
            </a:r>
            <a:r>
              <a:rPr lang="it-IT" sz="2800" dirty="0"/>
              <a:t> nel 2021 e </a:t>
            </a:r>
            <a:r>
              <a:rPr lang="it-IT" sz="2800" b="1" dirty="0"/>
              <a:t>0,5</a:t>
            </a:r>
            <a:r>
              <a:rPr lang="it-IT" sz="2800" dirty="0"/>
              <a:t> nel 2022 saranno destinati al cofinanziamento del reclutamento tecnici e CEL</a:t>
            </a:r>
          </a:p>
          <a:p>
            <a:endParaRPr lang="it-IT" sz="2800" dirty="0"/>
          </a:p>
        </p:txBody>
      </p:sp>
    </p:spTree>
    <p:extLst>
      <p:ext uri="{BB962C8B-B14F-4D97-AF65-F5344CB8AC3E}">
        <p14:creationId xmlns:p14="http://schemas.microsoft.com/office/powerpoint/2010/main" val="204792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9851" y="179908"/>
            <a:ext cx="11255672" cy="461665"/>
          </a:xfrm>
          <a:solidFill>
            <a:schemeClr val="bg1"/>
          </a:solidFill>
        </p:spPr>
        <p:txBody>
          <a:bodyPr wrap="square" lIns="180000" rIns="180000" anchor="t">
            <a:spAutoFit/>
          </a:bodyPr>
          <a:lstStyle/>
          <a:p>
            <a:pPr algn="ctr" fontAlgn="base">
              <a:spcAft>
                <a:spcPct val="0"/>
              </a:spcAft>
            </a:pPr>
            <a:r>
              <a:rPr lang="it-IT" sz="2400" b="1" dirty="0">
                <a:solidFill>
                  <a:srgbClr val="B2284B"/>
                </a:solidFill>
                <a:latin typeface="Roboto" pitchFamily="2" charset="0"/>
                <a:ea typeface="Roboto" pitchFamily="2" charset="0"/>
                <a:cs typeface="+mn-cs"/>
              </a:rPr>
              <a:t>Il processo di assegnazione, revisione e valutazione degli obiettivi  2021</a:t>
            </a:r>
          </a:p>
        </p:txBody>
      </p:sp>
      <p:graphicFrame>
        <p:nvGraphicFramePr>
          <p:cNvPr id="6" name="Segnaposto contenuto 5"/>
          <p:cNvGraphicFramePr>
            <a:graphicFrameLocks noGrp="1"/>
          </p:cNvGraphicFramePr>
          <p:nvPr>
            <p:ph idx="1"/>
          </p:nvPr>
        </p:nvGraphicFramePr>
        <p:xfrm>
          <a:off x="962124" y="774918"/>
          <a:ext cx="10754597" cy="5532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isultati immagini per frecc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4533636" flipH="1">
            <a:off x="5824704" y="903067"/>
            <a:ext cx="943622" cy="111451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a:extLst>
              <a:ext uri="{FF2B5EF4-FFF2-40B4-BE49-F238E27FC236}">
                <a16:creationId xmlns:a16="http://schemas.microsoft.com/office/drawing/2014/main" id="{0926476F-0357-411D-80BB-DA129C9F2600}"/>
              </a:ext>
            </a:extLst>
          </p:cNvPr>
          <p:cNvSpPr>
            <a:spLocks noGrp="1"/>
          </p:cNvSpPr>
          <p:nvPr>
            <p:ph type="sldNum" sz="quarter" idx="12"/>
          </p:nvPr>
        </p:nvSpPr>
        <p:spPr/>
        <p:txBody>
          <a:bodyPr/>
          <a:lstStyle/>
          <a:p>
            <a:fld id="{0D47A9B6-24A9-47FC-8BAF-5C6AB882DD9E}" type="slidenum">
              <a:rPr lang="it-IT" smtClean="0"/>
              <a:t>3</a:t>
            </a:fld>
            <a:endParaRPr lang="it-IT"/>
          </a:p>
        </p:txBody>
      </p:sp>
    </p:spTree>
    <p:extLst>
      <p:ext uri="{BB962C8B-B14F-4D97-AF65-F5344CB8AC3E}">
        <p14:creationId xmlns:p14="http://schemas.microsoft.com/office/powerpoint/2010/main" val="2532434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617B006-BAC9-408A-AF55-A356D0540C6B}"/>
              </a:ext>
            </a:extLst>
          </p:cNvPr>
          <p:cNvSpPr>
            <a:spLocks noGrp="1"/>
          </p:cNvSpPr>
          <p:nvPr>
            <p:ph idx="1"/>
          </p:nvPr>
        </p:nvSpPr>
        <p:spPr>
          <a:xfrm>
            <a:off x="0" y="661182"/>
            <a:ext cx="12192000" cy="6176939"/>
          </a:xfrm>
          <a:solidFill>
            <a:schemeClr val="bg1"/>
          </a:solidFill>
        </p:spPr>
        <p:txBody>
          <a:bodyPr>
            <a:noAutofit/>
          </a:bodyPr>
          <a:lstStyle/>
          <a:p>
            <a:r>
              <a:rPr lang="it-IT" sz="1800" dirty="0"/>
              <a:t> </a:t>
            </a:r>
            <a:r>
              <a:rPr lang="it-IT" sz="1800" b="1" dirty="0"/>
              <a:t>Progressioni economiche verticali</a:t>
            </a:r>
            <a:r>
              <a:rPr lang="it-IT" sz="1800" dirty="0"/>
              <a:t>: continuerà l’azione di valorizzazione dell’apporto del personale in servizio sia per riconoscere il merito e la professionalità acquisita dal personale in servizio, che per sostenere il piano organizzativo in corso, con l’attivazione delle Unità Organizzative Complesse.</a:t>
            </a:r>
          </a:p>
          <a:p>
            <a:r>
              <a:rPr lang="it-IT" sz="1800" b="1" dirty="0"/>
              <a:t>Edilizia e manutenzione</a:t>
            </a:r>
            <a:r>
              <a:rPr lang="it-IT" sz="1800" dirty="0"/>
              <a:t>: l’Ateneo, già da qualche anno, ha definito piani triennali che prevedono interventi particolarmente significativi, molti dei quali correlati a finanziamenti esterni (bandi </a:t>
            </a:r>
            <a:r>
              <a:rPr lang="it-IT" sz="1800" dirty="0" err="1"/>
              <a:t>Mur</a:t>
            </a:r>
            <a:r>
              <a:rPr lang="it-IT" sz="1800" dirty="0"/>
              <a:t> e finanziamenti regionali). Occorre garantire un adeguato supporto in termini di professionalità tecniche. Inoltre, in questo settore, si sono registrati numerosi trasferimenti verso altri Enti che hanno ridotto l’organico in misura rilevante.</a:t>
            </a:r>
          </a:p>
          <a:p>
            <a:r>
              <a:rPr lang="it-IT" sz="1800" b="1" dirty="0"/>
              <a:t>ITC e supporto alla digitalizzazione:</a:t>
            </a:r>
            <a:r>
              <a:rPr lang="it-IT" sz="1800" dirty="0"/>
              <a:t> l’emergenza sanitaria ha evidenziato la necessità di potenziare le competenze disponibili per il supporto all’informatizzazione per tutte le esigenze connesse alla trasformazione digitale, alla dematerializzazione e allo sviluppo della didattica on-line. </a:t>
            </a:r>
          </a:p>
          <a:p>
            <a:r>
              <a:rPr lang="it-IT" sz="1800" b="1" dirty="0"/>
              <a:t>Approvvigionamenti, contabilità e gestione amministrativa</a:t>
            </a:r>
            <a:r>
              <a:rPr lang="it-IT" sz="1800" dirty="0"/>
              <a:t>: i pensionamenti previsti nei prossimi anni, il livello di specializzazione e di competenza necessari per supportare adeguatamente i processi gestionali e la correttezza delle procedure richiedono un potenziamento di queste figure sia nelle strutture centrali che dipartimentali. Le esigenze verranno valutate utilizzando criteri di </a:t>
            </a:r>
            <a:r>
              <a:rPr lang="it-IT" sz="1800" dirty="0" err="1"/>
              <a:t>benchmarking</a:t>
            </a:r>
            <a:r>
              <a:rPr lang="it-IT" sz="1800" dirty="0"/>
              <a:t> che consentano di evidenziare le situazioni di maggior fabbisogno.</a:t>
            </a:r>
          </a:p>
          <a:p>
            <a:r>
              <a:rPr lang="it-IT" sz="1800" b="1" dirty="0"/>
              <a:t>Supporto alla ricerca e alla terza missione</a:t>
            </a:r>
            <a:r>
              <a:rPr lang="it-IT" sz="1800" dirty="0"/>
              <a:t>: prosegue il rafforzamento delle figure professionali nell’ambito della ricerca e la terza missione per il quale è programmata l’emanazione di un bando per il reclutamento della posizione apicale dell’Area Ricerca e III missione. </a:t>
            </a:r>
          </a:p>
          <a:p>
            <a:r>
              <a:rPr lang="it-IT" sz="1800" b="1" dirty="0"/>
              <a:t>Tecnici e CEL:</a:t>
            </a:r>
            <a:r>
              <a:rPr lang="it-IT" sz="1800" dirty="0"/>
              <a:t> infine si darà attuazione ai reclutamenti previsti dai punti già impegnati per il reclutamento di figure tecniche, cofinanziate dai dipartimenti. E’ previsto anche il reclutamento, cofinanziato dal dipartimento, di un Collaboratore Esperto Linguistico (CEL)</a:t>
            </a:r>
          </a:p>
        </p:txBody>
      </p:sp>
      <p:sp>
        <p:nvSpPr>
          <p:cNvPr id="4" name="Titolo 1">
            <a:extLst>
              <a:ext uri="{FF2B5EF4-FFF2-40B4-BE49-F238E27FC236}">
                <a16:creationId xmlns:a16="http://schemas.microsoft.com/office/drawing/2014/main" id="{632C766E-E3E3-4EB5-BC1A-C74104C9F6B7}"/>
              </a:ext>
            </a:extLst>
          </p:cNvPr>
          <p:cNvSpPr>
            <a:spLocks noGrp="1"/>
          </p:cNvSpPr>
          <p:nvPr>
            <p:ph type="title"/>
          </p:nvPr>
        </p:nvSpPr>
        <p:spPr>
          <a:xfrm>
            <a:off x="107852" y="19879"/>
            <a:ext cx="11976296" cy="528761"/>
          </a:xfrm>
        </p:spPr>
        <p:txBody>
          <a:bodyPr>
            <a:normAutofit fontScale="90000"/>
          </a:bodyPr>
          <a:lstStyle/>
          <a:p>
            <a:pPr>
              <a:lnSpc>
                <a:spcPct val="200000"/>
              </a:lnSpc>
              <a:spcBef>
                <a:spcPts val="1000"/>
              </a:spcBef>
            </a:pPr>
            <a:r>
              <a:rPr lang="it-IT" sz="2800" b="1" dirty="0">
                <a:solidFill>
                  <a:srgbClr val="7E0000"/>
                </a:solidFill>
                <a:latin typeface="+mn-lt"/>
                <a:ea typeface="+mn-ea"/>
                <a:cs typeface="+mn-cs"/>
              </a:rPr>
              <a:t>CRITERI PROGRAMMAZIONE 2021-2022</a:t>
            </a:r>
          </a:p>
        </p:txBody>
      </p:sp>
      <p:sp>
        <p:nvSpPr>
          <p:cNvPr id="2" name="Segnaposto numero diapositiva 1">
            <a:extLst>
              <a:ext uri="{FF2B5EF4-FFF2-40B4-BE49-F238E27FC236}">
                <a16:creationId xmlns:a16="http://schemas.microsoft.com/office/drawing/2014/main" id="{63A77DF5-9A7B-4D23-8F6F-19F34D5172D0}"/>
              </a:ext>
            </a:extLst>
          </p:cNvPr>
          <p:cNvSpPr>
            <a:spLocks noGrp="1"/>
          </p:cNvSpPr>
          <p:nvPr>
            <p:ph type="sldNum" sz="quarter" idx="12"/>
          </p:nvPr>
        </p:nvSpPr>
        <p:spPr/>
        <p:txBody>
          <a:bodyPr/>
          <a:lstStyle/>
          <a:p>
            <a:fld id="{0D47A9B6-24A9-47FC-8BAF-5C6AB882DD9E}" type="slidenum">
              <a:rPr lang="it-IT" smtClean="0"/>
              <a:t>30</a:t>
            </a:fld>
            <a:endParaRPr lang="it-IT"/>
          </a:p>
        </p:txBody>
      </p:sp>
    </p:spTree>
    <p:extLst>
      <p:ext uri="{BB962C8B-B14F-4D97-AF65-F5344CB8AC3E}">
        <p14:creationId xmlns:p14="http://schemas.microsoft.com/office/powerpoint/2010/main" val="3261492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9259503" y="4975594"/>
            <a:ext cx="2593696" cy="707886"/>
          </a:xfrm>
          <a:prstGeom prst="rect">
            <a:avLst/>
          </a:prstGeom>
          <a:noFill/>
        </p:spPr>
        <p:txBody>
          <a:bodyPr wrap="square" rtlCol="0">
            <a:spAutoFit/>
          </a:bodyPr>
          <a:lstStyle/>
          <a:p>
            <a:pPr algn="ctr"/>
            <a:r>
              <a:rPr lang="it-IT" sz="2000" b="1" dirty="0">
                <a:solidFill>
                  <a:srgbClr val="7E0000"/>
                </a:solidFill>
              </a:rPr>
              <a:t>Stima indicatori PROPER</a:t>
            </a:r>
          </a:p>
        </p:txBody>
      </p:sp>
      <p:sp>
        <p:nvSpPr>
          <p:cNvPr id="6" name="Segnaposto numero diapositiva 5"/>
          <p:cNvSpPr>
            <a:spLocks noGrp="1"/>
          </p:cNvSpPr>
          <p:nvPr>
            <p:ph type="sldNum" sz="quarter" idx="12"/>
          </p:nvPr>
        </p:nvSpPr>
        <p:spPr/>
        <p:txBody>
          <a:bodyPr/>
          <a:lstStyle/>
          <a:p>
            <a:fld id="{0D47A9B6-24A9-47FC-8BAF-5C6AB882DD9E}" type="slidenum">
              <a:rPr lang="it-IT" smtClean="0"/>
              <a:t>31</a:t>
            </a:fld>
            <a:endParaRPr lang="it-IT"/>
          </a:p>
        </p:txBody>
      </p:sp>
      <p:pic>
        <p:nvPicPr>
          <p:cNvPr id="3" name="Immagine 2"/>
          <p:cNvPicPr>
            <a:picLocks noChangeAspect="1"/>
          </p:cNvPicPr>
          <p:nvPr/>
        </p:nvPicPr>
        <p:blipFill>
          <a:blip r:embed="rId2"/>
          <a:stretch>
            <a:fillRect/>
          </a:stretch>
        </p:blipFill>
        <p:spPr>
          <a:xfrm>
            <a:off x="0" y="0"/>
            <a:ext cx="12204189" cy="6858000"/>
          </a:xfrm>
          <a:prstGeom prst="rect">
            <a:avLst/>
          </a:prstGeom>
        </p:spPr>
      </p:pic>
    </p:spTree>
    <p:extLst>
      <p:ext uri="{BB962C8B-B14F-4D97-AF65-F5344CB8AC3E}">
        <p14:creationId xmlns:p14="http://schemas.microsoft.com/office/powerpoint/2010/main" val="229879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9037" y="208071"/>
            <a:ext cx="12221037" cy="461665"/>
          </a:xfrm>
          <a:prstGeom prst="rect">
            <a:avLst/>
          </a:prstGeom>
          <a:noFill/>
        </p:spPr>
        <p:txBody>
          <a:bodyPr wrap="square" rtlCol="0">
            <a:spAutoFit/>
          </a:bodyPr>
          <a:lstStyle>
            <a:defPPr>
              <a:defRPr lang="it-IT"/>
            </a:defPPr>
            <a:lvl1pPr algn="ctr">
              <a:defRPr sz="2400" b="1">
                <a:solidFill>
                  <a:srgbClr val="B53E56"/>
                </a:solidFill>
                <a:latin typeface="Roboto" pitchFamily="2" charset="0"/>
                <a:ea typeface="Roboto" pitchFamily="2" charset="0"/>
              </a:defRPr>
            </a:lvl1pPr>
          </a:lstStyle>
          <a:p>
            <a:r>
              <a:rPr lang="it-IT" dirty="0">
                <a:solidFill>
                  <a:srgbClr val="B2284B"/>
                </a:solidFill>
              </a:rPr>
              <a:t>Sistema di Misurazione e Valutazione della Performance</a:t>
            </a:r>
          </a:p>
        </p:txBody>
      </p:sp>
      <p:sp>
        <p:nvSpPr>
          <p:cNvPr id="3" name="CasellaDiTesto 2"/>
          <p:cNvSpPr txBox="1"/>
          <p:nvPr/>
        </p:nvSpPr>
        <p:spPr>
          <a:xfrm>
            <a:off x="740854" y="810763"/>
            <a:ext cx="10681253" cy="4093428"/>
          </a:xfrm>
          <a:prstGeom prst="rect">
            <a:avLst/>
          </a:prstGeom>
          <a:noFill/>
        </p:spPr>
        <p:txBody>
          <a:bodyPr wrap="square" rtlCol="0">
            <a:spAutoFit/>
          </a:bodyPr>
          <a:lstStyle/>
          <a:p>
            <a:r>
              <a:rPr lang="it-IT" sz="2000" dirty="0">
                <a:latin typeface="Roboto" panose="02000000000000000000" pitchFamily="2" charset="0"/>
                <a:ea typeface="Roboto" panose="02000000000000000000" pitchFamily="2" charset="0"/>
              </a:rPr>
              <a:t>Il SMVP è il documento che ogni Amministrazione deve adottare e rivedere annualmente per garantire il corretto svolgimento delle funzioni di programmazione, misurazione, valutazione e rendicontazione della </a:t>
            </a:r>
            <a:r>
              <a:rPr lang="it-IT" sz="2000" i="1" dirty="0">
                <a:solidFill>
                  <a:srgbClr val="B2284B"/>
                </a:solidFill>
                <a:latin typeface="Roboto" panose="02000000000000000000" pitchFamily="2" charset="0"/>
                <a:ea typeface="Roboto" panose="02000000000000000000" pitchFamily="2" charset="0"/>
              </a:rPr>
              <a:t>performance</a:t>
            </a:r>
            <a:r>
              <a:rPr lang="it-IT" sz="2000" dirty="0">
                <a:solidFill>
                  <a:schemeClr val="tx2"/>
                </a:solidFill>
                <a:latin typeface="Roboto" panose="02000000000000000000" pitchFamily="2" charset="0"/>
                <a:ea typeface="Roboto" panose="02000000000000000000" pitchFamily="2" charset="0"/>
              </a:rPr>
              <a:t>,</a:t>
            </a:r>
            <a:r>
              <a:rPr lang="it-IT" sz="2000" dirty="0">
                <a:latin typeface="Roboto" panose="02000000000000000000" pitchFamily="2" charset="0"/>
                <a:ea typeface="Roboto" panose="02000000000000000000" pitchFamily="2" charset="0"/>
              </a:rPr>
              <a:t> ossia del </a:t>
            </a:r>
            <a:r>
              <a:rPr lang="it-IT" sz="2000" b="1" dirty="0">
                <a:latin typeface="Roboto" panose="02000000000000000000" pitchFamily="2" charset="0"/>
                <a:ea typeface="Roboto" panose="02000000000000000000" pitchFamily="2" charset="0"/>
              </a:rPr>
              <a:t>ciclo della </a:t>
            </a:r>
            <a:r>
              <a:rPr lang="it-IT" sz="2000" b="1" i="1" dirty="0">
                <a:latin typeface="Roboto" panose="02000000000000000000" pitchFamily="2" charset="0"/>
                <a:ea typeface="Roboto" panose="02000000000000000000" pitchFamily="2" charset="0"/>
              </a:rPr>
              <a:t>performance</a:t>
            </a:r>
            <a:r>
              <a:rPr lang="it-IT" sz="2000" dirty="0">
                <a:latin typeface="Roboto" panose="02000000000000000000" pitchFamily="2" charset="0"/>
                <a:ea typeface="Roboto" panose="02000000000000000000" pitchFamily="2" charset="0"/>
              </a:rPr>
              <a:t>.</a:t>
            </a:r>
          </a:p>
          <a:p>
            <a:endParaRPr lang="it-IT" sz="2000" dirty="0">
              <a:latin typeface="Roboto" panose="02000000000000000000" pitchFamily="2" charset="0"/>
              <a:ea typeface="Roboto" panose="02000000000000000000" pitchFamily="2" charset="0"/>
            </a:endParaRPr>
          </a:p>
          <a:p>
            <a:r>
              <a:rPr lang="it-IT" sz="2000" b="1" dirty="0">
                <a:latin typeface="Roboto" panose="02000000000000000000" pitchFamily="2" charset="0"/>
                <a:ea typeface="Roboto" panose="02000000000000000000" pitchFamily="2" charset="0"/>
              </a:rPr>
              <a:t>Esso identifica:</a:t>
            </a:r>
          </a:p>
          <a:p>
            <a:r>
              <a:rPr lang="it-IT" sz="2000" dirty="0">
                <a:latin typeface="Roboto" panose="02000000000000000000" pitchFamily="2" charset="0"/>
                <a:ea typeface="Roboto" panose="02000000000000000000" pitchFamily="2" charset="0"/>
              </a:rPr>
              <a:t>le unità organizzative oggetto di misurazione e valutazione della </a:t>
            </a:r>
            <a:r>
              <a:rPr lang="it-IT" sz="2000" i="1" dirty="0">
                <a:solidFill>
                  <a:srgbClr val="B2284B"/>
                </a:solidFill>
                <a:latin typeface="Roboto" panose="02000000000000000000" pitchFamily="2" charset="0"/>
                <a:ea typeface="Roboto" panose="02000000000000000000" pitchFamily="2" charset="0"/>
              </a:rPr>
              <a:t>performance</a:t>
            </a:r>
            <a:r>
              <a:rPr lang="it-IT" sz="2000" dirty="0">
                <a:solidFill>
                  <a:srgbClr val="B2284B"/>
                </a:solidFill>
                <a:latin typeface="Roboto" panose="02000000000000000000" pitchFamily="2" charset="0"/>
                <a:ea typeface="Roboto" panose="02000000000000000000" pitchFamily="2" charset="0"/>
              </a:rPr>
              <a:t> </a:t>
            </a:r>
            <a:r>
              <a:rPr lang="it-IT" sz="2000" i="1" dirty="0">
                <a:solidFill>
                  <a:srgbClr val="B2284B"/>
                </a:solidFill>
                <a:latin typeface="Roboto" panose="02000000000000000000" pitchFamily="2" charset="0"/>
                <a:ea typeface="Roboto" panose="02000000000000000000" pitchFamily="2" charset="0"/>
              </a:rPr>
              <a:t>organizzativa</a:t>
            </a:r>
            <a:r>
              <a:rPr lang="it-IT" sz="2000" dirty="0">
                <a:solidFill>
                  <a:srgbClr val="B2284B"/>
                </a:solidFill>
                <a:latin typeface="Roboto" panose="02000000000000000000" pitchFamily="2" charset="0"/>
                <a:ea typeface="Roboto" panose="02000000000000000000" pitchFamily="2" charset="0"/>
              </a:rPr>
              <a:t>. </a:t>
            </a:r>
          </a:p>
          <a:p>
            <a:endParaRPr lang="it-IT" sz="2000" dirty="0">
              <a:latin typeface="Roboto" panose="02000000000000000000" pitchFamily="2" charset="0"/>
              <a:ea typeface="Roboto" panose="02000000000000000000" pitchFamily="2" charset="0"/>
            </a:endParaRPr>
          </a:p>
          <a:p>
            <a:r>
              <a:rPr lang="it-IT" sz="2000" dirty="0">
                <a:latin typeface="Roboto" panose="02000000000000000000" pitchFamily="2" charset="0"/>
                <a:ea typeface="Roboto" panose="02000000000000000000" pitchFamily="2" charset="0"/>
              </a:rPr>
              <a:t>I criteri da seguire per misurare e valutare la </a:t>
            </a:r>
            <a:r>
              <a:rPr lang="it-IT" sz="2000" i="1" dirty="0">
                <a:solidFill>
                  <a:srgbClr val="B2284B"/>
                </a:solidFill>
                <a:latin typeface="Roboto" panose="02000000000000000000" pitchFamily="2" charset="0"/>
                <a:ea typeface="Roboto" panose="02000000000000000000" pitchFamily="2" charset="0"/>
              </a:rPr>
              <a:t>performance</a:t>
            </a:r>
            <a:r>
              <a:rPr lang="it-IT" sz="2000" dirty="0">
                <a:solidFill>
                  <a:srgbClr val="B2284B"/>
                </a:solidFill>
                <a:latin typeface="Roboto" panose="02000000000000000000" pitchFamily="2" charset="0"/>
                <a:ea typeface="Roboto" panose="02000000000000000000" pitchFamily="2" charset="0"/>
              </a:rPr>
              <a:t> individuale </a:t>
            </a:r>
            <a:r>
              <a:rPr lang="it-IT" sz="2000" dirty="0">
                <a:latin typeface="Roboto" panose="02000000000000000000" pitchFamily="2" charset="0"/>
                <a:ea typeface="Roboto" panose="02000000000000000000" pitchFamily="2" charset="0"/>
              </a:rPr>
              <a:t>ed i rispettivi pesi.</a:t>
            </a:r>
          </a:p>
          <a:p>
            <a:endParaRPr lang="it-IT" sz="2000" dirty="0">
              <a:latin typeface="Roboto" panose="02000000000000000000" pitchFamily="2" charset="0"/>
              <a:ea typeface="Roboto" panose="02000000000000000000" pitchFamily="2" charset="0"/>
            </a:endParaRPr>
          </a:p>
          <a:p>
            <a:r>
              <a:rPr lang="it-IT" sz="2000" dirty="0">
                <a:latin typeface="Roboto" panose="02000000000000000000" pitchFamily="2" charset="0"/>
                <a:ea typeface="Roboto" panose="02000000000000000000" pitchFamily="2" charset="0"/>
              </a:rPr>
              <a:t>Le fasi da seguire e i relativi documenti da elaborare per la formalizzazione dell’intero processo.</a:t>
            </a:r>
          </a:p>
          <a:p>
            <a:endParaRPr lang="it-IT" sz="2000" dirty="0">
              <a:latin typeface="Roboto" panose="02000000000000000000" pitchFamily="2" charset="0"/>
              <a:ea typeface="Roboto" panose="02000000000000000000" pitchFamily="2" charset="0"/>
            </a:endParaRPr>
          </a:p>
          <a:p>
            <a:r>
              <a:rPr lang="it-IT" sz="2000" dirty="0">
                <a:latin typeface="Roboto" panose="02000000000000000000" pitchFamily="2" charset="0"/>
                <a:ea typeface="Roboto" panose="02000000000000000000" pitchFamily="2" charset="0"/>
              </a:rPr>
              <a:t>Il SMVP è soggetto al parere positivo vincolante del Nucleo di Valutazione/OIV.</a:t>
            </a:r>
          </a:p>
        </p:txBody>
      </p:sp>
      <p:sp>
        <p:nvSpPr>
          <p:cNvPr id="2" name="Segnaposto numero diapositiva 1">
            <a:extLst>
              <a:ext uri="{FF2B5EF4-FFF2-40B4-BE49-F238E27FC236}">
                <a16:creationId xmlns:a16="http://schemas.microsoft.com/office/drawing/2014/main" id="{87CBEC45-3348-4437-9D83-55E4DA96A3F3}"/>
              </a:ext>
            </a:extLst>
          </p:cNvPr>
          <p:cNvSpPr>
            <a:spLocks noGrp="1"/>
          </p:cNvSpPr>
          <p:nvPr>
            <p:ph type="sldNum" sz="quarter" idx="12"/>
          </p:nvPr>
        </p:nvSpPr>
        <p:spPr/>
        <p:txBody>
          <a:bodyPr/>
          <a:lstStyle/>
          <a:p>
            <a:fld id="{0D47A9B6-24A9-47FC-8BAF-5C6AB882DD9E}" type="slidenum">
              <a:rPr lang="it-IT" smtClean="0"/>
              <a:t>4</a:t>
            </a:fld>
            <a:endParaRPr lang="it-IT"/>
          </a:p>
        </p:txBody>
      </p:sp>
    </p:spTree>
    <p:extLst>
      <p:ext uri="{BB962C8B-B14F-4D97-AF65-F5344CB8AC3E}">
        <p14:creationId xmlns:p14="http://schemas.microsoft.com/office/powerpoint/2010/main" val="287208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avolo&#10;&#10;Descrizione generata automaticamente"/>
          <p:cNvPicPr/>
          <p:nvPr/>
        </p:nvPicPr>
        <p:blipFill>
          <a:blip r:embed="rId2"/>
          <a:stretch>
            <a:fillRect/>
          </a:stretch>
        </p:blipFill>
        <p:spPr>
          <a:xfrm>
            <a:off x="564776" y="699250"/>
            <a:ext cx="10936941" cy="6140822"/>
          </a:xfrm>
          <a:prstGeom prst="rect">
            <a:avLst/>
          </a:prstGeom>
        </p:spPr>
      </p:pic>
      <p:sp>
        <p:nvSpPr>
          <p:cNvPr id="3" name="Titolo 1"/>
          <p:cNvSpPr txBox="1">
            <a:spLocks/>
          </p:cNvSpPr>
          <p:nvPr/>
        </p:nvSpPr>
        <p:spPr>
          <a:xfrm>
            <a:off x="-29037" y="208071"/>
            <a:ext cx="12221037" cy="461665"/>
          </a:xfrm>
          <a:prstGeom prst="rect">
            <a:avLst/>
          </a:prstGeom>
          <a:noFill/>
        </p:spPr>
        <p:txBody>
          <a:bodyPr wrap="square" rtlCol="0">
            <a:spAutoFit/>
          </a:bodyPr>
          <a:lstStyle>
            <a:defPPr>
              <a:defRPr lang="it-IT"/>
            </a:defPPr>
            <a:lvl1pPr algn="ctr">
              <a:defRPr sz="2400" b="1">
                <a:solidFill>
                  <a:srgbClr val="B53E56"/>
                </a:solidFill>
                <a:latin typeface="Roboto" pitchFamily="2" charset="0"/>
                <a:ea typeface="Roboto" pitchFamily="2" charset="0"/>
              </a:defRPr>
            </a:lvl1pPr>
          </a:lstStyle>
          <a:p>
            <a:r>
              <a:rPr lang="it-IT" dirty="0">
                <a:solidFill>
                  <a:srgbClr val="B2284B"/>
                </a:solidFill>
              </a:rPr>
              <a:t>Organigramma Ateneo</a:t>
            </a:r>
          </a:p>
        </p:txBody>
      </p:sp>
      <p:sp>
        <p:nvSpPr>
          <p:cNvPr id="4" name="Segnaposto numero diapositiva 3">
            <a:extLst>
              <a:ext uri="{FF2B5EF4-FFF2-40B4-BE49-F238E27FC236}">
                <a16:creationId xmlns:a16="http://schemas.microsoft.com/office/drawing/2014/main" id="{DE027A21-C58A-4AD8-BE57-7436FB96C80F}"/>
              </a:ext>
            </a:extLst>
          </p:cNvPr>
          <p:cNvSpPr>
            <a:spLocks noGrp="1"/>
          </p:cNvSpPr>
          <p:nvPr>
            <p:ph type="sldNum" sz="quarter" idx="12"/>
          </p:nvPr>
        </p:nvSpPr>
        <p:spPr/>
        <p:txBody>
          <a:bodyPr/>
          <a:lstStyle/>
          <a:p>
            <a:fld id="{0D47A9B6-24A9-47FC-8BAF-5C6AB882DD9E}" type="slidenum">
              <a:rPr lang="it-IT" smtClean="0"/>
              <a:t>5</a:t>
            </a:fld>
            <a:endParaRPr lang="it-IT"/>
          </a:p>
        </p:txBody>
      </p:sp>
    </p:spTree>
    <p:extLst>
      <p:ext uri="{BB962C8B-B14F-4D97-AF65-F5344CB8AC3E}">
        <p14:creationId xmlns:p14="http://schemas.microsoft.com/office/powerpoint/2010/main" val="172705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94815" y="257372"/>
            <a:ext cx="7794121" cy="461665"/>
          </a:xfrm>
          <a:prstGeom prst="rect">
            <a:avLst/>
          </a:prstGeom>
          <a:noFill/>
        </p:spPr>
        <p:txBody>
          <a:bodyPr wrap="none" rtlCol="0">
            <a:spAutoFit/>
          </a:bodyPr>
          <a:lstStyle/>
          <a:p>
            <a:pPr algn="ctr"/>
            <a:r>
              <a:rPr lang="it-IT" sz="2400" b="1" dirty="0">
                <a:solidFill>
                  <a:srgbClr val="B2284B"/>
                </a:solidFill>
                <a:latin typeface="Roboto" pitchFamily="2" charset="0"/>
                <a:ea typeface="Roboto" pitchFamily="2" charset="0"/>
              </a:rPr>
              <a:t>Le strutture di III livello Unità Organizzative Complesse</a:t>
            </a:r>
          </a:p>
        </p:txBody>
      </p:sp>
      <p:sp>
        <p:nvSpPr>
          <p:cNvPr id="4" name="Rettangolo 3"/>
          <p:cNvSpPr/>
          <p:nvPr/>
        </p:nvSpPr>
        <p:spPr>
          <a:xfrm>
            <a:off x="98612" y="1129553"/>
            <a:ext cx="12093388" cy="1200329"/>
          </a:xfrm>
          <a:prstGeom prst="rect">
            <a:avLst/>
          </a:prstGeom>
        </p:spPr>
        <p:txBody>
          <a:bodyPr wrap="square">
            <a:spAutoFit/>
          </a:bodyPr>
          <a:lstStyle/>
          <a:p>
            <a:pPr algn="just">
              <a:spcAft>
                <a:spcPts val="0"/>
              </a:spcAft>
            </a:pPr>
            <a:r>
              <a:rPr lang="it-IT" dirty="0">
                <a:solidFill>
                  <a:srgbClr val="000000"/>
                </a:solidFill>
                <a:latin typeface="Roboto" panose="02000000000000000000" pitchFamily="2" charset="0"/>
                <a:ea typeface="Calibri" panose="020F0502020204030204" pitchFamily="34" charset="0"/>
                <a:cs typeface="Times New Roman" panose="02020603050405020304" pitchFamily="18" charset="0"/>
              </a:rPr>
              <a:t>Nel 2019 sono state introdotte le strutture di terzo livello denominate Unità Organizzative Complesse (UOC), ovvero articolazioni </a:t>
            </a:r>
            <a:r>
              <a:rPr lang="it-IT" dirty="0">
                <a:latin typeface="Roboto" panose="02000000000000000000" pitchFamily="2" charset="0"/>
                <a:ea typeface="Calibri" panose="020F0502020204030204" pitchFamily="34" charset="0"/>
                <a:cs typeface="Calibri" panose="020F0502020204030204" pitchFamily="34" charset="0"/>
              </a:rPr>
              <a:t>organizzative del Servizio di appartenenza in cui si concentrano competenze professionali e risorse (umane, tecnologiche e strumentali)</a:t>
            </a:r>
            <a:r>
              <a:rPr lang="it-IT" dirty="0">
                <a:solidFill>
                  <a:srgbClr val="000000"/>
                </a:solidFill>
                <a:latin typeface="Roboto" panose="02000000000000000000" pitchFamily="2" charset="0"/>
                <a:ea typeface="Calibri" panose="020F0502020204030204" pitchFamily="34" charset="0"/>
                <a:cs typeface="Times New Roman" panose="02020603050405020304" pitchFamily="18" charset="0"/>
              </a:rPr>
              <a:t> finalizzate allo svolgimento di funzioni di amministrazione, di programmazione o di erogazione di servizi specifici ad una (o più) ben definita categoria di utenti (interni o esterni all’Ateneo).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Diagramma 7"/>
          <p:cNvGraphicFramePr/>
          <p:nvPr>
            <p:extLst>
              <p:ext uri="{D42A27DB-BD31-4B8C-83A1-F6EECF244321}">
                <p14:modId xmlns:p14="http://schemas.microsoft.com/office/powerpoint/2010/main" val="324448631"/>
              </p:ext>
            </p:extLst>
          </p:nvPr>
        </p:nvGraphicFramePr>
        <p:xfrm>
          <a:off x="98612" y="2740397"/>
          <a:ext cx="12093388" cy="4045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a:extLst>
              <a:ext uri="{FF2B5EF4-FFF2-40B4-BE49-F238E27FC236}">
                <a16:creationId xmlns:a16="http://schemas.microsoft.com/office/drawing/2014/main" id="{8B0A5D9C-9890-4C86-946E-50088A70D6DE}"/>
              </a:ext>
            </a:extLst>
          </p:cNvPr>
          <p:cNvSpPr>
            <a:spLocks noGrp="1"/>
          </p:cNvSpPr>
          <p:nvPr>
            <p:ph type="sldNum" sz="quarter" idx="12"/>
          </p:nvPr>
        </p:nvSpPr>
        <p:spPr/>
        <p:txBody>
          <a:bodyPr/>
          <a:lstStyle/>
          <a:p>
            <a:fld id="{0D47A9B6-24A9-47FC-8BAF-5C6AB882DD9E}" type="slidenum">
              <a:rPr lang="it-IT" smtClean="0"/>
              <a:t>6</a:t>
            </a:fld>
            <a:endParaRPr lang="it-IT"/>
          </a:p>
        </p:txBody>
      </p:sp>
    </p:spTree>
    <p:extLst>
      <p:ext uri="{BB962C8B-B14F-4D97-AF65-F5344CB8AC3E}">
        <p14:creationId xmlns:p14="http://schemas.microsoft.com/office/powerpoint/2010/main" val="6020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9018" y="146760"/>
            <a:ext cx="10515600" cy="917765"/>
          </a:xfrm>
        </p:spPr>
        <p:txBody>
          <a:bodyPr>
            <a:noAutofit/>
          </a:bodyPr>
          <a:lstStyle/>
          <a:p>
            <a:pPr algn="ctr"/>
            <a:r>
              <a:rPr lang="it-IT" sz="2400" b="1" dirty="0">
                <a:solidFill>
                  <a:srgbClr val="B2284B"/>
                </a:solidFill>
                <a:latin typeface="Roboto" panose="02000000000000000000" pitchFamily="2" charset="0"/>
                <a:ea typeface="Roboto" panose="02000000000000000000" pitchFamily="2" charset="0"/>
              </a:rPr>
              <a:t>Scheda tipo di performance organizzativa di Area</a:t>
            </a:r>
          </a:p>
        </p:txBody>
      </p:sp>
      <p:graphicFrame>
        <p:nvGraphicFramePr>
          <p:cNvPr id="6" name="Segnaposto contenuto 5"/>
          <p:cNvGraphicFramePr>
            <a:graphicFrameLocks noGrp="1"/>
          </p:cNvGraphicFramePr>
          <p:nvPr>
            <p:ph idx="1"/>
          </p:nvPr>
        </p:nvGraphicFramePr>
        <p:xfrm>
          <a:off x="518614" y="1064525"/>
          <a:ext cx="11150221" cy="533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a:extLst>
              <a:ext uri="{FF2B5EF4-FFF2-40B4-BE49-F238E27FC236}">
                <a16:creationId xmlns:a16="http://schemas.microsoft.com/office/drawing/2014/main" id="{47C5D0C5-B697-4413-AF33-4FA379002C25}"/>
              </a:ext>
            </a:extLst>
          </p:cNvPr>
          <p:cNvSpPr>
            <a:spLocks noGrp="1"/>
          </p:cNvSpPr>
          <p:nvPr>
            <p:ph type="sldNum" sz="quarter" idx="12"/>
          </p:nvPr>
        </p:nvSpPr>
        <p:spPr/>
        <p:txBody>
          <a:bodyPr/>
          <a:lstStyle/>
          <a:p>
            <a:fld id="{0D47A9B6-24A9-47FC-8BAF-5C6AB882DD9E}" type="slidenum">
              <a:rPr lang="it-IT" smtClean="0"/>
              <a:t>7</a:t>
            </a:fld>
            <a:endParaRPr lang="it-IT"/>
          </a:p>
        </p:txBody>
      </p:sp>
    </p:spTree>
    <p:extLst>
      <p:ext uri="{BB962C8B-B14F-4D97-AF65-F5344CB8AC3E}">
        <p14:creationId xmlns:p14="http://schemas.microsoft.com/office/powerpoint/2010/main" val="168208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99406" y="44349"/>
            <a:ext cx="11244446" cy="6962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rgbClr val="B2284B"/>
                </a:solidFill>
                <a:latin typeface="Roboto" panose="02000000000000000000" pitchFamily="2" charset="0"/>
                <a:ea typeface="Roboto" panose="02000000000000000000" pitchFamily="2" charset="0"/>
              </a:rPr>
              <a:t>Performance organizzativa - Indicatori per la definizione dei valori target</a:t>
            </a:r>
          </a:p>
        </p:txBody>
      </p:sp>
      <p:pic>
        <p:nvPicPr>
          <p:cNvPr id="6" name="Immagine 5"/>
          <p:cNvPicPr>
            <a:picLocks noChangeAspect="1"/>
          </p:cNvPicPr>
          <p:nvPr/>
        </p:nvPicPr>
        <p:blipFill>
          <a:blip r:embed="rId2"/>
          <a:stretch>
            <a:fillRect/>
          </a:stretch>
        </p:blipFill>
        <p:spPr>
          <a:xfrm>
            <a:off x="412376" y="605534"/>
            <a:ext cx="10990729" cy="6252466"/>
          </a:xfrm>
          <a:prstGeom prst="rect">
            <a:avLst/>
          </a:prstGeom>
        </p:spPr>
      </p:pic>
      <p:sp>
        <p:nvSpPr>
          <p:cNvPr id="3" name="Segnaposto numero diapositiva 2">
            <a:extLst>
              <a:ext uri="{FF2B5EF4-FFF2-40B4-BE49-F238E27FC236}">
                <a16:creationId xmlns:a16="http://schemas.microsoft.com/office/drawing/2014/main" id="{28BFBAE3-F58C-4C27-9532-4FD7E4DC75D6}"/>
              </a:ext>
            </a:extLst>
          </p:cNvPr>
          <p:cNvSpPr>
            <a:spLocks noGrp="1"/>
          </p:cNvSpPr>
          <p:nvPr>
            <p:ph type="sldNum" sz="quarter" idx="12"/>
          </p:nvPr>
        </p:nvSpPr>
        <p:spPr/>
        <p:txBody>
          <a:bodyPr/>
          <a:lstStyle/>
          <a:p>
            <a:fld id="{0D47A9B6-24A9-47FC-8BAF-5C6AB882DD9E}" type="slidenum">
              <a:rPr lang="it-IT" smtClean="0"/>
              <a:t>8</a:t>
            </a:fld>
            <a:endParaRPr lang="it-IT"/>
          </a:p>
        </p:txBody>
      </p:sp>
    </p:spTree>
    <p:extLst>
      <p:ext uri="{BB962C8B-B14F-4D97-AF65-F5344CB8AC3E}">
        <p14:creationId xmlns:p14="http://schemas.microsoft.com/office/powerpoint/2010/main" val="166420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99406" y="44349"/>
            <a:ext cx="11244446" cy="6962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rgbClr val="B2284B"/>
                </a:solidFill>
                <a:latin typeface="Roboto" panose="02000000000000000000" pitchFamily="2" charset="0"/>
                <a:ea typeface="Roboto" panose="02000000000000000000" pitchFamily="2" charset="0"/>
              </a:rPr>
              <a:t>Performance organizzativa - Indicatori per la definizione dei valori target</a:t>
            </a:r>
          </a:p>
        </p:txBody>
      </p:sp>
      <p:pic>
        <p:nvPicPr>
          <p:cNvPr id="4" name="Immagine 3">
            <a:extLst>
              <a:ext uri="{FF2B5EF4-FFF2-40B4-BE49-F238E27FC236}">
                <a16:creationId xmlns:a16="http://schemas.microsoft.com/office/drawing/2014/main" id="{28CE0A1F-65B7-494B-989E-C141BD632E3C}"/>
              </a:ext>
            </a:extLst>
          </p:cNvPr>
          <p:cNvPicPr>
            <a:picLocks noChangeAspect="1"/>
          </p:cNvPicPr>
          <p:nvPr/>
        </p:nvPicPr>
        <p:blipFill>
          <a:blip r:embed="rId2"/>
          <a:stretch>
            <a:fillRect/>
          </a:stretch>
        </p:blipFill>
        <p:spPr>
          <a:xfrm>
            <a:off x="203301" y="633045"/>
            <a:ext cx="11785397" cy="5092347"/>
          </a:xfrm>
          <a:prstGeom prst="rect">
            <a:avLst/>
          </a:prstGeom>
        </p:spPr>
      </p:pic>
      <p:sp>
        <p:nvSpPr>
          <p:cNvPr id="5" name="Segnaposto numero diapositiva 4">
            <a:extLst>
              <a:ext uri="{FF2B5EF4-FFF2-40B4-BE49-F238E27FC236}">
                <a16:creationId xmlns:a16="http://schemas.microsoft.com/office/drawing/2014/main" id="{3FB4C88A-792B-4107-A5A4-ACF69D7A647F}"/>
              </a:ext>
            </a:extLst>
          </p:cNvPr>
          <p:cNvSpPr>
            <a:spLocks noGrp="1"/>
          </p:cNvSpPr>
          <p:nvPr>
            <p:ph type="sldNum" sz="quarter" idx="12"/>
          </p:nvPr>
        </p:nvSpPr>
        <p:spPr/>
        <p:txBody>
          <a:bodyPr/>
          <a:lstStyle/>
          <a:p>
            <a:fld id="{0D47A9B6-24A9-47FC-8BAF-5C6AB882DD9E}" type="slidenum">
              <a:rPr lang="it-IT" smtClean="0"/>
              <a:t>9</a:t>
            </a:fld>
            <a:endParaRPr lang="it-IT"/>
          </a:p>
        </p:txBody>
      </p:sp>
    </p:spTree>
    <p:extLst>
      <p:ext uri="{BB962C8B-B14F-4D97-AF65-F5344CB8AC3E}">
        <p14:creationId xmlns:p14="http://schemas.microsoft.com/office/powerpoint/2010/main" val="7417350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6350</TotalTime>
  <Words>3198</Words>
  <Application>Microsoft Office PowerPoint</Application>
  <PresentationFormat>Widescreen</PresentationFormat>
  <Paragraphs>364</Paragraphs>
  <Slides>31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Calibri</vt:lpstr>
      <vt:lpstr>Calibri Light</vt:lpstr>
      <vt:lpstr>Roboto</vt:lpstr>
      <vt:lpstr>Wingdings</vt:lpstr>
      <vt:lpstr>Tema di Office</vt:lpstr>
      <vt:lpstr>Presentazione standard di PowerPoint</vt:lpstr>
      <vt:lpstr>ARGOMENTI DI DISCUSSIONE</vt:lpstr>
      <vt:lpstr>Il processo di assegnazione, revisione e valutazione degli obiettivi  2021</vt:lpstr>
      <vt:lpstr>Presentazione standard di PowerPoint</vt:lpstr>
      <vt:lpstr>Presentazione standard di PowerPoint</vt:lpstr>
      <vt:lpstr>Presentazione standard di PowerPoint</vt:lpstr>
      <vt:lpstr>Scheda tipo di performance organizzativa di Area</vt:lpstr>
      <vt:lpstr>Presentazione standard di PowerPoint</vt:lpstr>
      <vt:lpstr>Presentazione standard di PowerPoint</vt:lpstr>
      <vt:lpstr>Presentazione standard di PowerPoint</vt:lpstr>
      <vt:lpstr>Area Sistemi Informativi</vt:lpstr>
      <vt:lpstr>Presentazione standard di PowerPoint</vt:lpstr>
      <vt:lpstr>Area Tecnica e Sicurezza</vt:lpstr>
      <vt:lpstr>Area Tecnica e Sicurezza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Budget 2021</vt:lpstr>
      <vt:lpstr>PROGRAMMAZIONE  PERSONALE 2021-23</vt:lpstr>
      <vt:lpstr>PROGRAMMAZIONE  2021-23</vt:lpstr>
      <vt:lpstr>CRITERI PROGRAMMAZIONE 2021-2022</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Alberto Zannetti</dc:creator>
  <cp:lastModifiedBy>Mabel Pomici</cp:lastModifiedBy>
  <cp:revision>308</cp:revision>
  <cp:lastPrinted>2020-09-11T07:00:11Z</cp:lastPrinted>
  <dcterms:created xsi:type="dcterms:W3CDTF">2018-06-26T10:19:55Z</dcterms:created>
  <dcterms:modified xsi:type="dcterms:W3CDTF">2020-12-16T08:42:46Z</dcterms:modified>
</cp:coreProperties>
</file>