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797675" cy="98567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63BB8-240B-48D5-BE8F-A2EDE27C2833}" type="datetimeFigureOut">
              <a:rPr lang="it-IT" smtClean="0"/>
              <a:t>11/06/2018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1" y="4681539"/>
            <a:ext cx="5438775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361489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9" y="9361489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7EDDB-A3CC-47F3-B1F4-9784528757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413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EDDB-A3CC-47F3-B1F4-97845287577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2605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EDDB-A3CC-47F3-B1F4-97845287577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525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EDDB-A3CC-47F3-B1F4-97845287577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2615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EDDB-A3CC-47F3-B1F4-97845287577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2130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EDDB-A3CC-47F3-B1F4-97845287577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291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9413-544C-4967-BEFD-FA79F18F40EA}" type="datetime1">
              <a:rPr lang="it-IT" smtClean="0"/>
              <a:t>11/06/2018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12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C020-58F1-4C9F-AC58-DAC538357AEA}" type="datetime1">
              <a:rPr lang="it-IT" smtClean="0"/>
              <a:t>11/06/2018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195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5E06-9759-44D2-AF13-98067E36D4FA}" type="datetime1">
              <a:rPr lang="it-IT" smtClean="0"/>
              <a:t>11/06/2018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57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3BC7-FBC7-4FAB-84E4-8E4BB3B5ACEB}" type="datetime1">
              <a:rPr lang="it-IT" smtClean="0"/>
              <a:t>11/06/2018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59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157E-1EC7-4D1E-8524-0389B07D0AC9}" type="datetime1">
              <a:rPr lang="it-IT" smtClean="0"/>
              <a:t>11/06/2018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73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3B58-3A27-4A30-8581-CA59A7B26016}" type="datetime1">
              <a:rPr lang="it-IT" smtClean="0"/>
              <a:t>11/06/2018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73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1DAC-B543-462A-9D70-A335DAA758A2}" type="datetime1">
              <a:rPr lang="it-IT" smtClean="0"/>
              <a:t>11/06/2018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769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A0F5-31CD-4DEC-8A8B-A11622BFF8CE}" type="datetime1">
              <a:rPr lang="it-IT" smtClean="0"/>
              <a:t>11/06/2018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380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E303-59DA-447C-9503-D57F06688DC1}" type="datetime1">
              <a:rPr lang="it-IT" smtClean="0"/>
              <a:t>11/06/2018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21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0E33-0C47-4BFC-BAD7-476CA6E36635}" type="datetime1">
              <a:rPr lang="it-IT" smtClean="0"/>
              <a:t>11/06/2018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72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9C4B-D28D-4B4B-8FC5-16DB395179F3}" type="datetime1">
              <a:rPr lang="it-IT" smtClean="0"/>
              <a:t>11/06/2018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16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DBDCD-3EA1-4069-9843-117C355AEA2F}" type="datetime1">
              <a:rPr lang="it-IT" smtClean="0"/>
              <a:t>11/06/2018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D8185-4897-4E5C-B1E2-37F31ED00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142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DICAr sole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305"/>
            <a:ext cx="9144000" cy="684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 flipH="1">
            <a:off x="323528" y="413878"/>
            <a:ext cx="8560352" cy="70788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Identity &amp; Access Management</a:t>
            </a:r>
            <a:endParaRPr lang="it-IT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 flipH="1">
            <a:off x="7596336" y="6428354"/>
            <a:ext cx="1547664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Giugno 2018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Predisposizione ambiente di test per 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integrazione dell’accesso tramite SPID alle applicazioni CINECA.</a:t>
            </a:r>
          </a:p>
          <a:p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Definizione </a:t>
            </a: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della comunicazione con 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FLUXUS.</a:t>
            </a: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Scelta/installazione/configurazione di un software aperto (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XAtlas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per la gestione dei varchi in grado di colloquiare con dispositivi fisici di svariati produttori.</a:t>
            </a:r>
          </a:p>
          <a:p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Definizione dello strumento unico di accesso (card RFID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contactless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che verrà utilizzata anche per le timbrature nell’ambito del progetto di sostituzione dei rilevatori di presenza.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COSA E’ STATO FATTO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15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Produzione interna di alcune tessere per testare sia la rilevazione delle presenze che l’apertura dei varchi.</a:t>
            </a:r>
          </a:p>
          <a:p>
            <a:pPr algn="just">
              <a:lnSpc>
                <a:spcPct val="120000"/>
              </a:lnSpc>
            </a:pPr>
            <a:r>
              <a:rPr 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Installazione di un dispositivo per l’apertura varchi e un timbratore di nuova generazione presso la nostra sede. Da diversi mesi un gruppo di colleghi utilizzano le nuove tessere per entrambe le funzioni senza nessun problema. </a:t>
            </a:r>
          </a:p>
          <a:p>
            <a:pPr algn="just">
              <a:lnSpc>
                <a:spcPct val="120000"/>
              </a:lnSpc>
            </a:pPr>
            <a:r>
              <a:rPr 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Scelta della tipologia di stampante adeguata alla scrittura dei settori delle tessere, implementato il software di comunicazione e di stampa.</a:t>
            </a:r>
          </a:p>
          <a:p>
            <a:pPr algn="just">
              <a:lnSpc>
                <a:spcPct val="120000"/>
              </a:lnSpc>
            </a:pPr>
            <a:r>
              <a:rPr 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Definizione delle procedure per emissione, revoca e </a:t>
            </a:r>
            <a:r>
              <a:rPr lang="it-IT" sz="3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</a:t>
            </a:r>
            <a:r>
              <a:rPr 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-emissione della tessera in locale e divulgazione dei relativi eventi agli applicativi interessati.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34082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COSA E’ STATO FATTO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259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Predisposizione delle interfacce per quegli utenti del sistema a cui verrà demandata la gestione del controllo di un servizio. </a:t>
            </a:r>
          </a:p>
          <a:p>
            <a:pPr algn="just"/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Acquisizione del servizio di produzione massiva delle tessere e acquisto delle stampanti di scrittura della memoria delle tessere.</a:t>
            </a:r>
          </a:p>
          <a:p>
            <a:pPr algn="just"/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Configurazione 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dei varchi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all’atto 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dell’installazione dei relativi dispositivi fisici.</a:t>
            </a:r>
            <a:endParaRPr lang="it-IT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Studio del controllo varchi per tutti i parcheggi gestiti tramite sbarra.</a:t>
            </a:r>
          </a:p>
          <a:p>
            <a:pPr algn="just"/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poi … siamo disponibili a integrare qualsiasi controllo si intenda applicare e fornire tutti i dati tecnici necessari all’implementazione e all’acquisizione dei dispositivi.</a:t>
            </a: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CASA RESTA DA FARE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44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stati installati i primi 30 nuovi rilevatori di presenza, è stata avviata la gara per acquisire i rimanenti 70 al fine di completare la sostituzione, che 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dovrebbe avvenire 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 mesi di settembre e ottobre.</a:t>
            </a:r>
          </a:p>
          <a:p>
            <a:pPr algn="just"/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Stiamo aggiudicando la gara per la 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realizzazione di una MAN cittadina di proprietà che collegherà tutte le nostre sedi urbane a 10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Gb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/s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presumibilmente entro l’anno, 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mentre è già in corso l’adeguamento di tutti gli apparati di rete 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 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edificio per accogliere l’innalzamento di banda dall’attuale 1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Gb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/s ai 10Gb/s.</a:t>
            </a:r>
          </a:p>
          <a:p>
            <a:pPr marL="0" indent="0">
              <a:buNone/>
            </a:pPr>
            <a:endParaRPr lang="it-IT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AGGIORNAMENTI – </a:t>
            </a:r>
            <a:r>
              <a:rPr lang="it-IT" sz="3200" dirty="0" smtClean="0">
                <a:solidFill>
                  <a:schemeClr val="bg1"/>
                </a:solidFill>
              </a:rPr>
              <a:t>RILEVATORI - MAN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7149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6755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Abbiamo aderito all’accordo quadro  CONSIP «Centrali telefoniche 7» per aggiornare l’attuale sistema telefonico analogico passando a telefonia VoIP, ossia al trasporto delle comunicazioni vocali sulla rete dati.</a:t>
            </a:r>
          </a:p>
          <a:p>
            <a:pPr algn="just"/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Stiamo risolvendo tutte le situazioni di rete </a:t>
            </a:r>
            <a:r>
              <a:rPr 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 non sono in grado di </a:t>
            </a:r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gestire apparecchi telefonici di questo tipo e che in generale riguardano soprattutto laboratori o piccole implementazioni che le strutture hanno realizzato autonomamente. </a:t>
            </a:r>
          </a:p>
          <a:p>
            <a:pPr algn="just"/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 </a:t>
            </a:r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prossimi mesi implementeremo le centrali telefoniche virtuali, sostituiremo 2500 apparecchi telefonici e predisporremo </a:t>
            </a:r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</a:t>
            </a:r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funzionalità ora disponibili in analogico. </a:t>
            </a:r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progetto dovrebbe veder la fine entro l’anno, abbiamo tuttavia qualche perplessità circa la </a:t>
            </a:r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reattività, </a:t>
            </a:r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oggi non particolarmente brillante, </a:t>
            </a:r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dell’azienda </a:t>
            </a:r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 si è aggiudicata la gara CONSIP.</a:t>
            </a:r>
          </a:p>
          <a:p>
            <a:pPr marL="0" indent="0" algn="just">
              <a:buNone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sz="3200" dirty="0">
                <a:solidFill>
                  <a:schemeClr val="bg1"/>
                </a:solidFill>
              </a:rPr>
              <a:t>A</a:t>
            </a:r>
            <a:r>
              <a:rPr lang="it-IT" sz="3200" dirty="0" smtClean="0">
                <a:solidFill>
                  <a:schemeClr val="bg1"/>
                </a:solidFill>
              </a:rPr>
              <a:t>GGIORNAMENTI- </a:t>
            </a:r>
            <a:r>
              <a:rPr lang="it-IT" sz="3200" dirty="0" smtClean="0">
                <a:solidFill>
                  <a:schemeClr val="bg1"/>
                </a:solidFill>
              </a:rPr>
              <a:t>TELEFONIA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624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1289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FINALITA’ DEL PROGETTO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progetto è nato per trovare una soluzione strutturata a esigenze sorte in ambiti che vanno dagli accessi fisici ai servizi on-line e che coinvolgono la comunità accademica, ma anche il cittadino.</a:t>
            </a:r>
          </a:p>
          <a:p>
            <a:pPr algn="just">
              <a:lnSpc>
                <a:spcPct val="120000"/>
              </a:lnSpc>
            </a:pPr>
            <a:r>
              <a:rPr 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soluzione ha come base il riconoscimento degli </a:t>
            </a:r>
            <a:r>
              <a:rPr 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individui che interagiscono, a qualche titolo, con l’Ateneo attraverso una identità digitale, </a:t>
            </a:r>
            <a:r>
              <a:rPr 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l’associazione ad ogni utente di un </a:t>
            </a:r>
            <a:r>
              <a:rPr 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profilo e quindi delle </a:t>
            </a:r>
            <a:r>
              <a:rPr 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relative autorizzazioni.</a:t>
            </a:r>
          </a:p>
          <a:p>
            <a:pPr algn="just">
              <a:lnSpc>
                <a:spcPct val="120000"/>
              </a:lnSpc>
            </a:pPr>
            <a:r>
              <a:rPr 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Questo consentirà, </a:t>
            </a:r>
            <a:r>
              <a:rPr 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quando necessario, </a:t>
            </a:r>
            <a:r>
              <a:rPr 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dotare gli utenti </a:t>
            </a:r>
            <a:r>
              <a:rPr 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un solo strumento che consenta l’accesso alle risorse fisiche per le quali sono autorizzati.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566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Aft>
                <a:spcPts val="587"/>
              </a:spcAft>
            </a:pPr>
            <a:r>
              <a:rPr lang="it" sz="44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La gestione attuale, per </a:t>
            </a:r>
            <a:r>
              <a:rPr lang="it" sz="4400" u="sng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l’accesso alle risorse fisiche che necessitano di controllo</a:t>
            </a:r>
            <a:r>
              <a:rPr lang="it" sz="44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, è </a:t>
            </a:r>
            <a:r>
              <a:rPr lang="it" sz="4400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eterogenea, </a:t>
            </a:r>
            <a:r>
              <a:rPr lang="it" sz="44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non centralizzata e priva di tracciatura. I dispositivi di </a:t>
            </a:r>
            <a:r>
              <a:rPr lang="it" sz="4400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controllo, se presenti, </a:t>
            </a:r>
            <a:r>
              <a:rPr lang="it" sz="44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non comunicano con i sistemi informativi di Ateneo. </a:t>
            </a:r>
          </a:p>
          <a:p>
            <a:pPr algn="just">
              <a:lnSpc>
                <a:spcPct val="120000"/>
              </a:lnSpc>
              <a:spcAft>
                <a:spcPts val="587"/>
              </a:spcAft>
            </a:pPr>
            <a:r>
              <a:rPr lang="it" sz="44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I dispositivi in uso sono svariati (Chiave fisica, Chiave magnetica a codice unico / telecomando, Badge assegnato al personale, Carta Ateneo, ecc</a:t>
            </a:r>
            <a:r>
              <a:rPr lang="it" sz="4400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.).</a:t>
            </a:r>
            <a:endParaRPr lang="it" sz="4400" dirty="0">
              <a:solidFill>
                <a:schemeClr val="dk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  <a:p>
            <a:pPr algn="just">
              <a:lnSpc>
                <a:spcPct val="120000"/>
              </a:lnSpc>
              <a:spcAft>
                <a:spcPts val="587"/>
              </a:spcAft>
            </a:pPr>
            <a:r>
              <a:rPr lang="it" sz="44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Il rapporto fra i dispositivi di accesso assegnati agli utilizzatori e la quantita di risorse fisiche protette a cui hanno diritto di accedere è prossimo a 1:1.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358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LIVELLO FISICO – SITUAZIONE INIZIALE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84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pPr marL="53643" lvl="1" indent="0" algn="just">
              <a:spcAft>
                <a:spcPts val="700"/>
              </a:spcAft>
              <a:buNone/>
            </a:pP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disagi indotti dagli strumenti più comuni sono:</a:t>
            </a:r>
          </a:p>
          <a:p>
            <a:pPr marL="53643" lvl="1" indent="0" algn="just">
              <a:spcAft>
                <a:spcPts val="700"/>
              </a:spcAft>
              <a:buNone/>
            </a:pPr>
            <a:r>
              <a:rPr lang="it-IT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Chiavi fisiche: 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duplicazione, ritiro, riassegnazione, sostituzione serrature e ridistribuzioni chiavi in caso di smarrimento.</a:t>
            </a:r>
          </a:p>
          <a:p>
            <a:pPr marL="53643" lvl="1" indent="0" algn="just">
              <a:spcAft>
                <a:spcPts val="700"/>
              </a:spcAft>
              <a:buNone/>
            </a:pPr>
            <a:r>
              <a:rPr lang="it-IT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Chiavi magnetiche e telecomandi: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essendo a codice unico non sono associati al titolare. </a:t>
            </a:r>
          </a:p>
          <a:p>
            <a:pPr marL="53643" lvl="1" indent="0" algn="just">
              <a:spcAft>
                <a:spcPts val="700"/>
              </a:spcAft>
              <a:buNone/>
            </a:pPr>
            <a:r>
              <a:rPr lang="it-IT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badge del personale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utilizzato anche per la rilevazione presenze, consente l’accesso a un numero limitato di varchi. Il codice identificativo è associato al titolare, tuttavia il sistema di controllo varchi non comunica con i sistemi informativi di Ateneo.</a:t>
            </a:r>
          </a:p>
          <a:p>
            <a:pPr marL="53643" lvl="1" indent="0" algn="just">
              <a:spcAft>
                <a:spcPts val="700"/>
              </a:spcAft>
              <a:buNone/>
            </a:pP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Attraverso questi strumenti non è possibile pervenire ad una gestione controllata degli accessi.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6707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PROBLEMATICHE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33830" y="188640"/>
            <a:ext cx="8229600" cy="6767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smtClean="0">
                <a:solidFill>
                  <a:schemeClr val="bg1"/>
                </a:solidFill>
              </a:rPr>
              <a:t>PROBLEMATICHE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20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1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LIVELLO LOGICO – SCHEMA INIZIALE SEMPLIFICATO</a:t>
            </a:r>
            <a:endParaRPr lang="it-IT" sz="32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30036"/>
            <a:ext cx="8229600" cy="4830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62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9518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LIVELLO LOGICO – SITUAZIONE IDEALE</a:t>
            </a:r>
            <a:endParaRPr lang="it-IT" sz="32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03927"/>
            <a:ext cx="8229600" cy="484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456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84784"/>
            <a:ext cx="8404836" cy="5141168"/>
          </a:xfrm>
        </p:spPr>
        <p:txBody>
          <a:bodyPr>
            <a:normAutofit fontScale="55000" lnSpcReduction="20000"/>
          </a:bodyPr>
          <a:lstStyle/>
          <a:p>
            <a:pPr indent="0" algn="just">
              <a:lnSpc>
                <a:spcPct val="120000"/>
              </a:lnSpc>
              <a:buNone/>
            </a:pPr>
            <a:r>
              <a:rPr lang="it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it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ndividuare </a:t>
            </a:r>
            <a:r>
              <a:rPr lang="it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 soluzioni di </a:t>
            </a:r>
            <a:r>
              <a:rPr lang="it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semplice utilizzo, </a:t>
            </a:r>
            <a:r>
              <a:rPr lang="it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 garantisca la semplificazione della gestione, un livello di sicurezza idoneo </a:t>
            </a:r>
            <a:r>
              <a:rPr lang="it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</a:t>
            </a:r>
            <a:r>
              <a:rPr lang="it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 consenta:</a:t>
            </a:r>
          </a:p>
          <a:p>
            <a:pPr marL="670541" indent="-402325">
              <a:lnSpc>
                <a:spcPct val="120000"/>
              </a:lnSpc>
              <a:spcBef>
                <a:spcPts val="700"/>
              </a:spcBef>
            </a:pPr>
            <a:r>
              <a:rPr lang="it-IT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it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’adozione di un unico strumento per tutti i varchi e </a:t>
            </a:r>
            <a:r>
              <a:rPr lang="it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servizi che si intende </a:t>
            </a:r>
            <a:r>
              <a:rPr lang="it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controllare;</a:t>
            </a:r>
            <a:endParaRPr lang="it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70541" indent="-402325">
              <a:lnSpc>
                <a:spcPct val="120000"/>
              </a:lnSpc>
            </a:pPr>
            <a:r>
              <a:rPr lang="it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gestione centralizzata della profilazione </a:t>
            </a:r>
            <a:r>
              <a:rPr lang="it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utenti con aggiornamento in tempo reale;</a:t>
            </a:r>
            <a:endParaRPr lang="it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70541" indent="-402325">
              <a:lnSpc>
                <a:spcPct val="120000"/>
              </a:lnSpc>
            </a:pPr>
            <a:r>
              <a:rPr lang="it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sincronizzazione automatica con altri </a:t>
            </a:r>
            <a:r>
              <a:rPr lang="it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sistemi;</a:t>
            </a:r>
            <a:endParaRPr lang="it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70541" indent="-402325">
              <a:lnSpc>
                <a:spcPct val="120000"/>
              </a:lnSpc>
            </a:pPr>
            <a:r>
              <a:rPr lang="it-IT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it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possibilità di configurare regole </a:t>
            </a:r>
            <a:r>
              <a:rPr lang="it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complesse;</a:t>
            </a:r>
            <a:endParaRPr lang="it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70541" indent="-402325">
              <a:lnSpc>
                <a:spcPct val="120000"/>
              </a:lnSpc>
            </a:pPr>
            <a:r>
              <a:rPr lang="it-IT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it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tracciabilità degli </a:t>
            </a:r>
            <a:r>
              <a:rPr lang="it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accessi;</a:t>
            </a:r>
            <a:endParaRPr lang="it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70541" indent="-402325">
              <a:lnSpc>
                <a:spcPct val="120000"/>
              </a:lnSpc>
            </a:pPr>
            <a:r>
              <a:rPr lang="it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compatibilità con l’infrastruttura </a:t>
            </a:r>
            <a:r>
              <a:rPr lang="it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esistente evitando l’introduzione di ulteriori elementi di complessità.</a:t>
            </a:r>
            <a:endParaRPr lang="it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3653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L’OBIETTIVO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49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pPr marL="53643" indent="0" algn="just">
              <a:buNone/>
            </a:pP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Applicativo centralizzato che gestisce le identità digitali, i profili degli utenti, le autorizzazioni personali, in grado di registrare gli utilizzi e di produrre report mirati, e capace inoltre di:</a:t>
            </a:r>
          </a:p>
          <a:p>
            <a:pPr marL="603487" indent="-335270" algn="just">
              <a:spcBef>
                <a:spcPts val="400"/>
              </a:spcBef>
            </a:pPr>
            <a:r>
              <a:rPr lang="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gestire la relazione tra persona e identità </a:t>
            </a:r>
            <a:r>
              <a:rPr lang="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elettronica;</a:t>
            </a:r>
            <a:endParaRPr lang="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3487" indent="-335270" algn="just">
              <a:spcBef>
                <a:spcPts val="400"/>
              </a:spcBef>
            </a:pPr>
            <a:r>
              <a:rPr lang="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permettere l’integrazione con SPID e con il sistema LDAP di Ateneo per il controllo </a:t>
            </a:r>
            <a:r>
              <a:rPr lang="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credenziali;</a:t>
            </a:r>
            <a:endParaRPr lang="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3487" indent="-335270" algn="just">
              <a:spcBef>
                <a:spcPts val="400"/>
              </a:spcBef>
            </a:pPr>
            <a:r>
              <a:rPr lang="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colloquiare con i sistemi informativi di </a:t>
            </a:r>
            <a:r>
              <a:rPr lang="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Ateneo per </a:t>
            </a:r>
            <a:r>
              <a:rPr lang="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allineare i profili </a:t>
            </a:r>
            <a:r>
              <a:rPr lang="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utente anche in tempo reale;</a:t>
            </a:r>
            <a:endParaRPr lang="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3487" indent="-335270" algn="just">
              <a:spcBef>
                <a:spcPts val="400"/>
              </a:spcBef>
            </a:pPr>
            <a:r>
              <a:rPr lang="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profilare gli accessi verso servizi </a:t>
            </a:r>
            <a:r>
              <a:rPr lang="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gestire le autorizzazioni in modo dinamico;</a:t>
            </a:r>
            <a:endParaRPr lang="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3487" indent="-335270" algn="just">
              <a:spcBef>
                <a:spcPts val="400"/>
              </a:spcBef>
            </a:pP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rogrammare i </a:t>
            </a:r>
            <a:r>
              <a:rPr lang="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varchi e trasferire loro le autorizzazioni automaticamente;</a:t>
            </a:r>
            <a:endParaRPr lang="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3487" indent="-335270" algn="just">
              <a:spcBef>
                <a:spcPts val="400"/>
              </a:spcBef>
            </a:pPr>
            <a:r>
              <a:rPr lang="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memorizzare </a:t>
            </a:r>
            <a:r>
              <a:rPr lang="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 eventi registrati dai sistemi </a:t>
            </a:r>
            <a:r>
              <a:rPr lang="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periferici;</a:t>
            </a:r>
            <a:endParaRPr lang="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4082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L’IDENTITY E ACCESS MANAGEMENT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661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Analisi dei dati presenti nei sistemi informativi di Ateneo e progettazione di una soluzione basata su software Open source (Apache </a:t>
            </a:r>
            <a:r>
              <a:rPr lang="it-IT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Syncope</a:t>
            </a:r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la gestione delle identità, </a:t>
            </a:r>
            <a:r>
              <a:rPr lang="it-IT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Apereo</a:t>
            </a:r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CAS per il controllo accessi), quindi senza costi di licenza d’uso e personalizzabile con modica spesa</a:t>
            </a:r>
            <a:r>
              <a:rPr 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Installazione e configurazione dei </a:t>
            </a:r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software.</a:t>
            </a:r>
            <a:endParaRPr lang="it-IT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Integrazione con LDAP </a:t>
            </a:r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Ateneo e gateway SPID, contemporaneamente l’Ateneo è stato accreditato come fornitore di servizi SPID mediante registrazione dei metadati all’</a:t>
            </a:r>
            <a:r>
              <a:rPr lang="it-IT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AgID</a:t>
            </a:r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it-IT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Integrazione anagrafiche/identificativi per timbrature e controllo accessi.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9518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COSA E’ STATO FATTO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8185-4897-4E5C-B1E2-37F31ED0082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38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1120</Words>
  <Application>Microsoft Office PowerPoint</Application>
  <PresentationFormat>Presentazione su schermo (4:3)</PresentationFormat>
  <Paragraphs>80</Paragraphs>
  <Slides>14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standard di PowerPoint</vt:lpstr>
      <vt:lpstr>FINALITA’ DEL PROGETTO</vt:lpstr>
      <vt:lpstr>LIVELLO FISICO – SITUAZIONE INIZIALE</vt:lpstr>
      <vt:lpstr>PROBLEMATICHE</vt:lpstr>
      <vt:lpstr>LIVELLO LOGICO – SCHEMA INIZIALE SEMPLIFICATO</vt:lpstr>
      <vt:lpstr>LIVELLO LOGICO – SITUAZIONE IDEALE</vt:lpstr>
      <vt:lpstr>L’OBIETTIVO</vt:lpstr>
      <vt:lpstr>L’IDENTITY E ACCESS MANAGEMENT</vt:lpstr>
      <vt:lpstr>COSA E’ STATO FATTO</vt:lpstr>
      <vt:lpstr>COSA E’ STATO FATTO</vt:lpstr>
      <vt:lpstr>COSA E’ STATO FATTO</vt:lpstr>
      <vt:lpstr>CASA RESTA DA FARE</vt:lpstr>
      <vt:lpstr>AGGIORNAMENTI – RILEVATORI - MAN</vt:lpstr>
      <vt:lpstr>AGGIORNAMENTI- TELEFONIA</vt:lpstr>
    </vt:vector>
  </TitlesOfParts>
  <Company>Olidata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Centro di Calcolo</dc:creator>
  <cp:lastModifiedBy>Centro di Calcolo</cp:lastModifiedBy>
  <cp:revision>41</cp:revision>
  <cp:lastPrinted>2018-06-11T09:29:32Z</cp:lastPrinted>
  <dcterms:created xsi:type="dcterms:W3CDTF">2018-06-07T05:48:24Z</dcterms:created>
  <dcterms:modified xsi:type="dcterms:W3CDTF">2018-06-11T14:39:28Z</dcterms:modified>
</cp:coreProperties>
</file>