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7" r:id="rId2"/>
    <p:sldId id="400" r:id="rId3"/>
    <p:sldId id="421" r:id="rId4"/>
    <p:sldId id="422" r:id="rId5"/>
    <p:sldId id="427" r:id="rId6"/>
    <p:sldId id="428" r:id="rId7"/>
    <p:sldId id="429" r:id="rId8"/>
    <p:sldId id="430" r:id="rId9"/>
    <p:sldId id="431" r:id="rId10"/>
    <p:sldId id="432" r:id="rId11"/>
    <p:sldId id="433" r:id="rId12"/>
    <p:sldId id="434" r:id="rId13"/>
    <p:sldId id="435" r:id="rId14"/>
    <p:sldId id="436" r:id="rId15"/>
    <p:sldId id="437" r:id="rId16"/>
    <p:sldId id="438" r:id="rId17"/>
    <p:sldId id="439" r:id="rId18"/>
    <p:sldId id="440" r:id="rId19"/>
    <p:sldId id="441" r:id="rId20"/>
    <p:sldId id="442" r:id="rId21"/>
    <p:sldId id="449" r:id="rId22"/>
    <p:sldId id="444" r:id="rId23"/>
    <p:sldId id="447" r:id="rId24"/>
    <p:sldId id="446" r:id="rId25"/>
    <p:sldId id="402" r:id="rId26"/>
    <p:sldId id="404" r:id="rId27"/>
    <p:sldId id="406" r:id="rId28"/>
    <p:sldId id="407" r:id="rId29"/>
    <p:sldId id="409" r:id="rId30"/>
    <p:sldId id="410" r:id="rId31"/>
    <p:sldId id="411" r:id="rId32"/>
    <p:sldId id="412" r:id="rId33"/>
    <p:sldId id="416" r:id="rId34"/>
    <p:sldId id="417" r:id="rId35"/>
    <p:sldId id="415" r:id="rId36"/>
    <p:sldId id="418" r:id="rId37"/>
    <p:sldId id="419" r:id="rId38"/>
    <p:sldId id="413" r:id="rId39"/>
    <p:sldId id="408" r:id="rId40"/>
    <p:sldId id="414" r:id="rId41"/>
    <p:sldId id="395" r:id="rId42"/>
    <p:sldId id="448" r:id="rId43"/>
    <p:sldId id="450" r:id="rId44"/>
    <p:sldId id="451" r:id="rId45"/>
    <p:sldId id="452" r:id="rId46"/>
    <p:sldId id="453" r:id="rId47"/>
    <p:sldId id="456" r:id="rId48"/>
    <p:sldId id="457" r:id="rId49"/>
    <p:sldId id="454" r:id="rId50"/>
    <p:sldId id="458" r:id="rId51"/>
    <p:sldId id="459" r:id="rId52"/>
    <p:sldId id="460" r:id="rId53"/>
    <p:sldId id="461" r:id="rId54"/>
    <p:sldId id="462" r:id="rId55"/>
  </p:sldIdLst>
  <p:sldSz cx="12192000" cy="6858000"/>
  <p:notesSz cx="6858000"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215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ente" initials="U" lastIdx="3" clrIdx="0">
    <p:extLst>
      <p:ext uri="{19B8F6BF-5375-455C-9EA6-DF929625EA0E}">
        <p15:presenceInfo xmlns:p15="http://schemas.microsoft.com/office/powerpoint/2012/main" userId="Utente" providerId="None"/>
      </p:ext>
    </p:extLst>
  </p:cmAuthor>
  <p:cmAuthor id="2" name="Mabel Pomici" initials="MP" lastIdx="2" clrIdx="1">
    <p:extLst>
      <p:ext uri="{19B8F6BF-5375-455C-9EA6-DF929625EA0E}">
        <p15:presenceInfo xmlns:p15="http://schemas.microsoft.com/office/powerpoint/2012/main" userId="bf247d99a02db88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1B49"/>
    <a:srgbClr val="1E71B9"/>
    <a:srgbClr val="C61841"/>
    <a:srgbClr val="B228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6279" autoAdjust="0"/>
  </p:normalViewPr>
  <p:slideViewPr>
    <p:cSldViewPr snapToGrid="0">
      <p:cViewPr varScale="1">
        <p:scale>
          <a:sx n="69" d="100"/>
          <a:sy n="69" d="100"/>
        </p:scale>
        <p:origin x="720" y="72"/>
      </p:cViewPr>
      <p:guideLst>
        <p:guide orient="horz" pos="2160"/>
        <p:guide pos="3840"/>
        <p:guide orient="horz" pos="215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890056-37BB-4BFD-965B-1C2ADAF0AA63}"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it-IT"/>
        </a:p>
      </dgm:t>
    </dgm:pt>
    <dgm:pt modelId="{3A5680B6-9746-41AD-AFF7-BEBAAEBA6884}">
      <dgm:prSet phldrT="[Testo]" custT="1"/>
      <dgm:spPr>
        <a:solidFill>
          <a:schemeClr val="bg1"/>
        </a:solidFill>
      </dgm:spPr>
      <dgm:t>
        <a:bodyPr/>
        <a:lstStyle/>
        <a:p>
          <a:pPr>
            <a:lnSpc>
              <a:spcPct val="90000"/>
            </a:lnSpc>
            <a:spcAft>
              <a:spcPts val="0"/>
            </a:spcAft>
          </a:pPr>
          <a:r>
            <a:rPr lang="it-IT" sz="1800" b="1" dirty="0">
              <a:solidFill>
                <a:srgbClr val="DB1B49"/>
              </a:solidFill>
            </a:rPr>
            <a:t>Gennaio-</a:t>
          </a:r>
        </a:p>
        <a:p>
          <a:pPr>
            <a:lnSpc>
              <a:spcPct val="90000"/>
            </a:lnSpc>
            <a:spcAft>
              <a:spcPts val="0"/>
            </a:spcAft>
          </a:pPr>
          <a:r>
            <a:rPr lang="it-IT" sz="1800" b="1" dirty="0">
              <a:solidFill>
                <a:srgbClr val="DB1B49"/>
              </a:solidFill>
            </a:rPr>
            <a:t>febbraio</a:t>
          </a:r>
        </a:p>
        <a:p>
          <a:pPr>
            <a:lnSpc>
              <a:spcPct val="90000"/>
            </a:lnSpc>
            <a:spcAft>
              <a:spcPts val="0"/>
            </a:spcAft>
          </a:pPr>
          <a:r>
            <a:rPr lang="it-IT" sz="1800" b="1" dirty="0">
              <a:solidFill>
                <a:srgbClr val="DB1B49"/>
              </a:solidFill>
            </a:rPr>
            <a:t> 2021</a:t>
          </a:r>
        </a:p>
      </dgm:t>
    </dgm:pt>
    <dgm:pt modelId="{96D53ADC-CE69-45BB-814F-FE031DA5068F}" type="parTrans" cxnId="{766950E5-FD3F-49AC-B5AF-AE07E4D1AFF2}">
      <dgm:prSet/>
      <dgm:spPr/>
      <dgm:t>
        <a:bodyPr/>
        <a:lstStyle/>
        <a:p>
          <a:endParaRPr lang="it-IT" sz="1800"/>
        </a:p>
      </dgm:t>
    </dgm:pt>
    <dgm:pt modelId="{5768747A-250D-4A46-961F-9CEF503CC009}" type="sibTrans" cxnId="{766950E5-FD3F-49AC-B5AF-AE07E4D1AFF2}">
      <dgm:prSet/>
      <dgm:spPr/>
      <dgm:t>
        <a:bodyPr/>
        <a:lstStyle/>
        <a:p>
          <a:endParaRPr lang="it-IT" sz="1800"/>
        </a:p>
      </dgm:t>
    </dgm:pt>
    <dgm:pt modelId="{047021F6-D2DF-4D4C-A06E-6000525C6013}">
      <dgm:prSet phldrT="[Testo]" custT="1"/>
      <dgm:spPr/>
      <dgm:t>
        <a:bodyPr/>
        <a:lstStyle/>
        <a:p>
          <a:r>
            <a:rPr lang="it-IT" sz="1600" dirty="0">
              <a:solidFill>
                <a:schemeClr val="tx1"/>
              </a:solidFill>
            </a:rPr>
            <a:t>Approvazione in CDA  documento di programmazione integrata 2021/2023</a:t>
          </a:r>
        </a:p>
      </dgm:t>
    </dgm:pt>
    <dgm:pt modelId="{AB35159C-9DB6-4460-A76A-4C8536D690E2}" type="parTrans" cxnId="{CDFDD472-B1DF-42CB-A08E-1CA212B31FFA}">
      <dgm:prSet/>
      <dgm:spPr/>
      <dgm:t>
        <a:bodyPr/>
        <a:lstStyle/>
        <a:p>
          <a:endParaRPr lang="it-IT" sz="1800"/>
        </a:p>
      </dgm:t>
    </dgm:pt>
    <dgm:pt modelId="{AF60B75B-D98B-4C15-8456-455FF7455C0F}" type="sibTrans" cxnId="{CDFDD472-B1DF-42CB-A08E-1CA212B31FFA}">
      <dgm:prSet/>
      <dgm:spPr/>
      <dgm:t>
        <a:bodyPr/>
        <a:lstStyle/>
        <a:p>
          <a:endParaRPr lang="it-IT" sz="1800"/>
        </a:p>
      </dgm:t>
    </dgm:pt>
    <dgm:pt modelId="{43DA17AC-8373-4FC3-8B2A-E413EF2CB4EA}">
      <dgm:prSet phldrT="[Testo]" custT="1"/>
      <dgm:spPr/>
      <dgm:t>
        <a:bodyPr/>
        <a:lstStyle/>
        <a:p>
          <a:r>
            <a:rPr lang="it-IT" sz="1800" dirty="0">
              <a:solidFill>
                <a:schemeClr val="tx1"/>
              </a:solidFill>
            </a:rPr>
            <a:t>Luglio- settembre 2021</a:t>
          </a:r>
        </a:p>
      </dgm:t>
    </dgm:pt>
    <dgm:pt modelId="{703E4E15-51F8-4ABF-8319-26338D616BBD}" type="parTrans" cxnId="{C749B019-916E-4F99-AC91-E2130C22C229}">
      <dgm:prSet/>
      <dgm:spPr/>
      <dgm:t>
        <a:bodyPr/>
        <a:lstStyle/>
        <a:p>
          <a:endParaRPr lang="it-IT" sz="1800"/>
        </a:p>
      </dgm:t>
    </dgm:pt>
    <dgm:pt modelId="{9F5C01DA-12AC-4D21-85F7-72B8A052D912}" type="sibTrans" cxnId="{C749B019-916E-4F99-AC91-E2130C22C229}">
      <dgm:prSet/>
      <dgm:spPr/>
      <dgm:t>
        <a:bodyPr/>
        <a:lstStyle/>
        <a:p>
          <a:endParaRPr lang="it-IT" sz="1800"/>
        </a:p>
      </dgm:t>
    </dgm:pt>
    <dgm:pt modelId="{50AED1DE-51AA-4C3E-844B-7685FC964EF5}">
      <dgm:prSet phldrT="[Testo]" custT="1"/>
      <dgm:spPr/>
      <dgm:t>
        <a:bodyPr/>
        <a:lstStyle/>
        <a:p>
          <a:r>
            <a:rPr lang="it-IT" sz="1600" dirty="0"/>
            <a:t>Revisione infrannuale  degli obiettivi:</a:t>
          </a:r>
        </a:p>
      </dgm:t>
    </dgm:pt>
    <dgm:pt modelId="{17146E89-98CF-4ED8-B927-C94519E0399C}" type="parTrans" cxnId="{E8AAA418-2918-4B2D-BB69-DE5D9BDB684A}">
      <dgm:prSet/>
      <dgm:spPr/>
      <dgm:t>
        <a:bodyPr/>
        <a:lstStyle/>
        <a:p>
          <a:endParaRPr lang="it-IT" sz="1800"/>
        </a:p>
      </dgm:t>
    </dgm:pt>
    <dgm:pt modelId="{A4C29141-200A-426C-A5B9-814BC42CD16E}" type="sibTrans" cxnId="{E8AAA418-2918-4B2D-BB69-DE5D9BDB684A}">
      <dgm:prSet/>
      <dgm:spPr/>
      <dgm:t>
        <a:bodyPr/>
        <a:lstStyle/>
        <a:p>
          <a:endParaRPr lang="it-IT" sz="1800"/>
        </a:p>
      </dgm:t>
    </dgm:pt>
    <dgm:pt modelId="{1FDD99CD-9EBA-42CE-A6B7-DC243ECC6EE9}">
      <dgm:prSet phldrT="[Testo]" custT="1"/>
      <dgm:spPr/>
      <dgm:t>
        <a:bodyPr/>
        <a:lstStyle/>
        <a:p>
          <a:r>
            <a:rPr lang="it-IT" sz="1800" dirty="0">
              <a:solidFill>
                <a:schemeClr val="tx1"/>
              </a:solidFill>
            </a:rPr>
            <a:t>Da marzo 2022</a:t>
          </a:r>
        </a:p>
      </dgm:t>
    </dgm:pt>
    <dgm:pt modelId="{BD72F89A-1E9F-42C0-8AC4-94EFAD24D705}" type="parTrans" cxnId="{AB7FDB0B-3DB5-43C2-AF5E-D79BA6606A6E}">
      <dgm:prSet/>
      <dgm:spPr/>
      <dgm:t>
        <a:bodyPr/>
        <a:lstStyle/>
        <a:p>
          <a:endParaRPr lang="it-IT" sz="1800"/>
        </a:p>
      </dgm:t>
    </dgm:pt>
    <dgm:pt modelId="{1FF1F597-A43E-44A8-A96F-71A8E794EB89}" type="sibTrans" cxnId="{AB7FDB0B-3DB5-43C2-AF5E-D79BA6606A6E}">
      <dgm:prSet/>
      <dgm:spPr/>
      <dgm:t>
        <a:bodyPr/>
        <a:lstStyle/>
        <a:p>
          <a:endParaRPr lang="it-IT" sz="1800"/>
        </a:p>
      </dgm:t>
    </dgm:pt>
    <dgm:pt modelId="{ABB5A269-5BD7-4D31-A173-57230A603BCC}">
      <dgm:prSet phldrT="[Testo]" custT="1"/>
      <dgm:spPr/>
      <dgm:t>
        <a:bodyPr/>
        <a:lstStyle/>
        <a:p>
          <a:r>
            <a:rPr lang="it-IT" sz="1800" dirty="0">
              <a:solidFill>
                <a:schemeClr val="tx1"/>
              </a:solidFill>
            </a:rPr>
            <a:t>Entro 30giugno 2022</a:t>
          </a:r>
        </a:p>
      </dgm:t>
    </dgm:pt>
    <dgm:pt modelId="{B30D934F-4E81-4AF6-A414-FE21F67927C2}" type="parTrans" cxnId="{28EB8C0E-526A-4D70-BC65-FC162FFBF7D9}">
      <dgm:prSet/>
      <dgm:spPr/>
      <dgm:t>
        <a:bodyPr/>
        <a:lstStyle/>
        <a:p>
          <a:endParaRPr lang="it-IT" sz="1800"/>
        </a:p>
      </dgm:t>
    </dgm:pt>
    <dgm:pt modelId="{C95B30C9-85F9-4DC3-B273-762644C0B6F3}" type="sibTrans" cxnId="{28EB8C0E-526A-4D70-BC65-FC162FFBF7D9}">
      <dgm:prSet/>
      <dgm:spPr/>
      <dgm:t>
        <a:bodyPr/>
        <a:lstStyle/>
        <a:p>
          <a:endParaRPr lang="it-IT" sz="1800"/>
        </a:p>
      </dgm:t>
    </dgm:pt>
    <dgm:pt modelId="{19AA8D2B-3660-4988-8E36-A60117A578C1}">
      <dgm:prSet phldrT="[Testo]" custT="1"/>
      <dgm:spPr/>
      <dgm:t>
        <a:bodyPr/>
        <a:lstStyle/>
        <a:p>
          <a:r>
            <a:rPr lang="it-IT" sz="1800" dirty="0">
              <a:solidFill>
                <a:schemeClr val="tx1"/>
              </a:solidFill>
            </a:rPr>
            <a:t>Ottobre –dicembre 2020</a:t>
          </a:r>
        </a:p>
      </dgm:t>
    </dgm:pt>
    <dgm:pt modelId="{3C2B8A3E-4EB9-4578-B60A-BFA80569E012}" type="parTrans" cxnId="{7DA084BA-F985-46A1-802A-F441EC93E6F9}">
      <dgm:prSet/>
      <dgm:spPr/>
      <dgm:t>
        <a:bodyPr/>
        <a:lstStyle/>
        <a:p>
          <a:endParaRPr lang="it-IT" sz="1800"/>
        </a:p>
      </dgm:t>
    </dgm:pt>
    <dgm:pt modelId="{0023C8EF-6852-4F47-8D5B-F99C3A3A5FD2}" type="sibTrans" cxnId="{7DA084BA-F985-46A1-802A-F441EC93E6F9}">
      <dgm:prSet/>
      <dgm:spPr/>
      <dgm:t>
        <a:bodyPr/>
        <a:lstStyle/>
        <a:p>
          <a:endParaRPr lang="it-IT" sz="1800"/>
        </a:p>
      </dgm:t>
    </dgm:pt>
    <dgm:pt modelId="{44B8D5B4-3CE1-47A7-A811-0544E34567ED}">
      <dgm:prSet phldrT="[Testo]" custT="1"/>
      <dgm:spPr/>
      <dgm:t>
        <a:bodyPr/>
        <a:lstStyle/>
        <a:p>
          <a:r>
            <a:rPr lang="it-IT" sz="1600" dirty="0"/>
            <a:t>Avvio del processo di pianificazione degli obiettivi e di </a:t>
          </a:r>
          <a:r>
            <a:rPr lang="it-IT" sz="1600" dirty="0" err="1"/>
            <a:t>budgeting</a:t>
          </a:r>
          <a:r>
            <a:rPr lang="it-IT" sz="1600" dirty="0"/>
            <a:t> </a:t>
          </a:r>
        </a:p>
      </dgm:t>
    </dgm:pt>
    <dgm:pt modelId="{5913CABD-CF73-4FAD-9517-5DFF3B1D7C74}" type="parTrans" cxnId="{99F6C85B-5FC3-4B7E-9957-A9AC099B8D32}">
      <dgm:prSet/>
      <dgm:spPr/>
      <dgm:t>
        <a:bodyPr/>
        <a:lstStyle/>
        <a:p>
          <a:endParaRPr lang="it-IT" sz="1800"/>
        </a:p>
      </dgm:t>
    </dgm:pt>
    <dgm:pt modelId="{2BA966CF-F1F5-4F29-A11B-5CD8BCB03C39}" type="sibTrans" cxnId="{99F6C85B-5FC3-4B7E-9957-A9AC099B8D32}">
      <dgm:prSet/>
      <dgm:spPr/>
      <dgm:t>
        <a:bodyPr/>
        <a:lstStyle/>
        <a:p>
          <a:endParaRPr lang="it-IT" sz="1800"/>
        </a:p>
      </dgm:t>
    </dgm:pt>
    <dgm:pt modelId="{C81D49C3-D73F-4F9F-96F5-9A32FE56D851}">
      <dgm:prSet phldrT="[Testo]" custT="1"/>
      <dgm:spPr/>
      <dgm:t>
        <a:bodyPr/>
        <a:lstStyle/>
        <a:p>
          <a:r>
            <a:rPr lang="it-IT" sz="1800" b="1" dirty="0">
              <a:solidFill>
                <a:srgbClr val="DB1B49"/>
              </a:solidFill>
            </a:rPr>
            <a:t>Entro primo bimestre assegnazione  degli obiettivi alle strutture di II livello e III livello.</a:t>
          </a:r>
        </a:p>
      </dgm:t>
    </dgm:pt>
    <dgm:pt modelId="{9CF30DEB-6EAC-445A-A89E-CE292C7FF25E}" type="parTrans" cxnId="{609DA2E0-756C-4B67-B770-797C0789039E}">
      <dgm:prSet/>
      <dgm:spPr/>
      <dgm:t>
        <a:bodyPr/>
        <a:lstStyle/>
        <a:p>
          <a:endParaRPr lang="it-IT" sz="1800"/>
        </a:p>
      </dgm:t>
    </dgm:pt>
    <dgm:pt modelId="{86695612-53D0-4A7B-BD49-CF7BCFEE0A79}" type="sibTrans" cxnId="{609DA2E0-756C-4B67-B770-797C0789039E}">
      <dgm:prSet/>
      <dgm:spPr/>
      <dgm:t>
        <a:bodyPr/>
        <a:lstStyle/>
        <a:p>
          <a:endParaRPr lang="it-IT" sz="1800"/>
        </a:p>
      </dgm:t>
    </dgm:pt>
    <dgm:pt modelId="{E08790A9-0D4B-4560-8E4C-EA719581D581}">
      <dgm:prSet phldrT="[Testo]" custT="1"/>
      <dgm:spPr/>
      <dgm:t>
        <a:bodyPr/>
        <a:lstStyle/>
        <a:p>
          <a:r>
            <a:rPr lang="it-IT" sz="1600" dirty="0">
              <a:solidFill>
                <a:schemeClr val="tx1"/>
              </a:solidFill>
            </a:rPr>
            <a:t>Definizione obiettivi 2021 con indicatori di risultato target e piano di lavoro.</a:t>
          </a:r>
        </a:p>
      </dgm:t>
    </dgm:pt>
    <dgm:pt modelId="{B35E0858-42A5-4AB2-9C4D-4456A1EEA47F}" type="parTrans" cxnId="{4822183E-D180-41D9-BA7A-E23579B9A984}">
      <dgm:prSet/>
      <dgm:spPr/>
      <dgm:t>
        <a:bodyPr/>
        <a:lstStyle/>
        <a:p>
          <a:endParaRPr lang="it-IT"/>
        </a:p>
      </dgm:t>
    </dgm:pt>
    <dgm:pt modelId="{56D513C4-AD44-4BB9-8CB1-5171DC9C7398}" type="sibTrans" cxnId="{4822183E-D180-41D9-BA7A-E23579B9A984}">
      <dgm:prSet/>
      <dgm:spPr/>
      <dgm:t>
        <a:bodyPr/>
        <a:lstStyle/>
        <a:p>
          <a:endParaRPr lang="it-IT"/>
        </a:p>
      </dgm:t>
    </dgm:pt>
    <dgm:pt modelId="{546C95FE-954C-4D2A-A14B-7D532686163F}">
      <dgm:prSet phldrT="[Testo]" custT="1"/>
      <dgm:spPr/>
      <dgm:t>
        <a:bodyPr/>
        <a:lstStyle/>
        <a:p>
          <a:r>
            <a:rPr lang="it-IT" sz="1600" dirty="0">
              <a:solidFill>
                <a:schemeClr val="tx1"/>
              </a:solidFill>
            </a:rPr>
            <a:t>Valutazione Obiettivi</a:t>
          </a:r>
        </a:p>
      </dgm:t>
    </dgm:pt>
    <dgm:pt modelId="{BC618530-B77A-45E6-B852-A4F488790C12}" type="parTrans" cxnId="{0767E10E-9E80-43CA-80EC-B819BC2A2739}">
      <dgm:prSet/>
      <dgm:spPr/>
      <dgm:t>
        <a:bodyPr/>
        <a:lstStyle/>
        <a:p>
          <a:endParaRPr lang="it-IT"/>
        </a:p>
      </dgm:t>
    </dgm:pt>
    <dgm:pt modelId="{A323D9B6-7E6C-4508-B85A-DF6FECF7A0D6}" type="sibTrans" cxnId="{0767E10E-9E80-43CA-80EC-B819BC2A2739}">
      <dgm:prSet/>
      <dgm:spPr/>
      <dgm:t>
        <a:bodyPr/>
        <a:lstStyle/>
        <a:p>
          <a:endParaRPr lang="it-IT"/>
        </a:p>
      </dgm:t>
    </dgm:pt>
    <dgm:pt modelId="{4E276696-85CD-4798-B360-A1CA6515B337}">
      <dgm:prSet phldrT="[Testo]" custT="1"/>
      <dgm:spPr/>
      <dgm:t>
        <a:bodyPr/>
        <a:lstStyle/>
        <a:p>
          <a:r>
            <a:rPr lang="it-IT" sz="1600" dirty="0">
              <a:solidFill>
                <a:schemeClr val="tx1"/>
              </a:solidFill>
            </a:rPr>
            <a:t>Relazione Piano della Performance</a:t>
          </a:r>
        </a:p>
      </dgm:t>
    </dgm:pt>
    <dgm:pt modelId="{52B1E16A-14C8-41F8-894B-C83A71755301}" type="parTrans" cxnId="{64C60535-F7E7-43D5-8174-F7210DC707A1}">
      <dgm:prSet/>
      <dgm:spPr/>
      <dgm:t>
        <a:bodyPr/>
        <a:lstStyle/>
        <a:p>
          <a:endParaRPr lang="it-IT"/>
        </a:p>
      </dgm:t>
    </dgm:pt>
    <dgm:pt modelId="{53B5F18B-6CAA-4C29-A602-E84638C471AB}" type="sibTrans" cxnId="{64C60535-F7E7-43D5-8174-F7210DC707A1}">
      <dgm:prSet/>
      <dgm:spPr/>
      <dgm:t>
        <a:bodyPr/>
        <a:lstStyle/>
        <a:p>
          <a:endParaRPr lang="it-IT"/>
        </a:p>
      </dgm:t>
    </dgm:pt>
    <dgm:pt modelId="{B54BC6C2-0DF0-49B9-83C2-FCCBF37E906B}">
      <dgm:prSet phldrT="[Testo]" custT="1"/>
      <dgm:spPr/>
      <dgm:t>
        <a:bodyPr/>
        <a:lstStyle/>
        <a:p>
          <a:r>
            <a:rPr lang="it-IT" sz="1600" dirty="0"/>
            <a:t>Aggiornamento annuale del SMVP</a:t>
          </a:r>
        </a:p>
      </dgm:t>
    </dgm:pt>
    <dgm:pt modelId="{61BB6429-9A33-4C8B-96FB-9D9344F59955}" type="parTrans" cxnId="{FCC883C1-6604-412A-88C8-13BAD2392656}">
      <dgm:prSet/>
      <dgm:spPr/>
      <dgm:t>
        <a:bodyPr/>
        <a:lstStyle/>
        <a:p>
          <a:endParaRPr lang="it-IT"/>
        </a:p>
      </dgm:t>
    </dgm:pt>
    <dgm:pt modelId="{DAC61EA4-FFED-43DE-A7EC-503B034384D0}" type="sibTrans" cxnId="{FCC883C1-6604-412A-88C8-13BAD2392656}">
      <dgm:prSet/>
      <dgm:spPr/>
      <dgm:t>
        <a:bodyPr/>
        <a:lstStyle/>
        <a:p>
          <a:endParaRPr lang="it-IT"/>
        </a:p>
      </dgm:t>
    </dgm:pt>
    <dgm:pt modelId="{B3264B9C-12AC-4ECB-9CDE-C0203354517C}">
      <dgm:prSet phldrT="[Testo]" custT="1"/>
      <dgm:spPr/>
      <dgm:t>
        <a:bodyPr/>
        <a:lstStyle/>
        <a:p>
          <a:r>
            <a:rPr lang="it-IT" sz="1600" dirty="0"/>
            <a:t>Approvazione Ambiti prioritari di intervento DG e Aree</a:t>
          </a:r>
        </a:p>
      </dgm:t>
    </dgm:pt>
    <dgm:pt modelId="{425FAF10-E905-4AA9-9C0E-FD9E7029AEF3}" type="parTrans" cxnId="{BD747FCF-1E80-4432-9366-465CBE6E39FD}">
      <dgm:prSet/>
      <dgm:spPr/>
      <dgm:t>
        <a:bodyPr/>
        <a:lstStyle/>
        <a:p>
          <a:endParaRPr lang="it-IT"/>
        </a:p>
      </dgm:t>
    </dgm:pt>
    <dgm:pt modelId="{36B90B11-AFC8-47A0-823D-F1CC5AFE9939}" type="sibTrans" cxnId="{BD747FCF-1E80-4432-9366-465CBE6E39FD}">
      <dgm:prSet/>
      <dgm:spPr/>
      <dgm:t>
        <a:bodyPr/>
        <a:lstStyle/>
        <a:p>
          <a:endParaRPr lang="it-IT"/>
        </a:p>
      </dgm:t>
    </dgm:pt>
    <dgm:pt modelId="{B77C7DD9-90C0-49EF-B89A-E98C545B5169}">
      <dgm:prSet phldrT="[Testo]" custT="1"/>
      <dgm:spPr/>
      <dgm:t>
        <a:bodyPr/>
        <a:lstStyle/>
        <a:p>
          <a:r>
            <a:rPr lang="it-IT" sz="1600" dirty="0"/>
            <a:t> valutazione da parte del NUV </a:t>
          </a:r>
        </a:p>
      </dgm:t>
    </dgm:pt>
    <dgm:pt modelId="{840C9E20-BDAB-47F6-8883-4713893D2171}" type="parTrans" cxnId="{98B189C2-F81B-4868-85B6-F08160192EB0}">
      <dgm:prSet/>
      <dgm:spPr/>
      <dgm:t>
        <a:bodyPr/>
        <a:lstStyle/>
        <a:p>
          <a:endParaRPr lang="it-IT"/>
        </a:p>
      </dgm:t>
    </dgm:pt>
    <dgm:pt modelId="{F214FF02-76D9-4700-BA93-7872558FCE85}" type="sibTrans" cxnId="{98B189C2-F81B-4868-85B6-F08160192EB0}">
      <dgm:prSet/>
      <dgm:spPr/>
      <dgm:t>
        <a:bodyPr/>
        <a:lstStyle/>
        <a:p>
          <a:endParaRPr lang="it-IT"/>
        </a:p>
      </dgm:t>
    </dgm:pt>
    <dgm:pt modelId="{88437B06-A519-435B-97C9-9B44EAEDDB00}">
      <dgm:prSet phldrT="[Testo]" custT="1"/>
      <dgm:spPr/>
      <dgm:t>
        <a:bodyPr/>
        <a:lstStyle/>
        <a:p>
          <a:r>
            <a:rPr lang="it-IT" sz="1600" dirty="0"/>
            <a:t>approvazione modifiche da parte del CDA di Luglio</a:t>
          </a:r>
        </a:p>
      </dgm:t>
    </dgm:pt>
    <dgm:pt modelId="{8F2B1DCF-F510-4231-B15D-98EE428D6791}" type="parTrans" cxnId="{DD13A696-A750-4D9D-8B15-9EDBBD301D2A}">
      <dgm:prSet/>
      <dgm:spPr/>
      <dgm:t>
        <a:bodyPr/>
        <a:lstStyle/>
        <a:p>
          <a:endParaRPr lang="it-IT"/>
        </a:p>
      </dgm:t>
    </dgm:pt>
    <dgm:pt modelId="{C4D74E06-4EB6-4FA2-AE60-92D163D9C89C}" type="sibTrans" cxnId="{DD13A696-A750-4D9D-8B15-9EDBBD301D2A}">
      <dgm:prSet/>
      <dgm:spPr/>
      <dgm:t>
        <a:bodyPr/>
        <a:lstStyle/>
        <a:p>
          <a:endParaRPr lang="it-IT"/>
        </a:p>
      </dgm:t>
    </dgm:pt>
    <dgm:pt modelId="{9D075641-5C99-4A2D-9DD9-B219F6ED61C4}">
      <dgm:prSet phldrT="[Testo]" custT="1"/>
      <dgm:spPr/>
      <dgm:t>
        <a:bodyPr/>
        <a:lstStyle/>
        <a:p>
          <a:r>
            <a:rPr lang="it-IT" sz="1600" b="0" dirty="0">
              <a:solidFill>
                <a:schemeClr val="tx1"/>
              </a:solidFill>
            </a:rPr>
            <a:t>Obiettivi delle strutture di secondo livello</a:t>
          </a:r>
        </a:p>
      </dgm:t>
    </dgm:pt>
    <dgm:pt modelId="{0CC68B9E-C361-49AB-9E85-690642C90959}" type="parTrans" cxnId="{C91511B8-C9B6-4BF0-950A-B7AAC8723218}">
      <dgm:prSet/>
      <dgm:spPr/>
      <dgm:t>
        <a:bodyPr/>
        <a:lstStyle/>
        <a:p>
          <a:endParaRPr lang="it-IT"/>
        </a:p>
      </dgm:t>
    </dgm:pt>
    <dgm:pt modelId="{7248346C-3B81-4A76-822E-C93D65F0D9F3}" type="sibTrans" cxnId="{C91511B8-C9B6-4BF0-950A-B7AAC8723218}">
      <dgm:prSet/>
      <dgm:spPr/>
      <dgm:t>
        <a:bodyPr/>
        <a:lstStyle/>
        <a:p>
          <a:endParaRPr lang="it-IT"/>
        </a:p>
      </dgm:t>
    </dgm:pt>
    <dgm:pt modelId="{AB4CA550-26D9-4DE7-9CE0-7448EDEBF793}">
      <dgm:prSet phldrT="[Testo]" custT="1"/>
      <dgm:spPr/>
      <dgm:t>
        <a:bodyPr/>
        <a:lstStyle/>
        <a:p>
          <a:r>
            <a:rPr lang="it-IT" sz="1600" dirty="0"/>
            <a:t>Proposte obiettivi 2022 in associazione con l’avvio del budget</a:t>
          </a:r>
        </a:p>
      </dgm:t>
    </dgm:pt>
    <dgm:pt modelId="{96F1E892-31BE-454E-B96E-1289F3338439}" type="parTrans" cxnId="{5BE2D869-6FA6-43FF-9032-0C8169EEFA3C}">
      <dgm:prSet/>
      <dgm:spPr/>
      <dgm:t>
        <a:bodyPr/>
        <a:lstStyle/>
        <a:p>
          <a:endParaRPr lang="it-IT"/>
        </a:p>
      </dgm:t>
    </dgm:pt>
    <dgm:pt modelId="{E4F5EF38-E6CD-46B4-B909-BE2E88E92487}" type="sibTrans" cxnId="{5BE2D869-6FA6-43FF-9032-0C8169EEFA3C}">
      <dgm:prSet/>
      <dgm:spPr/>
      <dgm:t>
        <a:bodyPr/>
        <a:lstStyle/>
        <a:p>
          <a:endParaRPr lang="it-IT"/>
        </a:p>
      </dgm:t>
    </dgm:pt>
    <dgm:pt modelId="{071658B7-CBD7-4135-BE05-411947D995EE}" type="pres">
      <dgm:prSet presAssocID="{0F890056-37BB-4BFD-965B-1C2ADAF0AA63}" presName="Name0" presStyleCnt="0">
        <dgm:presLayoutVars>
          <dgm:chMax val="7"/>
          <dgm:chPref val="7"/>
          <dgm:dir/>
          <dgm:animLvl val="lvl"/>
        </dgm:presLayoutVars>
      </dgm:prSet>
      <dgm:spPr/>
      <dgm:t>
        <a:bodyPr/>
        <a:lstStyle/>
        <a:p>
          <a:endParaRPr lang="it-IT"/>
        </a:p>
      </dgm:t>
    </dgm:pt>
    <dgm:pt modelId="{31ADC8F3-B87E-44D2-9D87-F7CD26D16718}" type="pres">
      <dgm:prSet presAssocID="{19AA8D2B-3660-4988-8E36-A60117A578C1}" presName="Accent1" presStyleCnt="0"/>
      <dgm:spPr/>
    </dgm:pt>
    <dgm:pt modelId="{88A5738D-9090-4D30-8874-F8BD49751868}" type="pres">
      <dgm:prSet presAssocID="{19AA8D2B-3660-4988-8E36-A60117A578C1}" presName="Accent" presStyleLbl="node1" presStyleIdx="0" presStyleCnt="5" custLinFactNeighborX="45472"/>
      <dgm:spPr/>
    </dgm:pt>
    <dgm:pt modelId="{FEFA414F-7FD8-42E7-B0D1-975AF278FB62}" type="pres">
      <dgm:prSet presAssocID="{19AA8D2B-3660-4988-8E36-A60117A578C1}" presName="Child1" presStyleLbl="revTx" presStyleIdx="0" presStyleCnt="10" custScaleX="347356" custScaleY="158525" custLinFactX="93870" custLinFactNeighborX="100000" custLinFactNeighborY="-4461">
        <dgm:presLayoutVars>
          <dgm:chMax val="0"/>
          <dgm:chPref val="0"/>
          <dgm:bulletEnabled val="1"/>
        </dgm:presLayoutVars>
      </dgm:prSet>
      <dgm:spPr/>
      <dgm:t>
        <a:bodyPr/>
        <a:lstStyle/>
        <a:p>
          <a:endParaRPr lang="it-IT"/>
        </a:p>
      </dgm:t>
    </dgm:pt>
    <dgm:pt modelId="{3A876F28-424E-4C6B-9187-32F313BFBDE8}" type="pres">
      <dgm:prSet presAssocID="{19AA8D2B-3660-4988-8E36-A60117A578C1}" presName="Parent1" presStyleLbl="revTx" presStyleIdx="1" presStyleCnt="10" custScaleY="166747" custLinFactNeighborX="88017" custLinFactNeighborY="-12968">
        <dgm:presLayoutVars>
          <dgm:chMax val="1"/>
          <dgm:chPref val="1"/>
          <dgm:bulletEnabled val="1"/>
        </dgm:presLayoutVars>
      </dgm:prSet>
      <dgm:spPr/>
      <dgm:t>
        <a:bodyPr/>
        <a:lstStyle/>
        <a:p>
          <a:endParaRPr lang="it-IT"/>
        </a:p>
      </dgm:t>
    </dgm:pt>
    <dgm:pt modelId="{2F7775DD-6723-461F-A351-AAC9578C4D65}" type="pres">
      <dgm:prSet presAssocID="{3A5680B6-9746-41AD-AFF7-BEBAAEBA6884}" presName="Accent2" presStyleCnt="0"/>
      <dgm:spPr/>
    </dgm:pt>
    <dgm:pt modelId="{AB383BDB-ADAA-4209-B8FE-B266D5B00822}" type="pres">
      <dgm:prSet presAssocID="{3A5680B6-9746-41AD-AFF7-BEBAAEBA6884}" presName="Accent" presStyleLbl="node1" presStyleIdx="1" presStyleCnt="5" custLinFactNeighborX="45472"/>
      <dgm:spPr/>
    </dgm:pt>
    <dgm:pt modelId="{E9F2BD46-BEB3-490A-958F-0771C11C27FF}" type="pres">
      <dgm:prSet presAssocID="{3A5680B6-9746-41AD-AFF7-BEBAAEBA6884}" presName="Child2" presStyleLbl="revTx" presStyleIdx="2" presStyleCnt="10" custScaleX="277683" custScaleY="348407" custLinFactX="-146228" custLinFactNeighborX="-200000" custLinFactNeighborY="77949">
        <dgm:presLayoutVars>
          <dgm:chMax val="0"/>
          <dgm:chPref val="0"/>
          <dgm:bulletEnabled val="1"/>
        </dgm:presLayoutVars>
      </dgm:prSet>
      <dgm:spPr/>
      <dgm:t>
        <a:bodyPr/>
        <a:lstStyle/>
        <a:p>
          <a:endParaRPr lang="it-IT"/>
        </a:p>
      </dgm:t>
    </dgm:pt>
    <dgm:pt modelId="{839BFB8E-4BF7-42C7-8D4F-CD01A1E2C126}" type="pres">
      <dgm:prSet presAssocID="{3A5680B6-9746-41AD-AFF7-BEBAAEBA6884}" presName="Parent2" presStyleLbl="revTx" presStyleIdx="3" presStyleCnt="10" custLinFactNeighborX="83156" custLinFactNeighborY="-6484">
        <dgm:presLayoutVars>
          <dgm:chMax val="1"/>
          <dgm:chPref val="1"/>
          <dgm:bulletEnabled val="1"/>
        </dgm:presLayoutVars>
      </dgm:prSet>
      <dgm:spPr/>
      <dgm:t>
        <a:bodyPr/>
        <a:lstStyle/>
        <a:p>
          <a:endParaRPr lang="it-IT"/>
        </a:p>
      </dgm:t>
    </dgm:pt>
    <dgm:pt modelId="{CA38A397-05FC-4B7F-831D-A1E4ECBD7DA6}" type="pres">
      <dgm:prSet presAssocID="{43DA17AC-8373-4FC3-8B2A-E413EF2CB4EA}" presName="Accent3" presStyleCnt="0"/>
      <dgm:spPr/>
    </dgm:pt>
    <dgm:pt modelId="{988D73B4-F360-4931-A27F-5E611D7C3281}" type="pres">
      <dgm:prSet presAssocID="{43DA17AC-8373-4FC3-8B2A-E413EF2CB4EA}" presName="Accent" presStyleLbl="node1" presStyleIdx="2" presStyleCnt="5" custLinFactNeighborX="45472"/>
      <dgm:spPr/>
    </dgm:pt>
    <dgm:pt modelId="{12257EF4-1F95-40AC-B74E-972C6F480C84}" type="pres">
      <dgm:prSet presAssocID="{43DA17AC-8373-4FC3-8B2A-E413EF2CB4EA}" presName="Child3" presStyleLbl="revTx" presStyleIdx="4" presStyleCnt="10" custScaleX="457394" custScaleY="240427" custLinFactX="100000" custLinFactNeighborX="147583" custLinFactNeighborY="-10464">
        <dgm:presLayoutVars>
          <dgm:chMax val="0"/>
          <dgm:chPref val="0"/>
          <dgm:bulletEnabled val="1"/>
        </dgm:presLayoutVars>
      </dgm:prSet>
      <dgm:spPr/>
      <dgm:t>
        <a:bodyPr/>
        <a:lstStyle/>
        <a:p>
          <a:endParaRPr lang="it-IT"/>
        </a:p>
      </dgm:t>
    </dgm:pt>
    <dgm:pt modelId="{B5DBCBB3-E362-41AE-A036-83C37DE59D2D}" type="pres">
      <dgm:prSet presAssocID="{43DA17AC-8373-4FC3-8B2A-E413EF2CB4EA}" presName="Parent3" presStyleLbl="revTx" presStyleIdx="5" presStyleCnt="10" custScaleX="131859" custScaleY="124367" custLinFactNeighborX="81536" custLinFactNeighborY="-19452">
        <dgm:presLayoutVars>
          <dgm:chMax val="1"/>
          <dgm:chPref val="1"/>
          <dgm:bulletEnabled val="1"/>
        </dgm:presLayoutVars>
      </dgm:prSet>
      <dgm:spPr/>
      <dgm:t>
        <a:bodyPr/>
        <a:lstStyle/>
        <a:p>
          <a:endParaRPr lang="it-IT"/>
        </a:p>
      </dgm:t>
    </dgm:pt>
    <dgm:pt modelId="{B4E83E5E-6B2C-4198-982E-210281135287}" type="pres">
      <dgm:prSet presAssocID="{1FDD99CD-9EBA-42CE-A6B7-DC243ECC6EE9}" presName="Accent4" presStyleCnt="0"/>
      <dgm:spPr/>
    </dgm:pt>
    <dgm:pt modelId="{ADF91884-9983-4D89-8061-5D7C93363152}" type="pres">
      <dgm:prSet presAssocID="{1FDD99CD-9EBA-42CE-A6B7-DC243ECC6EE9}" presName="Accent" presStyleLbl="node1" presStyleIdx="3" presStyleCnt="5" custLinFactNeighborX="45472"/>
      <dgm:spPr/>
    </dgm:pt>
    <dgm:pt modelId="{DD651595-2A5E-4B95-ACF3-A4845B832167}" type="pres">
      <dgm:prSet presAssocID="{1FDD99CD-9EBA-42CE-A6B7-DC243ECC6EE9}" presName="Child4" presStyleLbl="revTx" presStyleIdx="6" presStyleCnt="10" custScaleX="160522" custLinFactX="46863" custLinFactNeighborX="100000" custLinFactNeighborY="25742">
        <dgm:presLayoutVars>
          <dgm:chMax val="0"/>
          <dgm:chPref val="0"/>
          <dgm:bulletEnabled val="1"/>
        </dgm:presLayoutVars>
      </dgm:prSet>
      <dgm:spPr/>
      <dgm:t>
        <a:bodyPr/>
        <a:lstStyle/>
        <a:p>
          <a:endParaRPr lang="it-IT"/>
        </a:p>
      </dgm:t>
    </dgm:pt>
    <dgm:pt modelId="{9C0C3F9B-E00D-4E68-B6E2-E7A08A2A316B}" type="pres">
      <dgm:prSet presAssocID="{1FDD99CD-9EBA-42CE-A6B7-DC243ECC6EE9}" presName="Parent4" presStyleLbl="revTx" presStyleIdx="7" presStyleCnt="10" custLinFactNeighborX="81536">
        <dgm:presLayoutVars>
          <dgm:chMax val="1"/>
          <dgm:chPref val="1"/>
          <dgm:bulletEnabled val="1"/>
        </dgm:presLayoutVars>
      </dgm:prSet>
      <dgm:spPr/>
      <dgm:t>
        <a:bodyPr/>
        <a:lstStyle/>
        <a:p>
          <a:endParaRPr lang="it-IT"/>
        </a:p>
      </dgm:t>
    </dgm:pt>
    <dgm:pt modelId="{9873ED04-ACF5-4A24-9EBE-C8D64C231A8B}" type="pres">
      <dgm:prSet presAssocID="{ABB5A269-5BD7-4D31-A173-57230A603BCC}" presName="Accent5" presStyleCnt="0"/>
      <dgm:spPr/>
    </dgm:pt>
    <dgm:pt modelId="{F5ABE5C1-3D9A-4048-A7F9-A8CBC2A24EB2}" type="pres">
      <dgm:prSet presAssocID="{ABB5A269-5BD7-4D31-A173-57230A603BCC}" presName="Accent" presStyleLbl="node1" presStyleIdx="4" presStyleCnt="5" custLinFactNeighborX="52976"/>
      <dgm:spPr/>
    </dgm:pt>
    <dgm:pt modelId="{9AE66A73-3ABC-4F6C-96FF-3F88230ED611}" type="pres">
      <dgm:prSet presAssocID="{ABB5A269-5BD7-4D31-A173-57230A603BCC}" presName="Child5" presStyleLbl="revTx" presStyleIdx="8" presStyleCnt="10" custScaleX="261771" custLinFactX="49251" custLinFactNeighborX="100000" custLinFactNeighborY="10873">
        <dgm:presLayoutVars>
          <dgm:chMax val="0"/>
          <dgm:chPref val="0"/>
          <dgm:bulletEnabled val="1"/>
        </dgm:presLayoutVars>
      </dgm:prSet>
      <dgm:spPr/>
      <dgm:t>
        <a:bodyPr/>
        <a:lstStyle/>
        <a:p>
          <a:endParaRPr lang="it-IT"/>
        </a:p>
      </dgm:t>
    </dgm:pt>
    <dgm:pt modelId="{2FC2D72E-93AF-42EF-838F-BE47C35176A4}" type="pres">
      <dgm:prSet presAssocID="{ABB5A269-5BD7-4D31-A173-57230A603BCC}" presName="Parent5" presStyleLbl="revTx" presStyleIdx="9" presStyleCnt="10" custScaleX="115832" custScaleY="195158" custLinFactNeighborX="81536">
        <dgm:presLayoutVars>
          <dgm:chMax val="1"/>
          <dgm:chPref val="1"/>
          <dgm:bulletEnabled val="1"/>
        </dgm:presLayoutVars>
      </dgm:prSet>
      <dgm:spPr/>
      <dgm:t>
        <a:bodyPr/>
        <a:lstStyle/>
        <a:p>
          <a:endParaRPr lang="it-IT"/>
        </a:p>
      </dgm:t>
    </dgm:pt>
  </dgm:ptLst>
  <dgm:cxnLst>
    <dgm:cxn modelId="{6E960272-767D-46E4-B22C-4C2237741E49}" type="presOf" srcId="{19AA8D2B-3660-4988-8E36-A60117A578C1}" destId="{3A876F28-424E-4C6B-9187-32F313BFBDE8}" srcOrd="0" destOrd="0" presId="urn:microsoft.com/office/officeart/2009/layout/CircleArrowProcess"/>
    <dgm:cxn modelId="{BD747FCF-1E80-4432-9366-465CBE6E39FD}" srcId="{19AA8D2B-3660-4988-8E36-A60117A578C1}" destId="{B3264B9C-12AC-4ECB-9CDE-C0203354517C}" srcOrd="2" destOrd="0" parTransId="{425FAF10-E905-4AA9-9C0E-FD9E7029AEF3}" sibTransId="{36B90B11-AFC8-47A0-823D-F1CC5AFE9939}"/>
    <dgm:cxn modelId="{3E94482C-2688-4ECB-93E2-C04B5B9447B7}" type="presOf" srcId="{88437B06-A519-435B-97C9-9B44EAEDDB00}" destId="{12257EF4-1F95-40AC-B74E-972C6F480C84}" srcOrd="0" destOrd="2" presId="urn:microsoft.com/office/officeart/2009/layout/CircleArrowProcess"/>
    <dgm:cxn modelId="{5DDD30C4-0A52-4AE7-B2C2-41D828E760BF}" type="presOf" srcId="{1FDD99CD-9EBA-42CE-A6B7-DC243ECC6EE9}" destId="{9C0C3F9B-E00D-4E68-B6E2-E7A08A2A316B}" srcOrd="0" destOrd="0" presId="urn:microsoft.com/office/officeart/2009/layout/CircleArrowProcess"/>
    <dgm:cxn modelId="{E2C09F08-F791-4F31-996D-4665A077101D}" type="presOf" srcId="{4E276696-85CD-4798-B360-A1CA6515B337}" destId="{9AE66A73-3ABC-4F6C-96FF-3F88230ED611}" srcOrd="0" destOrd="0" presId="urn:microsoft.com/office/officeart/2009/layout/CircleArrowProcess"/>
    <dgm:cxn modelId="{CDFDD472-B1DF-42CB-A08E-1CA212B31FFA}" srcId="{3A5680B6-9746-41AD-AFF7-BEBAAEBA6884}" destId="{047021F6-D2DF-4D4C-A06E-6000525C6013}" srcOrd="1" destOrd="0" parTransId="{AB35159C-9DB6-4460-A76A-4C8536D690E2}" sibTransId="{AF60B75B-D98B-4C15-8456-455FF7455C0F}"/>
    <dgm:cxn modelId="{5BE2D869-6FA6-43FF-9032-0C8169EEFA3C}" srcId="{43DA17AC-8373-4FC3-8B2A-E413EF2CB4EA}" destId="{AB4CA550-26D9-4DE7-9CE0-7448EDEBF793}" srcOrd="4" destOrd="0" parTransId="{96F1E892-31BE-454E-B96E-1289F3338439}" sibTransId="{E4F5EF38-E6CD-46B4-B909-BE2E88E92487}"/>
    <dgm:cxn modelId="{C7BD79F2-B469-466B-8319-49015DFC9B32}" type="presOf" srcId="{047021F6-D2DF-4D4C-A06E-6000525C6013}" destId="{E9F2BD46-BEB3-490A-958F-0771C11C27FF}" srcOrd="0" destOrd="1" presId="urn:microsoft.com/office/officeart/2009/layout/CircleArrowProcess"/>
    <dgm:cxn modelId="{609DA2E0-756C-4B67-B770-797C0789039E}" srcId="{3A5680B6-9746-41AD-AFF7-BEBAAEBA6884}" destId="{C81D49C3-D73F-4F9F-96F5-9A32FE56D851}" srcOrd="2" destOrd="0" parTransId="{9CF30DEB-6EAC-445A-A89E-CE292C7FF25E}" sibTransId="{86695612-53D0-4A7B-BD49-CF7BCFEE0A79}"/>
    <dgm:cxn modelId="{89A72046-16D2-4F14-BED0-4840306647E2}" type="presOf" srcId="{44B8D5B4-3CE1-47A7-A811-0544E34567ED}" destId="{FEFA414F-7FD8-42E7-B0D1-975AF278FB62}" srcOrd="0" destOrd="0" presId="urn:microsoft.com/office/officeart/2009/layout/CircleArrowProcess"/>
    <dgm:cxn modelId="{98B189C2-F81B-4868-85B6-F08160192EB0}" srcId="{43DA17AC-8373-4FC3-8B2A-E413EF2CB4EA}" destId="{B77C7DD9-90C0-49EF-B89A-E98C545B5169}" srcOrd="1" destOrd="0" parTransId="{840C9E20-BDAB-47F6-8883-4713893D2171}" sibTransId="{F214FF02-76D9-4700-BA93-7872558FCE85}"/>
    <dgm:cxn modelId="{FCC883C1-6604-412A-88C8-13BAD2392656}" srcId="{19AA8D2B-3660-4988-8E36-A60117A578C1}" destId="{B54BC6C2-0DF0-49B9-83C2-FCCBF37E906B}" srcOrd="1" destOrd="0" parTransId="{61BB6429-9A33-4C8B-96FB-9D9344F59955}" sibTransId="{DAC61EA4-FFED-43DE-A7EC-503B034384D0}"/>
    <dgm:cxn modelId="{E8AAA418-2918-4B2D-BB69-DE5D9BDB684A}" srcId="{43DA17AC-8373-4FC3-8B2A-E413EF2CB4EA}" destId="{50AED1DE-51AA-4C3E-844B-7685FC964EF5}" srcOrd="0" destOrd="0" parTransId="{17146E89-98CF-4ED8-B927-C94519E0399C}" sibTransId="{A4C29141-200A-426C-A5B9-814BC42CD16E}"/>
    <dgm:cxn modelId="{790BB25A-0DF4-4587-A53B-9436EEA78E60}" type="presOf" srcId="{AB4CA550-26D9-4DE7-9CE0-7448EDEBF793}" destId="{12257EF4-1F95-40AC-B74E-972C6F480C84}" srcOrd="0" destOrd="4" presId="urn:microsoft.com/office/officeart/2009/layout/CircleArrowProcess"/>
    <dgm:cxn modelId="{7DA084BA-F985-46A1-802A-F441EC93E6F9}" srcId="{0F890056-37BB-4BFD-965B-1C2ADAF0AA63}" destId="{19AA8D2B-3660-4988-8E36-A60117A578C1}" srcOrd="0" destOrd="0" parTransId="{3C2B8A3E-4EB9-4578-B60A-BFA80569E012}" sibTransId="{0023C8EF-6852-4F47-8D5B-F99C3A3A5FD2}"/>
    <dgm:cxn modelId="{766950E5-FD3F-49AC-B5AF-AE07E4D1AFF2}" srcId="{0F890056-37BB-4BFD-965B-1C2ADAF0AA63}" destId="{3A5680B6-9746-41AD-AFF7-BEBAAEBA6884}" srcOrd="1" destOrd="0" parTransId="{96D53ADC-CE69-45BB-814F-FE031DA5068F}" sibTransId="{5768747A-250D-4A46-961F-9CEF503CC009}"/>
    <dgm:cxn modelId="{F36E1BD5-894A-4368-8850-27A80CD46BD4}" type="presOf" srcId="{43DA17AC-8373-4FC3-8B2A-E413EF2CB4EA}" destId="{B5DBCBB3-E362-41AE-A036-83C37DE59D2D}" srcOrd="0" destOrd="0" presId="urn:microsoft.com/office/officeart/2009/layout/CircleArrowProcess"/>
    <dgm:cxn modelId="{0767E10E-9E80-43CA-80EC-B819BC2A2739}" srcId="{1FDD99CD-9EBA-42CE-A6B7-DC243ECC6EE9}" destId="{546C95FE-954C-4D2A-A14B-7D532686163F}" srcOrd="0" destOrd="0" parTransId="{BC618530-B77A-45E6-B852-A4F488790C12}" sibTransId="{A323D9B6-7E6C-4508-B85A-DF6FECF7A0D6}"/>
    <dgm:cxn modelId="{BE244AD4-6AB6-4555-90E3-67FEFB390CB0}" type="presOf" srcId="{B3264B9C-12AC-4ECB-9CDE-C0203354517C}" destId="{FEFA414F-7FD8-42E7-B0D1-975AF278FB62}" srcOrd="0" destOrd="2" presId="urn:microsoft.com/office/officeart/2009/layout/CircleArrowProcess"/>
    <dgm:cxn modelId="{D2BFD4B7-A942-49BC-A7CC-967F1A350311}" type="presOf" srcId="{3A5680B6-9746-41AD-AFF7-BEBAAEBA6884}" destId="{839BFB8E-4BF7-42C7-8D4F-CD01A1E2C126}" srcOrd="0" destOrd="0" presId="urn:microsoft.com/office/officeart/2009/layout/CircleArrowProcess"/>
    <dgm:cxn modelId="{28EB8C0E-526A-4D70-BC65-FC162FFBF7D9}" srcId="{0F890056-37BB-4BFD-965B-1C2ADAF0AA63}" destId="{ABB5A269-5BD7-4D31-A173-57230A603BCC}" srcOrd="4" destOrd="0" parTransId="{B30D934F-4E81-4AF6-A414-FE21F67927C2}" sibTransId="{C95B30C9-85F9-4DC3-B273-762644C0B6F3}"/>
    <dgm:cxn modelId="{C749B019-916E-4F99-AC91-E2130C22C229}" srcId="{0F890056-37BB-4BFD-965B-1C2ADAF0AA63}" destId="{43DA17AC-8373-4FC3-8B2A-E413EF2CB4EA}" srcOrd="2" destOrd="0" parTransId="{703E4E15-51F8-4ABF-8319-26338D616BBD}" sibTransId="{9F5C01DA-12AC-4D21-85F7-72B8A052D912}"/>
    <dgm:cxn modelId="{4822183E-D180-41D9-BA7A-E23579B9A984}" srcId="{3A5680B6-9746-41AD-AFF7-BEBAAEBA6884}" destId="{E08790A9-0D4B-4560-8E4C-EA719581D581}" srcOrd="0" destOrd="0" parTransId="{B35E0858-42A5-4AB2-9C4D-4456A1EEA47F}" sibTransId="{56D513C4-AD44-4BB9-8CB1-5171DC9C7398}"/>
    <dgm:cxn modelId="{164A2D17-8BB2-4CD5-A257-87013D939033}" type="presOf" srcId="{ABB5A269-5BD7-4D31-A173-57230A603BCC}" destId="{2FC2D72E-93AF-42EF-838F-BE47C35176A4}" srcOrd="0" destOrd="0" presId="urn:microsoft.com/office/officeart/2009/layout/CircleArrowProcess"/>
    <dgm:cxn modelId="{E6CF549B-1DCB-4A49-B29E-F5E55287526A}" type="presOf" srcId="{50AED1DE-51AA-4C3E-844B-7685FC964EF5}" destId="{12257EF4-1F95-40AC-B74E-972C6F480C84}" srcOrd="0" destOrd="0" presId="urn:microsoft.com/office/officeart/2009/layout/CircleArrowProcess"/>
    <dgm:cxn modelId="{BF158F55-CE83-476B-B4D7-DCAF8599EB71}" type="presOf" srcId="{B54BC6C2-0DF0-49B9-83C2-FCCBF37E906B}" destId="{FEFA414F-7FD8-42E7-B0D1-975AF278FB62}" srcOrd="0" destOrd="1" presId="urn:microsoft.com/office/officeart/2009/layout/CircleArrowProcess"/>
    <dgm:cxn modelId="{2E6B35B6-7D20-4F0E-BD00-16E40B68BD25}" type="presOf" srcId="{C81D49C3-D73F-4F9F-96F5-9A32FE56D851}" destId="{E9F2BD46-BEB3-490A-958F-0771C11C27FF}" srcOrd="0" destOrd="2" presId="urn:microsoft.com/office/officeart/2009/layout/CircleArrowProcess"/>
    <dgm:cxn modelId="{BE7F91A8-2224-4159-971D-B74207A7C498}" type="presOf" srcId="{E08790A9-0D4B-4560-8E4C-EA719581D581}" destId="{E9F2BD46-BEB3-490A-958F-0771C11C27FF}" srcOrd="0" destOrd="0" presId="urn:microsoft.com/office/officeart/2009/layout/CircleArrowProcess"/>
    <dgm:cxn modelId="{99F6C85B-5FC3-4B7E-9957-A9AC099B8D32}" srcId="{19AA8D2B-3660-4988-8E36-A60117A578C1}" destId="{44B8D5B4-3CE1-47A7-A811-0544E34567ED}" srcOrd="0" destOrd="0" parTransId="{5913CABD-CF73-4FAD-9517-5DFF3B1D7C74}" sibTransId="{2BA966CF-F1F5-4F29-A11B-5CD8BCB03C39}"/>
    <dgm:cxn modelId="{A39F0B5A-8AD5-487B-858F-69D99FA4AB92}" type="presOf" srcId="{B77C7DD9-90C0-49EF-B89A-E98C545B5169}" destId="{12257EF4-1F95-40AC-B74E-972C6F480C84}" srcOrd="0" destOrd="1" presId="urn:microsoft.com/office/officeart/2009/layout/CircleArrowProcess"/>
    <dgm:cxn modelId="{E11F20A5-D4A3-427F-BDEB-3D1C6C8FB022}" type="presOf" srcId="{546C95FE-954C-4D2A-A14B-7D532686163F}" destId="{DD651595-2A5E-4B95-ACF3-A4845B832167}" srcOrd="0" destOrd="0" presId="urn:microsoft.com/office/officeart/2009/layout/CircleArrowProcess"/>
    <dgm:cxn modelId="{64C60535-F7E7-43D5-8174-F7210DC707A1}" srcId="{ABB5A269-5BD7-4D31-A173-57230A603BCC}" destId="{4E276696-85CD-4798-B360-A1CA6515B337}" srcOrd="0" destOrd="0" parTransId="{52B1E16A-14C8-41F8-894B-C83A71755301}" sibTransId="{53B5F18B-6CAA-4C29-A602-E84638C471AB}"/>
    <dgm:cxn modelId="{AB7FDB0B-3DB5-43C2-AF5E-D79BA6606A6E}" srcId="{0F890056-37BB-4BFD-965B-1C2ADAF0AA63}" destId="{1FDD99CD-9EBA-42CE-A6B7-DC243ECC6EE9}" srcOrd="3" destOrd="0" parTransId="{BD72F89A-1E9F-42C0-8AC4-94EFAD24D705}" sibTransId="{1FF1F597-A43E-44A8-A96F-71A8E794EB89}"/>
    <dgm:cxn modelId="{4A67677D-94F9-49B7-8C37-B58A089F0F07}" type="presOf" srcId="{9D075641-5C99-4A2D-9DD9-B219F6ED61C4}" destId="{12257EF4-1F95-40AC-B74E-972C6F480C84}" srcOrd="0" destOrd="3" presId="urn:microsoft.com/office/officeart/2009/layout/CircleArrowProcess"/>
    <dgm:cxn modelId="{C91511B8-C9B6-4BF0-950A-B7AAC8723218}" srcId="{43DA17AC-8373-4FC3-8B2A-E413EF2CB4EA}" destId="{9D075641-5C99-4A2D-9DD9-B219F6ED61C4}" srcOrd="3" destOrd="0" parTransId="{0CC68B9E-C361-49AB-9E85-690642C90959}" sibTransId="{7248346C-3B81-4A76-822E-C93D65F0D9F3}"/>
    <dgm:cxn modelId="{DD13A696-A750-4D9D-8B15-9EDBBD301D2A}" srcId="{43DA17AC-8373-4FC3-8B2A-E413EF2CB4EA}" destId="{88437B06-A519-435B-97C9-9B44EAEDDB00}" srcOrd="2" destOrd="0" parTransId="{8F2B1DCF-F510-4231-B15D-98EE428D6791}" sibTransId="{C4D74E06-4EB6-4FA2-AE60-92D163D9C89C}"/>
    <dgm:cxn modelId="{2B70AE35-0438-4803-949E-205A27F5EB2A}" type="presOf" srcId="{0F890056-37BB-4BFD-965B-1C2ADAF0AA63}" destId="{071658B7-CBD7-4135-BE05-411947D995EE}" srcOrd="0" destOrd="0" presId="urn:microsoft.com/office/officeart/2009/layout/CircleArrowProcess"/>
    <dgm:cxn modelId="{83C41C89-50EC-40E6-97DC-AF52148D3C44}" type="presParOf" srcId="{071658B7-CBD7-4135-BE05-411947D995EE}" destId="{31ADC8F3-B87E-44D2-9D87-F7CD26D16718}" srcOrd="0" destOrd="0" presId="urn:microsoft.com/office/officeart/2009/layout/CircleArrowProcess"/>
    <dgm:cxn modelId="{61E92F11-C2D9-47E2-8B94-722A38F47A0C}" type="presParOf" srcId="{31ADC8F3-B87E-44D2-9D87-F7CD26D16718}" destId="{88A5738D-9090-4D30-8874-F8BD49751868}" srcOrd="0" destOrd="0" presId="urn:microsoft.com/office/officeart/2009/layout/CircleArrowProcess"/>
    <dgm:cxn modelId="{BEDB62B5-513B-4E26-91AF-714EA31D78EC}" type="presParOf" srcId="{071658B7-CBD7-4135-BE05-411947D995EE}" destId="{FEFA414F-7FD8-42E7-B0D1-975AF278FB62}" srcOrd="1" destOrd="0" presId="urn:microsoft.com/office/officeart/2009/layout/CircleArrowProcess"/>
    <dgm:cxn modelId="{BCA334C8-EDB8-4193-9FB2-1449DCD485E7}" type="presParOf" srcId="{071658B7-CBD7-4135-BE05-411947D995EE}" destId="{3A876F28-424E-4C6B-9187-32F313BFBDE8}" srcOrd="2" destOrd="0" presId="urn:microsoft.com/office/officeart/2009/layout/CircleArrowProcess"/>
    <dgm:cxn modelId="{8AC1B94A-B371-4958-8E29-939509CCC02B}" type="presParOf" srcId="{071658B7-CBD7-4135-BE05-411947D995EE}" destId="{2F7775DD-6723-461F-A351-AAC9578C4D65}" srcOrd="3" destOrd="0" presId="urn:microsoft.com/office/officeart/2009/layout/CircleArrowProcess"/>
    <dgm:cxn modelId="{4C125651-5DF6-4A69-B422-898B471BC0E5}" type="presParOf" srcId="{2F7775DD-6723-461F-A351-AAC9578C4D65}" destId="{AB383BDB-ADAA-4209-B8FE-B266D5B00822}" srcOrd="0" destOrd="0" presId="urn:microsoft.com/office/officeart/2009/layout/CircleArrowProcess"/>
    <dgm:cxn modelId="{A7B7A54F-7A1E-4996-9AB9-58DF9C31C181}" type="presParOf" srcId="{071658B7-CBD7-4135-BE05-411947D995EE}" destId="{E9F2BD46-BEB3-490A-958F-0771C11C27FF}" srcOrd="4" destOrd="0" presId="urn:microsoft.com/office/officeart/2009/layout/CircleArrowProcess"/>
    <dgm:cxn modelId="{09942405-ABF0-4849-A840-6002E46EAB29}" type="presParOf" srcId="{071658B7-CBD7-4135-BE05-411947D995EE}" destId="{839BFB8E-4BF7-42C7-8D4F-CD01A1E2C126}" srcOrd="5" destOrd="0" presId="urn:microsoft.com/office/officeart/2009/layout/CircleArrowProcess"/>
    <dgm:cxn modelId="{07F2CEC7-4A66-40A5-BCFB-4EBB923A4FA8}" type="presParOf" srcId="{071658B7-CBD7-4135-BE05-411947D995EE}" destId="{CA38A397-05FC-4B7F-831D-A1E4ECBD7DA6}" srcOrd="6" destOrd="0" presId="urn:microsoft.com/office/officeart/2009/layout/CircleArrowProcess"/>
    <dgm:cxn modelId="{5D425F73-D62E-4DFB-A8F8-B1A823F4A243}" type="presParOf" srcId="{CA38A397-05FC-4B7F-831D-A1E4ECBD7DA6}" destId="{988D73B4-F360-4931-A27F-5E611D7C3281}" srcOrd="0" destOrd="0" presId="urn:microsoft.com/office/officeart/2009/layout/CircleArrowProcess"/>
    <dgm:cxn modelId="{58E456C9-A5E3-4CEF-B344-5C4E1DC98940}" type="presParOf" srcId="{071658B7-CBD7-4135-BE05-411947D995EE}" destId="{12257EF4-1F95-40AC-B74E-972C6F480C84}" srcOrd="7" destOrd="0" presId="urn:microsoft.com/office/officeart/2009/layout/CircleArrowProcess"/>
    <dgm:cxn modelId="{C9639441-B06B-4D3F-A4D0-8E423EADA902}" type="presParOf" srcId="{071658B7-CBD7-4135-BE05-411947D995EE}" destId="{B5DBCBB3-E362-41AE-A036-83C37DE59D2D}" srcOrd="8" destOrd="0" presId="urn:microsoft.com/office/officeart/2009/layout/CircleArrowProcess"/>
    <dgm:cxn modelId="{89766CF4-258E-4290-90D0-AD40F88814B6}" type="presParOf" srcId="{071658B7-CBD7-4135-BE05-411947D995EE}" destId="{B4E83E5E-6B2C-4198-982E-210281135287}" srcOrd="9" destOrd="0" presId="urn:microsoft.com/office/officeart/2009/layout/CircleArrowProcess"/>
    <dgm:cxn modelId="{CDF45238-083C-4850-8FA9-2EB0EF6066F1}" type="presParOf" srcId="{B4E83E5E-6B2C-4198-982E-210281135287}" destId="{ADF91884-9983-4D89-8061-5D7C93363152}" srcOrd="0" destOrd="0" presId="urn:microsoft.com/office/officeart/2009/layout/CircleArrowProcess"/>
    <dgm:cxn modelId="{E6A02CE0-EA97-428F-95E5-1EDBF15CD37C}" type="presParOf" srcId="{071658B7-CBD7-4135-BE05-411947D995EE}" destId="{DD651595-2A5E-4B95-ACF3-A4845B832167}" srcOrd="10" destOrd="0" presId="urn:microsoft.com/office/officeart/2009/layout/CircleArrowProcess"/>
    <dgm:cxn modelId="{57BDBD66-D924-4AE2-B4AE-39FDB2436380}" type="presParOf" srcId="{071658B7-CBD7-4135-BE05-411947D995EE}" destId="{9C0C3F9B-E00D-4E68-B6E2-E7A08A2A316B}" srcOrd="11" destOrd="0" presId="urn:microsoft.com/office/officeart/2009/layout/CircleArrowProcess"/>
    <dgm:cxn modelId="{2B4F6B4B-2DBA-4FBF-A58A-00ADE3CADE11}" type="presParOf" srcId="{071658B7-CBD7-4135-BE05-411947D995EE}" destId="{9873ED04-ACF5-4A24-9EBE-C8D64C231A8B}" srcOrd="12" destOrd="0" presId="urn:microsoft.com/office/officeart/2009/layout/CircleArrowProcess"/>
    <dgm:cxn modelId="{BDCEADE9-2B78-435E-AD84-100889EC029D}" type="presParOf" srcId="{9873ED04-ACF5-4A24-9EBE-C8D64C231A8B}" destId="{F5ABE5C1-3D9A-4048-A7F9-A8CBC2A24EB2}" srcOrd="0" destOrd="0" presId="urn:microsoft.com/office/officeart/2009/layout/CircleArrowProcess"/>
    <dgm:cxn modelId="{9931A3D4-6D78-48E9-96E4-9CAE4B3F0D16}" type="presParOf" srcId="{071658B7-CBD7-4135-BE05-411947D995EE}" destId="{9AE66A73-3ABC-4F6C-96FF-3F88230ED611}" srcOrd="13" destOrd="0" presId="urn:microsoft.com/office/officeart/2009/layout/CircleArrowProcess"/>
    <dgm:cxn modelId="{2420278E-A924-48FA-92C5-03D61A376101}" type="presParOf" srcId="{071658B7-CBD7-4135-BE05-411947D995EE}" destId="{2FC2D72E-93AF-42EF-838F-BE47C35176A4}" srcOrd="14"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5738D-9090-4D30-8874-F8BD49751868}">
      <dsp:nvSpPr>
        <dsp:cNvPr id="0" name=""/>
        <dsp:cNvSpPr/>
      </dsp:nvSpPr>
      <dsp:spPr>
        <a:xfrm>
          <a:off x="3977985" y="0"/>
          <a:ext cx="1731805" cy="1731892"/>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FA414F-7FD8-42E7-B0D1-975AF278FB62}">
      <dsp:nvSpPr>
        <dsp:cNvPr id="0" name=""/>
        <dsp:cNvSpPr/>
      </dsp:nvSpPr>
      <dsp:spPr>
        <a:xfrm>
          <a:off x="5648466" y="281489"/>
          <a:ext cx="3606384" cy="1091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it-IT" sz="1600" kern="1200" dirty="0"/>
            <a:t>Avvio del processo di pianificazione degli obiettivi e di </a:t>
          </a:r>
          <a:r>
            <a:rPr lang="it-IT" sz="1600" kern="1200" dirty="0" err="1"/>
            <a:t>budgeting</a:t>
          </a:r>
          <a:r>
            <a:rPr lang="it-IT" sz="1600" kern="1200" dirty="0"/>
            <a:t> </a:t>
          </a:r>
        </a:p>
        <a:p>
          <a:pPr marL="171450" lvl="1" indent="-171450" algn="l" defTabSz="711200">
            <a:lnSpc>
              <a:spcPct val="90000"/>
            </a:lnSpc>
            <a:spcBef>
              <a:spcPct val="0"/>
            </a:spcBef>
            <a:spcAft>
              <a:spcPct val="15000"/>
            </a:spcAft>
            <a:buChar char="••"/>
          </a:pPr>
          <a:r>
            <a:rPr lang="it-IT" sz="1600" kern="1200" dirty="0"/>
            <a:t>Aggiornamento annuale del SMVP</a:t>
          </a:r>
        </a:p>
        <a:p>
          <a:pPr marL="171450" lvl="1" indent="-171450" algn="l" defTabSz="711200">
            <a:lnSpc>
              <a:spcPct val="90000"/>
            </a:lnSpc>
            <a:spcBef>
              <a:spcPct val="0"/>
            </a:spcBef>
            <a:spcAft>
              <a:spcPct val="15000"/>
            </a:spcAft>
            <a:buChar char="••"/>
          </a:pPr>
          <a:r>
            <a:rPr lang="it-IT" sz="1600" kern="1200" dirty="0"/>
            <a:t>Approvazione Ambiti prioritari di intervento DG e Aree</a:t>
          </a:r>
        </a:p>
      </dsp:txBody>
      <dsp:txXfrm>
        <a:off x="5648466" y="281489"/>
        <a:ext cx="3606384" cy="1091812"/>
      </dsp:txXfrm>
    </dsp:sp>
    <dsp:sp modelId="{3A876F28-424E-4C6B-9187-32F313BFBDE8}">
      <dsp:nvSpPr>
        <dsp:cNvPr id="0" name=""/>
        <dsp:cNvSpPr/>
      </dsp:nvSpPr>
      <dsp:spPr>
        <a:xfrm>
          <a:off x="4423490" y="403405"/>
          <a:ext cx="966445" cy="805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a:solidFill>
                <a:schemeClr val="tx1"/>
              </a:solidFill>
            </a:rPr>
            <a:t>Ottobre –dicembre 2020</a:t>
          </a:r>
        </a:p>
      </dsp:txBody>
      <dsp:txXfrm>
        <a:off x="4423490" y="403405"/>
        <a:ext cx="966445" cy="805399"/>
      </dsp:txXfrm>
    </dsp:sp>
    <dsp:sp modelId="{AB383BDB-ADAA-4209-B8FE-B266D5B00822}">
      <dsp:nvSpPr>
        <dsp:cNvPr id="0" name=""/>
        <dsp:cNvSpPr/>
      </dsp:nvSpPr>
      <dsp:spPr>
        <a:xfrm>
          <a:off x="3496874" y="995083"/>
          <a:ext cx="1731805" cy="1731892"/>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F2BD46-BEB3-490A-958F-0771C11C27FF}">
      <dsp:nvSpPr>
        <dsp:cNvPr id="0" name=""/>
        <dsp:cNvSpPr/>
      </dsp:nvSpPr>
      <dsp:spPr>
        <a:xfrm>
          <a:off x="0" y="1203125"/>
          <a:ext cx="2883012" cy="2399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it-IT" sz="1600" kern="1200" dirty="0">
              <a:solidFill>
                <a:schemeClr val="tx1"/>
              </a:solidFill>
            </a:rPr>
            <a:t>Definizione obiettivi 2021 con indicatori di risultato target e piano di lavoro.</a:t>
          </a:r>
        </a:p>
        <a:p>
          <a:pPr marL="171450" lvl="1" indent="-171450" algn="l" defTabSz="711200">
            <a:lnSpc>
              <a:spcPct val="90000"/>
            </a:lnSpc>
            <a:spcBef>
              <a:spcPct val="0"/>
            </a:spcBef>
            <a:spcAft>
              <a:spcPct val="15000"/>
            </a:spcAft>
            <a:buChar char="••"/>
          </a:pPr>
          <a:r>
            <a:rPr lang="it-IT" sz="1600" kern="1200" dirty="0">
              <a:solidFill>
                <a:schemeClr val="tx1"/>
              </a:solidFill>
            </a:rPr>
            <a:t>Approvazione in CDA  documento di programmazione integrata 2021/2023</a:t>
          </a:r>
        </a:p>
        <a:p>
          <a:pPr marL="171450" lvl="1" indent="-171450" algn="l" defTabSz="800100">
            <a:lnSpc>
              <a:spcPct val="90000"/>
            </a:lnSpc>
            <a:spcBef>
              <a:spcPct val="0"/>
            </a:spcBef>
            <a:spcAft>
              <a:spcPct val="15000"/>
            </a:spcAft>
            <a:buChar char="••"/>
          </a:pPr>
          <a:r>
            <a:rPr lang="it-IT" sz="1800" b="1" kern="1200" dirty="0">
              <a:solidFill>
                <a:srgbClr val="DB1B49"/>
              </a:solidFill>
            </a:rPr>
            <a:t>Entro primo bimestre assegnazione  degli obiettivi alle strutture di II livello e III livello.</a:t>
          </a:r>
        </a:p>
      </dsp:txBody>
      <dsp:txXfrm>
        <a:off x="0" y="1203125"/>
        <a:ext cx="2883012" cy="2399590"/>
      </dsp:txXfrm>
    </dsp:sp>
    <dsp:sp modelId="{839BFB8E-4BF7-42C7-8D4F-CD01A1E2C126}">
      <dsp:nvSpPr>
        <dsp:cNvPr id="0" name=""/>
        <dsp:cNvSpPr/>
      </dsp:nvSpPr>
      <dsp:spPr>
        <a:xfrm>
          <a:off x="3893451" y="1593239"/>
          <a:ext cx="966445" cy="483006"/>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ts val="0"/>
            </a:spcAft>
          </a:pPr>
          <a:r>
            <a:rPr lang="it-IT" sz="1800" b="1" kern="1200" dirty="0">
              <a:solidFill>
                <a:srgbClr val="DB1B49"/>
              </a:solidFill>
            </a:rPr>
            <a:t>Gennaio-</a:t>
          </a:r>
        </a:p>
        <a:p>
          <a:pPr lvl="0" algn="ctr" defTabSz="800100">
            <a:lnSpc>
              <a:spcPct val="90000"/>
            </a:lnSpc>
            <a:spcBef>
              <a:spcPct val="0"/>
            </a:spcBef>
            <a:spcAft>
              <a:spcPts val="0"/>
            </a:spcAft>
          </a:pPr>
          <a:r>
            <a:rPr lang="it-IT" sz="1800" b="1" kern="1200" dirty="0">
              <a:solidFill>
                <a:srgbClr val="DB1B49"/>
              </a:solidFill>
            </a:rPr>
            <a:t>febbraio</a:t>
          </a:r>
        </a:p>
        <a:p>
          <a:pPr lvl="0" algn="ctr" defTabSz="800100">
            <a:lnSpc>
              <a:spcPct val="90000"/>
            </a:lnSpc>
            <a:spcBef>
              <a:spcPct val="0"/>
            </a:spcBef>
            <a:spcAft>
              <a:spcPts val="0"/>
            </a:spcAft>
          </a:pPr>
          <a:r>
            <a:rPr lang="it-IT" sz="1800" b="1" kern="1200" dirty="0">
              <a:solidFill>
                <a:srgbClr val="DB1B49"/>
              </a:solidFill>
            </a:rPr>
            <a:t> 2021</a:t>
          </a:r>
        </a:p>
      </dsp:txBody>
      <dsp:txXfrm>
        <a:off x="3893451" y="1593239"/>
        <a:ext cx="966445" cy="483006"/>
      </dsp:txXfrm>
    </dsp:sp>
    <dsp:sp modelId="{988D73B4-F360-4931-A27F-5E611D7C3281}">
      <dsp:nvSpPr>
        <dsp:cNvPr id="0" name=""/>
        <dsp:cNvSpPr/>
      </dsp:nvSpPr>
      <dsp:spPr>
        <a:xfrm>
          <a:off x="3977985" y="1994639"/>
          <a:ext cx="1731805" cy="1731892"/>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257EF4-1F95-40AC-B74E-972C6F480C84}">
      <dsp:nvSpPr>
        <dsp:cNvPr id="0" name=""/>
        <dsp:cNvSpPr/>
      </dsp:nvSpPr>
      <dsp:spPr>
        <a:xfrm>
          <a:off x="5634907" y="1952741"/>
          <a:ext cx="4748841" cy="1655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it-IT" sz="1600" kern="1200" dirty="0"/>
            <a:t>Revisione infrannuale  degli obiettivi:</a:t>
          </a:r>
        </a:p>
        <a:p>
          <a:pPr marL="171450" lvl="1" indent="-171450" algn="l" defTabSz="711200">
            <a:lnSpc>
              <a:spcPct val="90000"/>
            </a:lnSpc>
            <a:spcBef>
              <a:spcPct val="0"/>
            </a:spcBef>
            <a:spcAft>
              <a:spcPct val="15000"/>
            </a:spcAft>
            <a:buChar char="••"/>
          </a:pPr>
          <a:r>
            <a:rPr lang="it-IT" sz="1600" kern="1200" dirty="0"/>
            <a:t> valutazione da parte del NUV </a:t>
          </a:r>
        </a:p>
        <a:p>
          <a:pPr marL="171450" lvl="1" indent="-171450" algn="l" defTabSz="711200">
            <a:lnSpc>
              <a:spcPct val="90000"/>
            </a:lnSpc>
            <a:spcBef>
              <a:spcPct val="0"/>
            </a:spcBef>
            <a:spcAft>
              <a:spcPct val="15000"/>
            </a:spcAft>
            <a:buChar char="••"/>
          </a:pPr>
          <a:r>
            <a:rPr lang="it-IT" sz="1600" kern="1200" dirty="0"/>
            <a:t>approvazione modifiche da parte del CDA di Luglio</a:t>
          </a:r>
        </a:p>
        <a:p>
          <a:pPr marL="171450" lvl="1" indent="-171450" algn="l" defTabSz="711200">
            <a:lnSpc>
              <a:spcPct val="90000"/>
            </a:lnSpc>
            <a:spcBef>
              <a:spcPct val="0"/>
            </a:spcBef>
            <a:spcAft>
              <a:spcPct val="15000"/>
            </a:spcAft>
            <a:buChar char="••"/>
          </a:pPr>
          <a:r>
            <a:rPr lang="it-IT" sz="1600" b="0" kern="1200" dirty="0">
              <a:solidFill>
                <a:schemeClr val="tx1"/>
              </a:solidFill>
            </a:rPr>
            <a:t>Obiettivi delle strutture di secondo livello</a:t>
          </a:r>
        </a:p>
        <a:p>
          <a:pPr marL="171450" lvl="1" indent="-171450" algn="l" defTabSz="711200">
            <a:lnSpc>
              <a:spcPct val="90000"/>
            </a:lnSpc>
            <a:spcBef>
              <a:spcPct val="0"/>
            </a:spcBef>
            <a:spcAft>
              <a:spcPct val="15000"/>
            </a:spcAft>
            <a:buChar char="••"/>
          </a:pPr>
          <a:r>
            <a:rPr lang="it-IT" sz="1600" kern="1200" dirty="0"/>
            <a:t>Proposte obiettivi 2022 in associazione con l’avvio del budget</a:t>
          </a:r>
        </a:p>
      </dsp:txBody>
      <dsp:txXfrm>
        <a:off x="5634907" y="1952741"/>
        <a:ext cx="4748841" cy="1655897"/>
      </dsp:txXfrm>
    </dsp:sp>
    <dsp:sp modelId="{B5DBCBB3-E362-41AE-A036-83C37DE59D2D}">
      <dsp:nvSpPr>
        <dsp:cNvPr id="0" name=""/>
        <dsp:cNvSpPr/>
      </dsp:nvSpPr>
      <dsp:spPr>
        <a:xfrm>
          <a:off x="4206905" y="2468516"/>
          <a:ext cx="1274345" cy="600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a:solidFill>
                <a:schemeClr val="tx1"/>
              </a:solidFill>
            </a:rPr>
            <a:t>Luglio- settembre 2021</a:t>
          </a:r>
        </a:p>
      </dsp:txBody>
      <dsp:txXfrm>
        <a:off x="4206905" y="2468516"/>
        <a:ext cx="1274345" cy="600701"/>
      </dsp:txXfrm>
    </dsp:sp>
    <dsp:sp modelId="{ADF91884-9983-4D89-8061-5D7C93363152}">
      <dsp:nvSpPr>
        <dsp:cNvPr id="0" name=""/>
        <dsp:cNvSpPr/>
      </dsp:nvSpPr>
      <dsp:spPr>
        <a:xfrm>
          <a:off x="3496874" y="2991400"/>
          <a:ext cx="1731805" cy="1731892"/>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651595-2A5E-4B95-ACF3-A4845B832167}">
      <dsp:nvSpPr>
        <dsp:cNvPr id="0" name=""/>
        <dsp:cNvSpPr/>
      </dsp:nvSpPr>
      <dsp:spPr>
        <a:xfrm>
          <a:off x="5657323" y="3683006"/>
          <a:ext cx="1666601" cy="688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it-IT" sz="1600" kern="1200" dirty="0">
              <a:solidFill>
                <a:schemeClr val="tx1"/>
              </a:solidFill>
            </a:rPr>
            <a:t>Valutazione Obiettivi</a:t>
          </a:r>
        </a:p>
      </dsp:txBody>
      <dsp:txXfrm>
        <a:off x="5657323" y="3683006"/>
        <a:ext cx="1666601" cy="688731"/>
      </dsp:txXfrm>
    </dsp:sp>
    <dsp:sp modelId="{9C0C3F9B-E00D-4E68-B6E2-E7A08A2A316B}">
      <dsp:nvSpPr>
        <dsp:cNvPr id="0" name=""/>
        <dsp:cNvSpPr/>
      </dsp:nvSpPr>
      <dsp:spPr>
        <a:xfrm>
          <a:off x="3877795" y="3618638"/>
          <a:ext cx="966445" cy="483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a:solidFill>
                <a:schemeClr val="tx1"/>
              </a:solidFill>
            </a:rPr>
            <a:t>Da marzo 2022</a:t>
          </a:r>
        </a:p>
      </dsp:txBody>
      <dsp:txXfrm>
        <a:off x="3877795" y="3618638"/>
        <a:ext cx="966445" cy="483006"/>
      </dsp:txXfrm>
    </dsp:sp>
    <dsp:sp modelId="{F5ABE5C1-3D9A-4048-A7F9-A8CBC2A24EB2}">
      <dsp:nvSpPr>
        <dsp:cNvPr id="0" name=""/>
        <dsp:cNvSpPr/>
      </dsp:nvSpPr>
      <dsp:spPr>
        <a:xfrm>
          <a:off x="4101817" y="4101644"/>
          <a:ext cx="1487838" cy="1488712"/>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E66A73-3ABC-4F6C-96FF-3F88230ED611}">
      <dsp:nvSpPr>
        <dsp:cNvPr id="0" name=""/>
        <dsp:cNvSpPr/>
      </dsp:nvSpPr>
      <dsp:spPr>
        <a:xfrm>
          <a:off x="5629502" y="4587981"/>
          <a:ext cx="2717807" cy="688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it-IT" sz="1600" kern="1200" dirty="0">
              <a:solidFill>
                <a:schemeClr val="tx1"/>
              </a:solidFill>
            </a:rPr>
            <a:t>Relazione Piano della Performance</a:t>
          </a:r>
        </a:p>
      </dsp:txBody>
      <dsp:txXfrm>
        <a:off x="5629502" y="4587981"/>
        <a:ext cx="2717807" cy="688731"/>
      </dsp:txXfrm>
    </dsp:sp>
    <dsp:sp modelId="{2FC2D72E-93AF-42EF-838F-BE47C35176A4}">
      <dsp:nvSpPr>
        <dsp:cNvPr id="0" name=""/>
        <dsp:cNvSpPr/>
      </dsp:nvSpPr>
      <dsp:spPr>
        <a:xfrm>
          <a:off x="4284351" y="4386147"/>
          <a:ext cx="1119453" cy="942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a:solidFill>
                <a:schemeClr val="tx1"/>
              </a:solidFill>
            </a:rPr>
            <a:t>Entro 30giugno 2022</a:t>
          </a:r>
        </a:p>
      </dsp:txBody>
      <dsp:txXfrm>
        <a:off x="4284351" y="4386147"/>
        <a:ext cx="1119453" cy="94262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093" cy="496888"/>
          </a:xfrm>
          <a:prstGeom prst="rect">
            <a:avLst/>
          </a:prstGeom>
        </p:spPr>
        <p:txBody>
          <a:bodyPr vert="horz" lIns="92062" tIns="46031" rIns="92062" bIns="46031" rtlCol="0"/>
          <a:lstStyle>
            <a:lvl1pPr algn="l">
              <a:defRPr sz="1200"/>
            </a:lvl1pPr>
          </a:lstStyle>
          <a:p>
            <a:endParaRPr lang="it-IT"/>
          </a:p>
        </p:txBody>
      </p:sp>
      <p:sp>
        <p:nvSpPr>
          <p:cNvPr id="3" name="Segnaposto data 2"/>
          <p:cNvSpPr>
            <a:spLocks noGrp="1"/>
          </p:cNvSpPr>
          <p:nvPr>
            <p:ph type="dt" idx="1"/>
          </p:nvPr>
        </p:nvSpPr>
        <p:spPr>
          <a:xfrm>
            <a:off x="3885274" y="0"/>
            <a:ext cx="2971093" cy="496888"/>
          </a:xfrm>
          <a:prstGeom prst="rect">
            <a:avLst/>
          </a:prstGeom>
        </p:spPr>
        <p:txBody>
          <a:bodyPr vert="horz" lIns="92062" tIns="46031" rIns="92062" bIns="46031" rtlCol="0"/>
          <a:lstStyle>
            <a:lvl1pPr algn="r">
              <a:defRPr sz="1200"/>
            </a:lvl1pPr>
          </a:lstStyle>
          <a:p>
            <a:fld id="{F1D9D148-3DC6-46D0-A35F-07578F4C4A1F}" type="datetimeFigureOut">
              <a:rPr lang="it-IT" smtClean="0"/>
              <a:t>10/02/2021</a:t>
            </a:fld>
            <a:endParaRPr lang="it-IT"/>
          </a:p>
        </p:txBody>
      </p:sp>
      <p:sp>
        <p:nvSpPr>
          <p:cNvPr id="4" name="Segnaposto immagine diapositiva 3"/>
          <p:cNvSpPr>
            <a:spLocks noGrp="1" noRot="1" noChangeAspect="1"/>
          </p:cNvSpPr>
          <p:nvPr>
            <p:ph type="sldImg" idx="2"/>
          </p:nvPr>
        </p:nvSpPr>
        <p:spPr>
          <a:xfrm>
            <a:off x="120650" y="744538"/>
            <a:ext cx="6616700" cy="3722687"/>
          </a:xfrm>
          <a:prstGeom prst="rect">
            <a:avLst/>
          </a:prstGeom>
          <a:noFill/>
          <a:ln w="12700">
            <a:solidFill>
              <a:prstClr val="black"/>
            </a:solidFill>
          </a:ln>
        </p:spPr>
        <p:txBody>
          <a:bodyPr vert="horz" lIns="92062" tIns="46031" rIns="92062" bIns="46031" rtlCol="0" anchor="ctr"/>
          <a:lstStyle/>
          <a:p>
            <a:endParaRPr lang="it-IT"/>
          </a:p>
        </p:txBody>
      </p:sp>
      <p:sp>
        <p:nvSpPr>
          <p:cNvPr id="5" name="Segnaposto note 4"/>
          <p:cNvSpPr>
            <a:spLocks noGrp="1"/>
          </p:cNvSpPr>
          <p:nvPr>
            <p:ph type="body" sz="quarter" idx="3"/>
          </p:nvPr>
        </p:nvSpPr>
        <p:spPr>
          <a:xfrm>
            <a:off x="685637" y="4714876"/>
            <a:ext cx="5486727" cy="4467225"/>
          </a:xfrm>
          <a:prstGeom prst="rect">
            <a:avLst/>
          </a:prstGeom>
        </p:spPr>
        <p:txBody>
          <a:bodyPr vert="horz" lIns="92062" tIns="46031" rIns="92062" bIns="46031"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164"/>
            <a:ext cx="2971093" cy="496887"/>
          </a:xfrm>
          <a:prstGeom prst="rect">
            <a:avLst/>
          </a:prstGeom>
        </p:spPr>
        <p:txBody>
          <a:bodyPr vert="horz" lIns="92062" tIns="46031" rIns="92062" bIns="46031" rtlCol="0" anchor="b"/>
          <a:lstStyle>
            <a:lvl1pPr algn="l">
              <a:defRPr sz="1200"/>
            </a:lvl1pPr>
          </a:lstStyle>
          <a:p>
            <a:endParaRPr lang="it-IT"/>
          </a:p>
        </p:txBody>
      </p:sp>
      <p:sp>
        <p:nvSpPr>
          <p:cNvPr id="7" name="Segnaposto numero diapositiva 6"/>
          <p:cNvSpPr>
            <a:spLocks noGrp="1"/>
          </p:cNvSpPr>
          <p:nvPr>
            <p:ph type="sldNum" sz="quarter" idx="5"/>
          </p:nvPr>
        </p:nvSpPr>
        <p:spPr>
          <a:xfrm>
            <a:off x="3885274" y="9428164"/>
            <a:ext cx="2971093" cy="496887"/>
          </a:xfrm>
          <a:prstGeom prst="rect">
            <a:avLst/>
          </a:prstGeom>
        </p:spPr>
        <p:txBody>
          <a:bodyPr vert="horz" lIns="92062" tIns="46031" rIns="92062" bIns="46031" rtlCol="0" anchor="b"/>
          <a:lstStyle>
            <a:lvl1pPr algn="r">
              <a:defRPr sz="1200"/>
            </a:lvl1pPr>
          </a:lstStyle>
          <a:p>
            <a:fld id="{A182A08D-D64D-42D9-9CB5-97F33726A3D6}" type="slidenum">
              <a:rPr lang="it-IT" smtClean="0"/>
              <a:t>‹N›</a:t>
            </a:fld>
            <a:endParaRPr lang="it-IT"/>
          </a:p>
        </p:txBody>
      </p:sp>
    </p:spTree>
    <p:extLst>
      <p:ext uri="{BB962C8B-B14F-4D97-AF65-F5344CB8AC3E}">
        <p14:creationId xmlns:p14="http://schemas.microsoft.com/office/powerpoint/2010/main" val="3727234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182A08D-D64D-42D9-9CB5-97F33726A3D6}" type="slidenum">
              <a:rPr lang="it-IT" smtClean="0"/>
              <a:t>4</a:t>
            </a:fld>
            <a:endParaRPr lang="it-IT"/>
          </a:p>
        </p:txBody>
      </p:sp>
    </p:spTree>
    <p:extLst>
      <p:ext uri="{BB962C8B-B14F-4D97-AF65-F5344CB8AC3E}">
        <p14:creationId xmlns:p14="http://schemas.microsoft.com/office/powerpoint/2010/main" val="3778349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5BC59CAA-013D-421D-A2A1-AE345E3B00B2}" type="datetimeFigureOut">
              <a:rPr lang="it-IT" smtClean="0"/>
              <a:t>10/02/2021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D47A9B6-24A9-47FC-8BAF-5C6AB882DD9E}" type="slidenum">
              <a:rPr lang="it-IT" smtClean="0"/>
              <a:t>‹N›</a:t>
            </a:fld>
            <a:endParaRPr lang="it-IT"/>
          </a:p>
        </p:txBody>
      </p:sp>
    </p:spTree>
    <p:extLst>
      <p:ext uri="{BB962C8B-B14F-4D97-AF65-F5344CB8AC3E}">
        <p14:creationId xmlns:p14="http://schemas.microsoft.com/office/powerpoint/2010/main" val="3400048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BC59CAA-013D-421D-A2A1-AE345E3B00B2}" type="datetimeFigureOut">
              <a:rPr lang="it-IT" smtClean="0"/>
              <a:t>10/02/2021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D47A9B6-24A9-47FC-8BAF-5C6AB882DD9E}" type="slidenum">
              <a:rPr lang="it-IT" smtClean="0"/>
              <a:t>‹N›</a:t>
            </a:fld>
            <a:endParaRPr lang="it-IT"/>
          </a:p>
        </p:txBody>
      </p:sp>
    </p:spTree>
    <p:extLst>
      <p:ext uri="{BB962C8B-B14F-4D97-AF65-F5344CB8AC3E}">
        <p14:creationId xmlns:p14="http://schemas.microsoft.com/office/powerpoint/2010/main" val="3389727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BC59CAA-013D-421D-A2A1-AE345E3B00B2}" type="datetimeFigureOut">
              <a:rPr lang="it-IT" smtClean="0"/>
              <a:t>10/02/2021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D47A9B6-24A9-47FC-8BAF-5C6AB882DD9E}" type="slidenum">
              <a:rPr lang="it-IT" smtClean="0"/>
              <a:t>‹N›</a:t>
            </a:fld>
            <a:endParaRPr lang="it-IT"/>
          </a:p>
        </p:txBody>
      </p:sp>
    </p:spTree>
    <p:extLst>
      <p:ext uri="{BB962C8B-B14F-4D97-AF65-F5344CB8AC3E}">
        <p14:creationId xmlns:p14="http://schemas.microsoft.com/office/powerpoint/2010/main" val="2146308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BC59CAA-013D-421D-A2A1-AE345E3B00B2}" type="datetimeFigureOut">
              <a:rPr lang="it-IT" smtClean="0"/>
              <a:t>10/02/2021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D47A9B6-24A9-47FC-8BAF-5C6AB882DD9E}" type="slidenum">
              <a:rPr lang="it-IT" smtClean="0"/>
              <a:t>‹N›</a:t>
            </a:fld>
            <a:endParaRPr lang="it-IT"/>
          </a:p>
        </p:txBody>
      </p:sp>
    </p:spTree>
    <p:extLst>
      <p:ext uri="{BB962C8B-B14F-4D97-AF65-F5344CB8AC3E}">
        <p14:creationId xmlns:p14="http://schemas.microsoft.com/office/powerpoint/2010/main" val="649146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5BC59CAA-013D-421D-A2A1-AE345E3B00B2}" type="datetimeFigureOut">
              <a:rPr lang="it-IT" smtClean="0"/>
              <a:t>10/02/2021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D47A9B6-24A9-47FC-8BAF-5C6AB882DD9E}" type="slidenum">
              <a:rPr lang="it-IT" smtClean="0"/>
              <a:t>‹N›</a:t>
            </a:fld>
            <a:endParaRPr lang="it-IT"/>
          </a:p>
        </p:txBody>
      </p:sp>
    </p:spTree>
    <p:extLst>
      <p:ext uri="{BB962C8B-B14F-4D97-AF65-F5344CB8AC3E}">
        <p14:creationId xmlns:p14="http://schemas.microsoft.com/office/powerpoint/2010/main" val="205041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5BC59CAA-013D-421D-A2A1-AE345E3B00B2}" type="datetimeFigureOut">
              <a:rPr lang="it-IT" smtClean="0"/>
              <a:t>10/02/2021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D47A9B6-24A9-47FC-8BAF-5C6AB882DD9E}" type="slidenum">
              <a:rPr lang="it-IT" smtClean="0"/>
              <a:t>‹N›</a:t>
            </a:fld>
            <a:endParaRPr lang="it-IT"/>
          </a:p>
        </p:txBody>
      </p:sp>
    </p:spTree>
    <p:extLst>
      <p:ext uri="{BB962C8B-B14F-4D97-AF65-F5344CB8AC3E}">
        <p14:creationId xmlns:p14="http://schemas.microsoft.com/office/powerpoint/2010/main" val="4118994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5BC59CAA-013D-421D-A2A1-AE345E3B00B2}" type="datetimeFigureOut">
              <a:rPr lang="it-IT" smtClean="0"/>
              <a:t>10/02/2021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D47A9B6-24A9-47FC-8BAF-5C6AB882DD9E}" type="slidenum">
              <a:rPr lang="it-IT" smtClean="0"/>
              <a:t>‹N›</a:t>
            </a:fld>
            <a:endParaRPr lang="it-IT"/>
          </a:p>
        </p:txBody>
      </p:sp>
    </p:spTree>
    <p:extLst>
      <p:ext uri="{BB962C8B-B14F-4D97-AF65-F5344CB8AC3E}">
        <p14:creationId xmlns:p14="http://schemas.microsoft.com/office/powerpoint/2010/main" val="1401835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5BC59CAA-013D-421D-A2A1-AE345E3B00B2}" type="datetimeFigureOut">
              <a:rPr lang="it-IT" smtClean="0"/>
              <a:t>10/02/2021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D47A9B6-24A9-47FC-8BAF-5C6AB882DD9E}" type="slidenum">
              <a:rPr lang="it-IT" smtClean="0"/>
              <a:t>‹N›</a:t>
            </a:fld>
            <a:endParaRPr lang="it-IT"/>
          </a:p>
        </p:txBody>
      </p:sp>
    </p:spTree>
    <p:extLst>
      <p:ext uri="{BB962C8B-B14F-4D97-AF65-F5344CB8AC3E}">
        <p14:creationId xmlns:p14="http://schemas.microsoft.com/office/powerpoint/2010/main" val="4288450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BC59CAA-013D-421D-A2A1-AE345E3B00B2}" type="datetimeFigureOut">
              <a:rPr lang="it-IT" smtClean="0"/>
              <a:t>10/02/2021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D47A9B6-24A9-47FC-8BAF-5C6AB882DD9E}" type="slidenum">
              <a:rPr lang="it-IT" smtClean="0"/>
              <a:t>‹N›</a:t>
            </a:fld>
            <a:endParaRPr lang="it-IT"/>
          </a:p>
        </p:txBody>
      </p:sp>
    </p:spTree>
    <p:extLst>
      <p:ext uri="{BB962C8B-B14F-4D97-AF65-F5344CB8AC3E}">
        <p14:creationId xmlns:p14="http://schemas.microsoft.com/office/powerpoint/2010/main" val="4229727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5BC59CAA-013D-421D-A2A1-AE345E3B00B2}" type="datetimeFigureOut">
              <a:rPr lang="it-IT" smtClean="0"/>
              <a:t>10/02/2021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D47A9B6-24A9-47FC-8BAF-5C6AB882DD9E}" type="slidenum">
              <a:rPr lang="it-IT" smtClean="0"/>
              <a:t>‹N›</a:t>
            </a:fld>
            <a:endParaRPr lang="it-IT"/>
          </a:p>
        </p:txBody>
      </p:sp>
    </p:spTree>
    <p:extLst>
      <p:ext uri="{BB962C8B-B14F-4D97-AF65-F5344CB8AC3E}">
        <p14:creationId xmlns:p14="http://schemas.microsoft.com/office/powerpoint/2010/main" val="3031593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5BC59CAA-013D-421D-A2A1-AE345E3B00B2}" type="datetimeFigureOut">
              <a:rPr lang="it-IT" smtClean="0"/>
              <a:t>10/02/2021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D47A9B6-24A9-47FC-8BAF-5C6AB882DD9E}" type="slidenum">
              <a:rPr lang="it-IT" smtClean="0"/>
              <a:t>‹N›</a:t>
            </a:fld>
            <a:endParaRPr lang="it-IT"/>
          </a:p>
        </p:txBody>
      </p:sp>
    </p:spTree>
    <p:extLst>
      <p:ext uri="{BB962C8B-B14F-4D97-AF65-F5344CB8AC3E}">
        <p14:creationId xmlns:p14="http://schemas.microsoft.com/office/powerpoint/2010/main" val="3031998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59CAA-013D-421D-A2A1-AE345E3B00B2}" type="datetimeFigureOut">
              <a:rPr lang="it-IT" smtClean="0"/>
              <a:t>10/02/2021</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7A9B6-24A9-47FC-8BAF-5C6AB882DD9E}" type="slidenum">
              <a:rPr lang="it-IT" smtClean="0"/>
              <a:t>‹N›</a:t>
            </a:fld>
            <a:endParaRPr lang="it-IT"/>
          </a:p>
        </p:txBody>
      </p:sp>
    </p:spTree>
    <p:extLst>
      <p:ext uri="{BB962C8B-B14F-4D97-AF65-F5344CB8AC3E}">
        <p14:creationId xmlns:p14="http://schemas.microsoft.com/office/powerpoint/2010/main" val="3625382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sprint.cineca.it/" TargetMode="External"/><Relationship Id="rId2" Type="http://schemas.openxmlformats.org/officeDocument/2006/relationships/hyperlink" Target="https://sites.google.com/a/unipv.it/obiettivi/home/anno-202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cm-3.unipv.it/site/home/ateneo/amministrazione/amministrazione-trasparente/articolo9405.html"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p:cNvSpPr txBox="1"/>
          <p:nvPr/>
        </p:nvSpPr>
        <p:spPr>
          <a:xfrm>
            <a:off x="4583827" y="5436973"/>
            <a:ext cx="3021981" cy="1077218"/>
          </a:xfrm>
          <a:prstGeom prst="rect">
            <a:avLst/>
          </a:prstGeom>
          <a:noFill/>
        </p:spPr>
        <p:txBody>
          <a:bodyPr wrap="none" rtlCol="0">
            <a:spAutoFit/>
          </a:bodyPr>
          <a:lstStyle/>
          <a:p>
            <a:pPr algn="ctr"/>
            <a:r>
              <a:rPr lang="it-IT" sz="3600" b="1" dirty="0">
                <a:solidFill>
                  <a:schemeClr val="bg1"/>
                </a:solidFill>
                <a:latin typeface="Roboto" pitchFamily="2" charset="0"/>
                <a:ea typeface="Roboto" pitchFamily="2" charset="0"/>
              </a:rPr>
              <a:t>CCO </a:t>
            </a:r>
          </a:p>
          <a:p>
            <a:pPr algn="ctr"/>
            <a:r>
              <a:rPr lang="it-IT" sz="2800" b="1" dirty="0" smtClean="0">
                <a:solidFill>
                  <a:schemeClr val="bg1"/>
                </a:solidFill>
                <a:latin typeface="Roboto" pitchFamily="2" charset="0"/>
                <a:ea typeface="Roboto" pitchFamily="2" charset="0"/>
              </a:rPr>
              <a:t>10 Febbraio 2021</a:t>
            </a:r>
            <a:endParaRPr lang="it-IT" sz="2800" b="1" dirty="0">
              <a:solidFill>
                <a:schemeClr val="bg1"/>
              </a:solidFill>
              <a:latin typeface="Roboto" pitchFamily="2" charset="0"/>
              <a:ea typeface="Roboto" pitchFamily="2" charset="0"/>
            </a:endParaRPr>
          </a:p>
        </p:txBody>
      </p:sp>
    </p:spTree>
    <p:extLst>
      <p:ext uri="{BB962C8B-B14F-4D97-AF65-F5344CB8AC3E}">
        <p14:creationId xmlns:p14="http://schemas.microsoft.com/office/powerpoint/2010/main" val="33582156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80368" y="158519"/>
            <a:ext cx="8831264" cy="400110"/>
          </a:xfrm>
          <a:prstGeom prst="rect">
            <a:avLst/>
          </a:prstGeom>
          <a:noFill/>
        </p:spPr>
        <p:txBody>
          <a:bodyPr wrap="none" rtlCol="0">
            <a:spAutoFit/>
          </a:bodyPr>
          <a:lstStyle/>
          <a:p>
            <a:pPr algn="ctr"/>
            <a:r>
              <a:rPr lang="it-IT" sz="2000" b="1" dirty="0">
                <a:solidFill>
                  <a:srgbClr val="B2284B"/>
                </a:solidFill>
                <a:latin typeface="Roboto" pitchFamily="2" charset="0"/>
                <a:ea typeface="Roboto" pitchFamily="2" charset="0"/>
              </a:rPr>
              <a:t>Gli obiettivi di performance organizzativa assegnati alla Direzione Generale</a:t>
            </a:r>
          </a:p>
        </p:txBody>
      </p:sp>
      <p:sp>
        <p:nvSpPr>
          <p:cNvPr id="3" name="CasellaDiTesto 2"/>
          <p:cNvSpPr txBox="1"/>
          <p:nvPr/>
        </p:nvSpPr>
        <p:spPr>
          <a:xfrm>
            <a:off x="11188120" y="358574"/>
            <a:ext cx="508473" cy="369332"/>
          </a:xfrm>
          <a:prstGeom prst="rect">
            <a:avLst/>
          </a:prstGeom>
          <a:noFill/>
        </p:spPr>
        <p:txBody>
          <a:bodyPr wrap="none" rtlCol="0">
            <a:spAutoFit/>
          </a:bodyPr>
          <a:lstStyle/>
          <a:p>
            <a:r>
              <a:rPr lang="it-IT" dirty="0"/>
              <a:t>1/2</a:t>
            </a:r>
          </a:p>
        </p:txBody>
      </p:sp>
      <p:sp>
        <p:nvSpPr>
          <p:cNvPr id="4" name="Segnaposto numero diapositiva 3"/>
          <p:cNvSpPr>
            <a:spLocks noGrp="1"/>
          </p:cNvSpPr>
          <p:nvPr>
            <p:ph type="sldNum" sz="quarter" idx="12"/>
          </p:nvPr>
        </p:nvSpPr>
        <p:spPr/>
        <p:txBody>
          <a:bodyPr/>
          <a:lstStyle/>
          <a:p>
            <a:fld id="{0D47A9B6-24A9-47FC-8BAF-5C6AB882DD9E}" type="slidenum">
              <a:rPr lang="it-IT" smtClean="0"/>
              <a:t>10</a:t>
            </a:fld>
            <a:endParaRPr lang="it-IT"/>
          </a:p>
        </p:txBody>
      </p:sp>
      <p:pic>
        <p:nvPicPr>
          <p:cNvPr id="6" name="Immagine 5">
            <a:extLst>
              <a:ext uri="{FF2B5EF4-FFF2-40B4-BE49-F238E27FC236}">
                <a16:creationId xmlns:a16="http://schemas.microsoft.com/office/drawing/2014/main" id="{3DBB39D2-CD9E-48E2-B7D1-740F06D59424}"/>
              </a:ext>
            </a:extLst>
          </p:cNvPr>
          <p:cNvPicPr>
            <a:picLocks noChangeAspect="1"/>
          </p:cNvPicPr>
          <p:nvPr/>
        </p:nvPicPr>
        <p:blipFill>
          <a:blip r:embed="rId2"/>
          <a:stretch>
            <a:fillRect/>
          </a:stretch>
        </p:blipFill>
        <p:spPr>
          <a:xfrm>
            <a:off x="376237" y="727083"/>
            <a:ext cx="11815763" cy="5972398"/>
          </a:xfrm>
          <a:prstGeom prst="rect">
            <a:avLst/>
          </a:prstGeom>
          <a:solidFill>
            <a:schemeClr val="bg1"/>
          </a:solidFill>
        </p:spPr>
      </p:pic>
    </p:spTree>
    <p:extLst>
      <p:ext uri="{BB962C8B-B14F-4D97-AF65-F5344CB8AC3E}">
        <p14:creationId xmlns:p14="http://schemas.microsoft.com/office/powerpoint/2010/main" val="3057162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80368" y="158519"/>
            <a:ext cx="8831264" cy="400110"/>
          </a:xfrm>
          <a:prstGeom prst="rect">
            <a:avLst/>
          </a:prstGeom>
          <a:noFill/>
        </p:spPr>
        <p:txBody>
          <a:bodyPr wrap="none" rtlCol="0">
            <a:spAutoFit/>
          </a:bodyPr>
          <a:lstStyle/>
          <a:p>
            <a:pPr algn="ctr"/>
            <a:r>
              <a:rPr lang="it-IT" sz="2000" b="1" dirty="0">
                <a:solidFill>
                  <a:srgbClr val="B2284B"/>
                </a:solidFill>
                <a:latin typeface="Roboto" pitchFamily="2" charset="0"/>
                <a:ea typeface="Roboto" pitchFamily="2" charset="0"/>
              </a:rPr>
              <a:t>Gli obiettivi di performance organizzativa assegnati alla Direzione Generale</a:t>
            </a:r>
          </a:p>
        </p:txBody>
      </p:sp>
      <p:sp>
        <p:nvSpPr>
          <p:cNvPr id="3" name="CasellaDiTesto 2"/>
          <p:cNvSpPr txBox="1"/>
          <p:nvPr/>
        </p:nvSpPr>
        <p:spPr>
          <a:xfrm>
            <a:off x="11188120" y="358574"/>
            <a:ext cx="508473" cy="369332"/>
          </a:xfrm>
          <a:prstGeom prst="rect">
            <a:avLst/>
          </a:prstGeom>
          <a:noFill/>
        </p:spPr>
        <p:txBody>
          <a:bodyPr wrap="none" rtlCol="0">
            <a:spAutoFit/>
          </a:bodyPr>
          <a:lstStyle/>
          <a:p>
            <a:r>
              <a:rPr lang="it-IT" dirty="0"/>
              <a:t>2/2</a:t>
            </a:r>
          </a:p>
        </p:txBody>
      </p:sp>
      <p:sp>
        <p:nvSpPr>
          <p:cNvPr id="4" name="Segnaposto numero diapositiva 3"/>
          <p:cNvSpPr>
            <a:spLocks noGrp="1"/>
          </p:cNvSpPr>
          <p:nvPr>
            <p:ph type="sldNum" sz="quarter" idx="12"/>
          </p:nvPr>
        </p:nvSpPr>
        <p:spPr/>
        <p:txBody>
          <a:bodyPr/>
          <a:lstStyle/>
          <a:p>
            <a:fld id="{0D47A9B6-24A9-47FC-8BAF-5C6AB882DD9E}" type="slidenum">
              <a:rPr lang="it-IT" smtClean="0"/>
              <a:t>11</a:t>
            </a:fld>
            <a:endParaRPr lang="it-IT"/>
          </a:p>
        </p:txBody>
      </p:sp>
      <p:pic>
        <p:nvPicPr>
          <p:cNvPr id="6" name="Immagine 5">
            <a:extLst>
              <a:ext uri="{FF2B5EF4-FFF2-40B4-BE49-F238E27FC236}">
                <a16:creationId xmlns:a16="http://schemas.microsoft.com/office/drawing/2014/main" id="{0C9F6A1E-0A41-4EAC-8AFF-9D553C2053B9}"/>
              </a:ext>
            </a:extLst>
          </p:cNvPr>
          <p:cNvPicPr>
            <a:picLocks noChangeAspect="1"/>
          </p:cNvPicPr>
          <p:nvPr/>
        </p:nvPicPr>
        <p:blipFill>
          <a:blip r:embed="rId2"/>
          <a:stretch>
            <a:fillRect/>
          </a:stretch>
        </p:blipFill>
        <p:spPr>
          <a:xfrm>
            <a:off x="435391" y="606049"/>
            <a:ext cx="10918409" cy="6174607"/>
          </a:xfrm>
          <a:prstGeom prst="rect">
            <a:avLst/>
          </a:prstGeom>
          <a:solidFill>
            <a:schemeClr val="bg1"/>
          </a:solidFill>
        </p:spPr>
      </p:pic>
    </p:spTree>
    <p:extLst>
      <p:ext uri="{BB962C8B-B14F-4D97-AF65-F5344CB8AC3E}">
        <p14:creationId xmlns:p14="http://schemas.microsoft.com/office/powerpoint/2010/main" val="3051154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63727" y="257373"/>
            <a:ext cx="8664551" cy="707886"/>
          </a:xfrm>
          <a:prstGeom prst="rect">
            <a:avLst/>
          </a:prstGeom>
          <a:noFill/>
        </p:spPr>
        <p:txBody>
          <a:bodyPr wrap="none" rtlCol="0">
            <a:spAutoFit/>
          </a:bodyPr>
          <a:lstStyle/>
          <a:p>
            <a:pPr algn="ctr"/>
            <a:r>
              <a:rPr lang="it-IT" sz="2000" b="1" dirty="0">
                <a:solidFill>
                  <a:srgbClr val="B2284B"/>
                </a:solidFill>
                <a:latin typeface="Roboto" pitchFamily="2" charset="0"/>
                <a:ea typeface="Roboto" pitchFamily="2" charset="0"/>
              </a:rPr>
              <a:t>Gli obiettivi di performance organizzativa assegnati all’Area Beni Culturali</a:t>
            </a:r>
          </a:p>
          <a:p>
            <a:pPr algn="ctr"/>
            <a:endParaRPr lang="it-IT" sz="2000" b="1" dirty="0">
              <a:solidFill>
                <a:srgbClr val="B2284B"/>
              </a:solidFill>
              <a:latin typeface="Roboto" pitchFamily="2" charset="0"/>
              <a:ea typeface="Roboto" pitchFamily="2" charset="0"/>
            </a:endParaRPr>
          </a:p>
        </p:txBody>
      </p:sp>
      <p:sp>
        <p:nvSpPr>
          <p:cNvPr id="3" name="Segnaposto numero diapositiva 2"/>
          <p:cNvSpPr>
            <a:spLocks noGrp="1"/>
          </p:cNvSpPr>
          <p:nvPr>
            <p:ph type="sldNum" sz="quarter" idx="12"/>
          </p:nvPr>
        </p:nvSpPr>
        <p:spPr/>
        <p:txBody>
          <a:bodyPr/>
          <a:lstStyle/>
          <a:p>
            <a:fld id="{0D47A9B6-24A9-47FC-8BAF-5C6AB882DD9E}" type="slidenum">
              <a:rPr lang="it-IT" smtClean="0"/>
              <a:t>12</a:t>
            </a:fld>
            <a:endParaRPr lang="it-IT"/>
          </a:p>
        </p:txBody>
      </p:sp>
      <p:pic>
        <p:nvPicPr>
          <p:cNvPr id="5" name="Immagine 4">
            <a:extLst>
              <a:ext uri="{FF2B5EF4-FFF2-40B4-BE49-F238E27FC236}">
                <a16:creationId xmlns:a16="http://schemas.microsoft.com/office/drawing/2014/main" id="{9E1D876E-486D-4C65-B6CC-AEA4C0C529CE}"/>
              </a:ext>
            </a:extLst>
          </p:cNvPr>
          <p:cNvPicPr>
            <a:picLocks noChangeAspect="1"/>
          </p:cNvPicPr>
          <p:nvPr/>
        </p:nvPicPr>
        <p:blipFill>
          <a:blip r:embed="rId2"/>
          <a:stretch>
            <a:fillRect/>
          </a:stretch>
        </p:blipFill>
        <p:spPr>
          <a:xfrm>
            <a:off x="200025" y="843148"/>
            <a:ext cx="11515725" cy="5502888"/>
          </a:xfrm>
          <a:prstGeom prst="rect">
            <a:avLst/>
          </a:prstGeom>
          <a:solidFill>
            <a:schemeClr val="bg1"/>
          </a:solidFill>
        </p:spPr>
      </p:pic>
    </p:spTree>
    <p:extLst>
      <p:ext uri="{BB962C8B-B14F-4D97-AF65-F5344CB8AC3E}">
        <p14:creationId xmlns:p14="http://schemas.microsoft.com/office/powerpoint/2010/main" val="3237660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57845" y="385862"/>
            <a:ext cx="10676321" cy="400110"/>
          </a:xfrm>
          <a:prstGeom prst="rect">
            <a:avLst/>
          </a:prstGeom>
          <a:noFill/>
        </p:spPr>
        <p:txBody>
          <a:bodyPr wrap="none" rtlCol="0">
            <a:spAutoFit/>
          </a:bodyPr>
          <a:lstStyle/>
          <a:p>
            <a:pPr algn="ctr"/>
            <a:r>
              <a:rPr lang="it-IT" sz="2000" b="1" dirty="0">
                <a:solidFill>
                  <a:srgbClr val="B2284B"/>
                </a:solidFill>
                <a:latin typeface="Roboto" pitchFamily="2" charset="0"/>
                <a:ea typeface="Roboto" pitchFamily="2" charset="0"/>
              </a:rPr>
              <a:t>Gli obiettivi di performance organizzativa assegnati all’Area Didattica e Servizi agli studenti</a:t>
            </a:r>
          </a:p>
        </p:txBody>
      </p:sp>
      <p:sp>
        <p:nvSpPr>
          <p:cNvPr id="3" name="Segnaposto numero diapositiva 2"/>
          <p:cNvSpPr>
            <a:spLocks noGrp="1"/>
          </p:cNvSpPr>
          <p:nvPr>
            <p:ph type="sldNum" sz="quarter" idx="12"/>
          </p:nvPr>
        </p:nvSpPr>
        <p:spPr/>
        <p:txBody>
          <a:bodyPr/>
          <a:lstStyle/>
          <a:p>
            <a:fld id="{0D47A9B6-24A9-47FC-8BAF-5C6AB882DD9E}" type="slidenum">
              <a:rPr lang="it-IT" smtClean="0"/>
              <a:t>13</a:t>
            </a:fld>
            <a:endParaRPr lang="it-IT"/>
          </a:p>
        </p:txBody>
      </p:sp>
      <p:pic>
        <p:nvPicPr>
          <p:cNvPr id="4" name="Immagine 3">
            <a:extLst>
              <a:ext uri="{FF2B5EF4-FFF2-40B4-BE49-F238E27FC236}">
                <a16:creationId xmlns:a16="http://schemas.microsoft.com/office/drawing/2014/main" id="{8309CACA-FDE0-45E6-842A-6E0C6DA954D7}"/>
              </a:ext>
            </a:extLst>
          </p:cNvPr>
          <p:cNvPicPr>
            <a:picLocks noChangeAspect="1"/>
          </p:cNvPicPr>
          <p:nvPr/>
        </p:nvPicPr>
        <p:blipFill>
          <a:blip r:embed="rId2"/>
          <a:stretch>
            <a:fillRect/>
          </a:stretch>
        </p:blipFill>
        <p:spPr>
          <a:xfrm>
            <a:off x="419100" y="808720"/>
            <a:ext cx="11353800" cy="6049280"/>
          </a:xfrm>
          <a:prstGeom prst="rect">
            <a:avLst/>
          </a:prstGeom>
          <a:solidFill>
            <a:schemeClr val="bg1"/>
          </a:solidFill>
        </p:spPr>
      </p:pic>
    </p:spTree>
    <p:extLst>
      <p:ext uri="{BB962C8B-B14F-4D97-AF65-F5344CB8AC3E}">
        <p14:creationId xmlns:p14="http://schemas.microsoft.com/office/powerpoint/2010/main" val="3476269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86645" y="304512"/>
            <a:ext cx="10966927" cy="707886"/>
          </a:xfrm>
          <a:prstGeom prst="rect">
            <a:avLst/>
          </a:prstGeom>
          <a:noFill/>
        </p:spPr>
        <p:txBody>
          <a:bodyPr wrap="square" rtlCol="0">
            <a:spAutoFit/>
          </a:bodyPr>
          <a:lstStyle/>
          <a:p>
            <a:pPr algn="ctr"/>
            <a:r>
              <a:rPr lang="it-IT" sz="2000" b="1" dirty="0">
                <a:solidFill>
                  <a:srgbClr val="B2284B"/>
                </a:solidFill>
                <a:latin typeface="Roboto" pitchFamily="2" charset="0"/>
                <a:ea typeface="Roboto" pitchFamily="2" charset="0"/>
              </a:rPr>
              <a:t>Gli obiettivi di performance organizzativa assegnati all’Area Relazioni internazionali, Innovazione didattica e Comunicazione</a:t>
            </a:r>
          </a:p>
        </p:txBody>
      </p:sp>
      <p:sp>
        <p:nvSpPr>
          <p:cNvPr id="3" name="Segnaposto numero diapositiva 2"/>
          <p:cNvSpPr>
            <a:spLocks noGrp="1"/>
          </p:cNvSpPr>
          <p:nvPr>
            <p:ph type="sldNum" sz="quarter" idx="12"/>
          </p:nvPr>
        </p:nvSpPr>
        <p:spPr/>
        <p:txBody>
          <a:bodyPr/>
          <a:lstStyle/>
          <a:p>
            <a:fld id="{0D47A9B6-24A9-47FC-8BAF-5C6AB882DD9E}" type="slidenum">
              <a:rPr lang="it-IT" smtClean="0"/>
              <a:t>14</a:t>
            </a:fld>
            <a:endParaRPr lang="it-IT"/>
          </a:p>
        </p:txBody>
      </p:sp>
      <p:pic>
        <p:nvPicPr>
          <p:cNvPr id="4" name="Immagine 3">
            <a:extLst>
              <a:ext uri="{FF2B5EF4-FFF2-40B4-BE49-F238E27FC236}">
                <a16:creationId xmlns:a16="http://schemas.microsoft.com/office/drawing/2014/main" id="{29B3D394-745A-47D0-AAA1-2E59AF3B43C9}"/>
              </a:ext>
            </a:extLst>
          </p:cNvPr>
          <p:cNvPicPr>
            <a:picLocks noChangeAspect="1"/>
          </p:cNvPicPr>
          <p:nvPr/>
        </p:nvPicPr>
        <p:blipFill>
          <a:blip r:embed="rId2"/>
          <a:stretch>
            <a:fillRect/>
          </a:stretch>
        </p:blipFill>
        <p:spPr>
          <a:xfrm>
            <a:off x="199772" y="1176235"/>
            <a:ext cx="11915775" cy="5545240"/>
          </a:xfrm>
          <a:prstGeom prst="rect">
            <a:avLst/>
          </a:prstGeom>
          <a:solidFill>
            <a:schemeClr val="bg1"/>
          </a:solidFill>
        </p:spPr>
      </p:pic>
    </p:spTree>
    <p:extLst>
      <p:ext uri="{BB962C8B-B14F-4D97-AF65-F5344CB8AC3E}">
        <p14:creationId xmlns:p14="http://schemas.microsoft.com/office/powerpoint/2010/main" val="224710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88215" y="104457"/>
            <a:ext cx="10966927" cy="400110"/>
          </a:xfrm>
          <a:prstGeom prst="rect">
            <a:avLst/>
          </a:prstGeom>
          <a:noFill/>
        </p:spPr>
        <p:txBody>
          <a:bodyPr wrap="square" rtlCol="0">
            <a:spAutoFit/>
          </a:bodyPr>
          <a:lstStyle/>
          <a:p>
            <a:pPr algn="ctr"/>
            <a:r>
              <a:rPr lang="it-IT" sz="2000" b="1" dirty="0">
                <a:solidFill>
                  <a:srgbClr val="B2284B"/>
                </a:solidFill>
                <a:latin typeface="Roboto" pitchFamily="2" charset="0"/>
                <a:ea typeface="Roboto" pitchFamily="2" charset="0"/>
              </a:rPr>
              <a:t>Gli obiettivi di performance organizzativa assegnati all’Area Ricerca e Terza Missione</a:t>
            </a:r>
          </a:p>
        </p:txBody>
      </p:sp>
      <p:sp>
        <p:nvSpPr>
          <p:cNvPr id="3" name="Segnaposto numero diapositiva 2"/>
          <p:cNvSpPr>
            <a:spLocks noGrp="1"/>
          </p:cNvSpPr>
          <p:nvPr>
            <p:ph type="sldNum" sz="quarter" idx="12"/>
          </p:nvPr>
        </p:nvSpPr>
        <p:spPr/>
        <p:txBody>
          <a:bodyPr/>
          <a:lstStyle/>
          <a:p>
            <a:fld id="{0D47A9B6-24A9-47FC-8BAF-5C6AB882DD9E}" type="slidenum">
              <a:rPr lang="it-IT" smtClean="0"/>
              <a:t>15</a:t>
            </a:fld>
            <a:endParaRPr lang="it-IT"/>
          </a:p>
        </p:txBody>
      </p:sp>
      <p:pic>
        <p:nvPicPr>
          <p:cNvPr id="4" name="Immagine 3">
            <a:extLst>
              <a:ext uri="{FF2B5EF4-FFF2-40B4-BE49-F238E27FC236}">
                <a16:creationId xmlns:a16="http://schemas.microsoft.com/office/drawing/2014/main" id="{460B020C-6168-490A-A3ED-819ED6DDA7B5}"/>
              </a:ext>
            </a:extLst>
          </p:cNvPr>
          <p:cNvPicPr>
            <a:picLocks noChangeAspect="1"/>
          </p:cNvPicPr>
          <p:nvPr/>
        </p:nvPicPr>
        <p:blipFill>
          <a:blip r:embed="rId2"/>
          <a:stretch>
            <a:fillRect/>
          </a:stretch>
        </p:blipFill>
        <p:spPr>
          <a:xfrm>
            <a:off x="347662" y="705532"/>
            <a:ext cx="11844338" cy="4617262"/>
          </a:xfrm>
          <a:prstGeom prst="rect">
            <a:avLst/>
          </a:prstGeom>
          <a:solidFill>
            <a:schemeClr val="bg1"/>
          </a:solidFill>
        </p:spPr>
      </p:pic>
    </p:spTree>
    <p:extLst>
      <p:ext uri="{BB962C8B-B14F-4D97-AF65-F5344CB8AC3E}">
        <p14:creationId xmlns:p14="http://schemas.microsoft.com/office/powerpoint/2010/main" val="1978182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78378" y="168585"/>
            <a:ext cx="9238427" cy="400110"/>
          </a:xfrm>
          <a:prstGeom prst="rect">
            <a:avLst/>
          </a:prstGeom>
          <a:noFill/>
        </p:spPr>
        <p:txBody>
          <a:bodyPr wrap="none" rtlCol="0">
            <a:spAutoFit/>
          </a:bodyPr>
          <a:lstStyle/>
          <a:p>
            <a:pPr algn="ctr"/>
            <a:r>
              <a:rPr lang="it-IT" sz="2000" b="1" dirty="0">
                <a:solidFill>
                  <a:srgbClr val="B2284B"/>
                </a:solidFill>
                <a:latin typeface="Roboto" pitchFamily="2" charset="0"/>
                <a:ea typeface="Roboto" pitchFamily="2" charset="0"/>
              </a:rPr>
              <a:t>Gli obiettivi di performance organizzativa assegnati all’Area Sistemi Informativi</a:t>
            </a:r>
          </a:p>
        </p:txBody>
      </p:sp>
      <p:sp>
        <p:nvSpPr>
          <p:cNvPr id="3" name="Segnaposto numero diapositiva 2"/>
          <p:cNvSpPr>
            <a:spLocks noGrp="1"/>
          </p:cNvSpPr>
          <p:nvPr>
            <p:ph type="sldNum" sz="quarter" idx="12"/>
          </p:nvPr>
        </p:nvSpPr>
        <p:spPr/>
        <p:txBody>
          <a:bodyPr/>
          <a:lstStyle/>
          <a:p>
            <a:fld id="{0D47A9B6-24A9-47FC-8BAF-5C6AB882DD9E}" type="slidenum">
              <a:rPr lang="it-IT" smtClean="0"/>
              <a:t>16</a:t>
            </a:fld>
            <a:endParaRPr lang="it-IT"/>
          </a:p>
        </p:txBody>
      </p:sp>
      <p:pic>
        <p:nvPicPr>
          <p:cNvPr id="4" name="Immagine 3">
            <a:extLst>
              <a:ext uri="{FF2B5EF4-FFF2-40B4-BE49-F238E27FC236}">
                <a16:creationId xmlns:a16="http://schemas.microsoft.com/office/drawing/2014/main" id="{C725C42B-F067-473F-B27D-B04488C892FA}"/>
              </a:ext>
            </a:extLst>
          </p:cNvPr>
          <p:cNvPicPr>
            <a:picLocks noChangeAspect="1"/>
          </p:cNvPicPr>
          <p:nvPr/>
        </p:nvPicPr>
        <p:blipFill>
          <a:blip r:embed="rId2"/>
          <a:stretch>
            <a:fillRect/>
          </a:stretch>
        </p:blipFill>
        <p:spPr>
          <a:xfrm>
            <a:off x="109537" y="677384"/>
            <a:ext cx="11972925" cy="5503232"/>
          </a:xfrm>
          <a:prstGeom prst="rect">
            <a:avLst/>
          </a:prstGeom>
          <a:solidFill>
            <a:schemeClr val="bg1"/>
          </a:solidFill>
        </p:spPr>
      </p:pic>
    </p:spTree>
    <p:extLst>
      <p:ext uri="{BB962C8B-B14F-4D97-AF65-F5344CB8AC3E}">
        <p14:creationId xmlns:p14="http://schemas.microsoft.com/office/powerpoint/2010/main" val="1132073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369374" y="131514"/>
            <a:ext cx="9456435" cy="400110"/>
          </a:xfrm>
          <a:prstGeom prst="rect">
            <a:avLst/>
          </a:prstGeom>
          <a:noFill/>
        </p:spPr>
        <p:txBody>
          <a:bodyPr wrap="none" rtlCol="0">
            <a:spAutoFit/>
          </a:bodyPr>
          <a:lstStyle/>
          <a:p>
            <a:pPr algn="ctr"/>
            <a:r>
              <a:rPr lang="it-IT" sz="2000" b="1" dirty="0">
                <a:solidFill>
                  <a:srgbClr val="B2284B"/>
                </a:solidFill>
                <a:latin typeface="Roboto" pitchFamily="2" charset="0"/>
                <a:ea typeface="Roboto" pitchFamily="2" charset="0"/>
              </a:rPr>
              <a:t>Gli obiettivi di performance organizzativa assegnati all’Area Tecnica e sicurezza</a:t>
            </a:r>
          </a:p>
        </p:txBody>
      </p:sp>
      <p:sp>
        <p:nvSpPr>
          <p:cNvPr id="3" name="Segnaposto numero diapositiva 2"/>
          <p:cNvSpPr>
            <a:spLocks noGrp="1"/>
          </p:cNvSpPr>
          <p:nvPr>
            <p:ph type="sldNum" sz="quarter" idx="12"/>
          </p:nvPr>
        </p:nvSpPr>
        <p:spPr/>
        <p:txBody>
          <a:bodyPr/>
          <a:lstStyle/>
          <a:p>
            <a:fld id="{0D47A9B6-24A9-47FC-8BAF-5C6AB882DD9E}" type="slidenum">
              <a:rPr lang="it-IT" smtClean="0"/>
              <a:t>17</a:t>
            </a:fld>
            <a:endParaRPr lang="it-IT"/>
          </a:p>
        </p:txBody>
      </p:sp>
      <p:pic>
        <p:nvPicPr>
          <p:cNvPr id="4" name="Immagine 3">
            <a:extLst>
              <a:ext uri="{FF2B5EF4-FFF2-40B4-BE49-F238E27FC236}">
                <a16:creationId xmlns:a16="http://schemas.microsoft.com/office/drawing/2014/main" id="{FA102B59-3055-4AB9-9587-43E1E412ADAA}"/>
              </a:ext>
            </a:extLst>
          </p:cNvPr>
          <p:cNvPicPr>
            <a:picLocks noChangeAspect="1"/>
          </p:cNvPicPr>
          <p:nvPr/>
        </p:nvPicPr>
        <p:blipFill>
          <a:blip r:embed="rId2"/>
          <a:stretch>
            <a:fillRect/>
          </a:stretch>
        </p:blipFill>
        <p:spPr>
          <a:xfrm>
            <a:off x="223837" y="988512"/>
            <a:ext cx="11744325" cy="4880975"/>
          </a:xfrm>
          <a:prstGeom prst="rect">
            <a:avLst/>
          </a:prstGeom>
        </p:spPr>
      </p:pic>
    </p:spTree>
    <p:extLst>
      <p:ext uri="{BB962C8B-B14F-4D97-AF65-F5344CB8AC3E}">
        <p14:creationId xmlns:p14="http://schemas.microsoft.com/office/powerpoint/2010/main" val="2301121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02903" y="131514"/>
            <a:ext cx="10389383" cy="400110"/>
          </a:xfrm>
          <a:prstGeom prst="rect">
            <a:avLst/>
          </a:prstGeom>
          <a:noFill/>
        </p:spPr>
        <p:txBody>
          <a:bodyPr wrap="none" rtlCol="0">
            <a:spAutoFit/>
          </a:bodyPr>
          <a:lstStyle/>
          <a:p>
            <a:pPr algn="ctr"/>
            <a:r>
              <a:rPr lang="it-IT" sz="2000" b="1" dirty="0">
                <a:solidFill>
                  <a:srgbClr val="B2284B"/>
                </a:solidFill>
                <a:latin typeface="Roboto" pitchFamily="2" charset="0"/>
                <a:ea typeface="Roboto" pitchFamily="2" charset="0"/>
              </a:rPr>
              <a:t>Gli obiettivi di performance organizzativa assegnati all’Area Risorse Umane e Finanziarie</a:t>
            </a:r>
          </a:p>
        </p:txBody>
      </p:sp>
      <p:sp>
        <p:nvSpPr>
          <p:cNvPr id="3" name="Segnaposto numero diapositiva 2"/>
          <p:cNvSpPr>
            <a:spLocks noGrp="1"/>
          </p:cNvSpPr>
          <p:nvPr>
            <p:ph type="sldNum" sz="quarter" idx="12"/>
          </p:nvPr>
        </p:nvSpPr>
        <p:spPr/>
        <p:txBody>
          <a:bodyPr/>
          <a:lstStyle/>
          <a:p>
            <a:fld id="{0D47A9B6-24A9-47FC-8BAF-5C6AB882DD9E}" type="slidenum">
              <a:rPr lang="it-IT" smtClean="0"/>
              <a:t>18</a:t>
            </a:fld>
            <a:endParaRPr lang="it-IT"/>
          </a:p>
        </p:txBody>
      </p:sp>
      <p:pic>
        <p:nvPicPr>
          <p:cNvPr id="5" name="Immagine 4">
            <a:extLst>
              <a:ext uri="{FF2B5EF4-FFF2-40B4-BE49-F238E27FC236}">
                <a16:creationId xmlns:a16="http://schemas.microsoft.com/office/drawing/2014/main" id="{565A9790-6998-456C-AE99-E34F852D95EA}"/>
              </a:ext>
            </a:extLst>
          </p:cNvPr>
          <p:cNvPicPr>
            <a:picLocks noChangeAspect="1"/>
          </p:cNvPicPr>
          <p:nvPr/>
        </p:nvPicPr>
        <p:blipFill>
          <a:blip r:embed="rId2"/>
          <a:stretch>
            <a:fillRect/>
          </a:stretch>
        </p:blipFill>
        <p:spPr>
          <a:xfrm>
            <a:off x="149143" y="1147482"/>
            <a:ext cx="11939789" cy="5409359"/>
          </a:xfrm>
          <a:prstGeom prst="rect">
            <a:avLst/>
          </a:prstGeom>
          <a:solidFill>
            <a:schemeClr val="bg1"/>
          </a:solidFill>
        </p:spPr>
      </p:pic>
    </p:spTree>
    <p:extLst>
      <p:ext uri="{BB962C8B-B14F-4D97-AF65-F5344CB8AC3E}">
        <p14:creationId xmlns:p14="http://schemas.microsoft.com/office/powerpoint/2010/main" val="525305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txBox="1">
            <a:spLocks noGrp="1"/>
          </p:cNvSpPr>
          <p:nvPr>
            <p:ph type="title"/>
          </p:nvPr>
        </p:nvSpPr>
        <p:spPr>
          <a:xfrm>
            <a:off x="6094105" y="802955"/>
            <a:ext cx="4977976" cy="1454051"/>
          </a:xfrm>
          <a:prstGeom prst="rect">
            <a:avLst/>
          </a:prstGeom>
        </p:spPr>
        <p:txBody>
          <a:bodyPr rtlCol="0">
            <a:normAutofit/>
          </a:bodyPr>
          <a:lstStyle/>
          <a:p>
            <a:r>
              <a:rPr lang="it-IT" sz="3100" b="1" dirty="0">
                <a:solidFill>
                  <a:srgbClr val="DB1B49"/>
                </a:solidFill>
                <a:latin typeface="Roboto" pitchFamily="2" charset="0"/>
                <a:ea typeface="Roboto" pitchFamily="2" charset="0"/>
              </a:rPr>
              <a:t>Schede obiettivi Direzione Generale e Aree dirigenziali</a:t>
            </a:r>
          </a:p>
          <a:p>
            <a:endParaRPr lang="it-IT" sz="3100" b="1" dirty="0">
              <a:solidFill>
                <a:srgbClr val="000000"/>
              </a:solidFill>
              <a:latin typeface="Roboto" pitchFamily="2" charset="0"/>
              <a:ea typeface="Roboto" pitchFamily="2" charset="0"/>
            </a:endParaRPr>
          </a:p>
        </p:txBody>
      </p:sp>
      <p:pic>
        <p:nvPicPr>
          <p:cNvPr id="1025" name="Picture 1">
            <a:extLst>
              <a:ext uri="{FF2B5EF4-FFF2-40B4-BE49-F238E27FC236}">
                <a16:creationId xmlns:a16="http://schemas.microsoft.com/office/drawing/2014/main" id="{027A0454-ABE0-4E0A-93E1-20DBF7F81FE2}"/>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4444" r="11780" b="-2"/>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Segnaposto contenuto 2"/>
          <p:cNvSpPr>
            <a:spLocks noGrp="1"/>
          </p:cNvSpPr>
          <p:nvPr>
            <p:ph idx="1"/>
          </p:nvPr>
        </p:nvSpPr>
        <p:spPr>
          <a:xfrm>
            <a:off x="6090574" y="2421682"/>
            <a:ext cx="4977578" cy="3639289"/>
          </a:xfrm>
        </p:spPr>
        <p:txBody>
          <a:bodyPr anchor="ctr">
            <a:normAutofit/>
          </a:bodyPr>
          <a:lstStyle/>
          <a:p>
            <a:pPr marL="0" indent="0">
              <a:buNone/>
            </a:pPr>
            <a:r>
              <a:rPr lang="it-IT" sz="2400" dirty="0">
                <a:solidFill>
                  <a:srgbClr val="000000"/>
                </a:solidFill>
              </a:rPr>
              <a:t>Tutte le schede sono pubblicate su sito  degli Obiettivi e sono disponibili al seguente link:</a:t>
            </a:r>
          </a:p>
          <a:p>
            <a:r>
              <a:rPr lang="it-IT" sz="2400" b="1" dirty="0">
                <a:solidFill>
                  <a:srgbClr val="000000"/>
                </a:solidFill>
              </a:rPr>
              <a:t>https://sites.google.com/a/unipv.it/obiettivi/home/anno-2021</a:t>
            </a:r>
          </a:p>
        </p:txBody>
      </p:sp>
      <p:sp>
        <p:nvSpPr>
          <p:cNvPr id="2" name="Segnaposto numero diapositiva 1"/>
          <p:cNvSpPr>
            <a:spLocks noGrp="1"/>
          </p:cNvSpPr>
          <p:nvPr>
            <p:ph type="sldNum" sz="quarter" idx="12"/>
          </p:nvPr>
        </p:nvSpPr>
        <p:spPr>
          <a:xfrm>
            <a:off x="10825930" y="6223702"/>
            <a:ext cx="570728" cy="314067"/>
          </a:xfrm>
        </p:spPr>
        <p:txBody>
          <a:bodyPr>
            <a:normAutofit/>
          </a:bodyPr>
          <a:lstStyle/>
          <a:p>
            <a:pPr>
              <a:spcAft>
                <a:spcPts val="600"/>
              </a:spcAft>
            </a:pPr>
            <a:fld id="{0D47A9B6-24A9-47FC-8BAF-5C6AB882DD9E}" type="slidenum">
              <a:rPr lang="it-IT" sz="1100">
                <a:solidFill>
                  <a:srgbClr val="898989"/>
                </a:solidFill>
              </a:rPr>
              <a:pPr>
                <a:spcAft>
                  <a:spcPts val="600"/>
                </a:spcAft>
              </a:pPr>
              <a:t>19</a:t>
            </a:fld>
            <a:endParaRPr lang="it-IT" sz="1100">
              <a:solidFill>
                <a:srgbClr val="898989"/>
              </a:solidFill>
            </a:endParaRPr>
          </a:p>
        </p:txBody>
      </p:sp>
    </p:spTree>
    <p:extLst>
      <p:ext uri="{BB962C8B-B14F-4D97-AF65-F5344CB8AC3E}">
        <p14:creationId xmlns:p14="http://schemas.microsoft.com/office/powerpoint/2010/main" val="1835971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3C1AE3-CA35-497A-AB9C-4A22C1ABFCE3}"/>
              </a:ext>
            </a:extLst>
          </p:cNvPr>
          <p:cNvSpPr>
            <a:spLocks noGrp="1"/>
          </p:cNvSpPr>
          <p:nvPr>
            <p:ph type="title"/>
          </p:nvPr>
        </p:nvSpPr>
        <p:spPr/>
        <p:txBody>
          <a:bodyPr/>
          <a:lstStyle/>
          <a:p>
            <a:r>
              <a:rPr lang="it-IT" b="1" dirty="0" smtClean="0"/>
              <a:t>ARGOMENTI</a:t>
            </a:r>
            <a:endParaRPr lang="it-IT" b="1" dirty="0"/>
          </a:p>
        </p:txBody>
      </p:sp>
      <p:sp>
        <p:nvSpPr>
          <p:cNvPr id="3" name="Segnaposto contenuto 2">
            <a:extLst>
              <a:ext uri="{FF2B5EF4-FFF2-40B4-BE49-F238E27FC236}">
                <a16:creationId xmlns:a16="http://schemas.microsoft.com/office/drawing/2014/main" id="{FD7E5FBC-FB15-4BC9-895E-3308956B9D6E}"/>
              </a:ext>
            </a:extLst>
          </p:cNvPr>
          <p:cNvSpPr>
            <a:spLocks noGrp="1"/>
          </p:cNvSpPr>
          <p:nvPr>
            <p:ph idx="1"/>
          </p:nvPr>
        </p:nvSpPr>
        <p:spPr/>
        <p:txBody>
          <a:bodyPr>
            <a:normAutofit/>
          </a:bodyPr>
          <a:lstStyle/>
          <a:p>
            <a:pPr>
              <a:lnSpc>
                <a:spcPct val="150000"/>
              </a:lnSpc>
            </a:pPr>
            <a:r>
              <a:rPr lang="it-IT" dirty="0" smtClean="0"/>
              <a:t>Documento di programmazione integrata 2021/2023;</a:t>
            </a:r>
          </a:p>
          <a:p>
            <a:pPr>
              <a:lnSpc>
                <a:spcPct val="150000"/>
              </a:lnSpc>
            </a:pPr>
            <a:r>
              <a:rPr lang="it-IT" dirty="0" smtClean="0"/>
              <a:t>Obiettivi alle strutture di II livello;</a:t>
            </a:r>
          </a:p>
          <a:p>
            <a:pPr>
              <a:lnSpc>
                <a:spcPct val="150000"/>
              </a:lnSpc>
            </a:pPr>
            <a:r>
              <a:rPr lang="it-IT" dirty="0"/>
              <a:t>POLA e </a:t>
            </a:r>
            <a:r>
              <a:rPr lang="it-IT" dirty="0" err="1"/>
              <a:t>smartworking</a:t>
            </a:r>
            <a:r>
              <a:rPr lang="it-IT" dirty="0" smtClean="0"/>
              <a:t>;</a:t>
            </a:r>
          </a:p>
          <a:p>
            <a:pPr>
              <a:lnSpc>
                <a:spcPct val="150000"/>
              </a:lnSpc>
            </a:pPr>
            <a:r>
              <a:rPr lang="it-IT" dirty="0" smtClean="0"/>
              <a:t>DGR 3757;</a:t>
            </a:r>
          </a:p>
          <a:p>
            <a:pPr>
              <a:lnSpc>
                <a:spcPct val="150000"/>
              </a:lnSpc>
            </a:pPr>
            <a:r>
              <a:rPr lang="it-IT" dirty="0" smtClean="0"/>
              <a:t>Questionario e piano strumentazione digitale</a:t>
            </a:r>
            <a:endParaRPr lang="it-IT" dirty="0"/>
          </a:p>
          <a:p>
            <a:endParaRPr lang="it-IT" dirty="0"/>
          </a:p>
        </p:txBody>
      </p:sp>
    </p:spTree>
    <p:extLst>
      <p:ext uri="{BB962C8B-B14F-4D97-AF65-F5344CB8AC3E}">
        <p14:creationId xmlns:p14="http://schemas.microsoft.com/office/powerpoint/2010/main" val="3803759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590662" y="2683672"/>
            <a:ext cx="4805996" cy="2090765"/>
          </a:xfrm>
          <a:prstGeom prst="rect">
            <a:avLst/>
          </a:prstGeom>
        </p:spPr>
        <p:txBody>
          <a:bodyPr vert="horz" lIns="91440" tIns="45720" rIns="91440" bIns="45720" rtlCol="0" anchor="t">
            <a:noAutofit/>
          </a:bodyPr>
          <a:lstStyle/>
          <a:p>
            <a:pPr algn="ctr">
              <a:lnSpc>
                <a:spcPct val="90000"/>
              </a:lnSpc>
              <a:spcBef>
                <a:spcPct val="0"/>
              </a:spcBef>
              <a:spcAft>
                <a:spcPts val="600"/>
              </a:spcAft>
            </a:pPr>
            <a:r>
              <a:rPr lang="en-US" sz="4800" b="1" dirty="0">
                <a:solidFill>
                  <a:srgbClr val="DB1B49"/>
                </a:solidFill>
                <a:latin typeface="+mj-lt"/>
                <a:ea typeface="+mj-ea"/>
                <a:cs typeface="+mj-cs"/>
              </a:rPr>
              <a:t>OBIETTIVI DIPARTIMENTI 2021</a:t>
            </a:r>
          </a:p>
        </p:txBody>
      </p:sp>
      <p:pic>
        <p:nvPicPr>
          <p:cNvPr id="18" name="Picture 4" descr="Tre freccette al centro del bersaglio">
            <a:extLst>
              <a:ext uri="{FF2B5EF4-FFF2-40B4-BE49-F238E27FC236}">
                <a16:creationId xmlns:a16="http://schemas.microsoft.com/office/drawing/2014/main" id="{9FA512FA-B8D5-47CD-9FCF-EE3BCBF87FE6}"/>
              </a:ext>
            </a:extLst>
          </p:cNvPr>
          <p:cNvPicPr>
            <a:picLocks noChangeAspect="1"/>
          </p:cNvPicPr>
          <p:nvPr/>
        </p:nvPicPr>
        <p:blipFill rotWithShape="1">
          <a:blip r:embed="rId2">
            <a:alphaModFix/>
          </a:blip>
          <a:srcRect l="41512" r="700" b="1"/>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3" name="Segnaposto numero diapositiva 2"/>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defRPr/>
            </a:pPr>
            <a:fld id="{0D47A9B6-24A9-47FC-8BAF-5C6AB882DD9E}" type="slidenum">
              <a:rPr lang="en-US" sz="1100">
                <a:solidFill>
                  <a:srgbClr val="898989"/>
                </a:solidFill>
                <a:latin typeface="Calibri" panose="020F0502020204030204"/>
              </a:rPr>
              <a:pPr>
                <a:spcAft>
                  <a:spcPts val="600"/>
                </a:spcAft>
                <a:defRPr/>
              </a:pPr>
              <a:t>20</a:t>
            </a:fld>
            <a:endParaRPr lang="en-US" sz="1100">
              <a:solidFill>
                <a:srgbClr val="898989"/>
              </a:solidFill>
              <a:latin typeface="Calibri" panose="020F0502020204030204"/>
            </a:endParaRPr>
          </a:p>
        </p:txBody>
      </p:sp>
    </p:spTree>
    <p:extLst>
      <p:ext uri="{BB962C8B-B14F-4D97-AF65-F5344CB8AC3E}">
        <p14:creationId xmlns:p14="http://schemas.microsoft.com/office/powerpoint/2010/main" val="1060153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45310" y="748081"/>
            <a:ext cx="12046689" cy="5796153"/>
          </a:xfrm>
          <a:solidFill>
            <a:schemeClr val="bg1"/>
          </a:solidFill>
        </p:spPr>
        <p:txBody>
          <a:bodyPr>
            <a:noAutofit/>
          </a:bodyPr>
          <a:lstStyle/>
          <a:p>
            <a:pPr marL="457200" indent="-457200">
              <a:buFont typeface="+mj-lt"/>
              <a:buAutoNum type="arabicPeriod"/>
            </a:pPr>
            <a:r>
              <a:rPr lang="it-IT" sz="2000" dirty="0"/>
              <a:t>Implementazione degli interventi compresi nel programma regionale per la ripresa (DGR 3757)</a:t>
            </a:r>
          </a:p>
          <a:p>
            <a:pPr marL="457200" indent="-457200">
              <a:buFont typeface="+mj-lt"/>
              <a:buAutoNum type="arabicPeriod"/>
            </a:pPr>
            <a:r>
              <a:rPr lang="it-IT" sz="2000" dirty="0"/>
              <a:t>Supporto all'Open Access in repository di Ateneo (IRIS), alla definizione di "Case Studies" eccellenti di terza missione  e alla procedura VQR 2015-2019</a:t>
            </a:r>
          </a:p>
          <a:p>
            <a:pPr marL="457200" indent="-457200">
              <a:buFont typeface="+mj-lt"/>
              <a:buAutoNum type="arabicPeriod"/>
            </a:pPr>
            <a:r>
              <a:rPr lang="it-IT" sz="2000" dirty="0"/>
              <a:t>Interventi di riorganizzazione:</a:t>
            </a:r>
          </a:p>
          <a:p>
            <a:pPr lvl="1"/>
            <a:r>
              <a:rPr lang="it-IT" sz="2000" i="1" dirty="0"/>
              <a:t>Presidi logistica, informatica e comunicazione (rifacimento del sito</a:t>
            </a:r>
            <a:r>
              <a:rPr lang="it-IT" sz="2000" i="1" dirty="0" smtClean="0"/>
              <a:t>);</a:t>
            </a:r>
            <a:endParaRPr lang="it-IT" sz="2000" i="1" dirty="0"/>
          </a:p>
          <a:p>
            <a:pPr lvl="1"/>
            <a:r>
              <a:rPr lang="it-IT" sz="2000" i="1" dirty="0"/>
              <a:t>Addetti alla </a:t>
            </a:r>
            <a:r>
              <a:rPr lang="it-IT" sz="2000" i="1" dirty="0" smtClean="0"/>
              <a:t>didattica;</a:t>
            </a:r>
          </a:p>
          <a:p>
            <a:pPr lvl="1"/>
            <a:r>
              <a:rPr lang="it-IT" sz="2000" i="1" dirty="0" smtClean="0"/>
              <a:t>Progetto riorganizzazione di medicina.</a:t>
            </a:r>
            <a:endParaRPr lang="it-IT" sz="2000" i="1" dirty="0"/>
          </a:p>
          <a:p>
            <a:pPr marL="457200" indent="-457200">
              <a:buFont typeface="+mj-lt"/>
              <a:buAutoNum type="arabicPeriod"/>
            </a:pPr>
            <a:r>
              <a:rPr lang="it-IT" sz="2000" dirty="0"/>
              <a:t>Tempistica per adempimenti amministrativi e contabili</a:t>
            </a:r>
          </a:p>
          <a:p>
            <a:pPr marL="457200" indent="-457200">
              <a:buFont typeface="+mj-lt"/>
              <a:buAutoNum type="arabicPeriod"/>
            </a:pPr>
            <a:r>
              <a:rPr lang="it-IT" sz="2000" dirty="0"/>
              <a:t>Ottimizzazione Sistema Informativo e uso applicativi</a:t>
            </a:r>
          </a:p>
          <a:p>
            <a:pPr marL="457200" indent="-457200">
              <a:buFont typeface="+mj-lt"/>
              <a:buAutoNum type="arabicPeriod"/>
            </a:pPr>
            <a:r>
              <a:rPr lang="it-IT" sz="2000" dirty="0"/>
              <a:t>Realizzazione degli interventi previsti dal piano di dematerializzazione:</a:t>
            </a:r>
            <a:endParaRPr lang="it-IT" sz="2000" dirty="0">
              <a:highlight>
                <a:srgbClr val="FFFF00"/>
              </a:highlight>
            </a:endParaRPr>
          </a:p>
          <a:p>
            <a:pPr lvl="1"/>
            <a:r>
              <a:rPr lang="it-IT" sz="2000" i="1" dirty="0"/>
              <a:t>Servizi alla persona (PICA, figure minori, firme digitali, web missioni)</a:t>
            </a:r>
          </a:p>
          <a:p>
            <a:pPr lvl="1"/>
            <a:r>
              <a:rPr lang="it-IT" sz="2000" i="1" dirty="0"/>
              <a:t>Ciclo attivo</a:t>
            </a:r>
          </a:p>
          <a:p>
            <a:pPr lvl="1"/>
            <a:r>
              <a:rPr lang="it-IT" sz="2000" i="1" dirty="0"/>
              <a:t>Ciclo passivo</a:t>
            </a:r>
          </a:p>
          <a:p>
            <a:pPr marL="514350" indent="-514350">
              <a:buFont typeface="+mj-lt"/>
              <a:buAutoNum type="arabicPeriod"/>
            </a:pPr>
            <a:r>
              <a:rPr lang="it-IT" sz="2000" dirty="0"/>
              <a:t>Riprogettare nell'immediato il necessario smart working a garanzia dei servizi pubblici</a:t>
            </a:r>
          </a:p>
          <a:p>
            <a:pPr marL="457200" indent="-457200">
              <a:buFont typeface="+mj-lt"/>
              <a:buAutoNum type="arabicPeriod"/>
            </a:pPr>
            <a:r>
              <a:rPr lang="it-IT" sz="2000" dirty="0"/>
              <a:t>Svolgimento delle attività di competenza previste nel PTPCT 2021-2023</a:t>
            </a:r>
          </a:p>
        </p:txBody>
      </p:sp>
      <p:sp>
        <p:nvSpPr>
          <p:cNvPr id="2" name="Titolo 1"/>
          <p:cNvSpPr>
            <a:spLocks noGrp="1"/>
          </p:cNvSpPr>
          <p:nvPr>
            <p:ph type="title"/>
          </p:nvPr>
        </p:nvSpPr>
        <p:spPr>
          <a:xfrm>
            <a:off x="2793624" y="138840"/>
            <a:ext cx="5950668" cy="424732"/>
          </a:xfrm>
          <a:noFill/>
        </p:spPr>
        <p:txBody>
          <a:bodyPr wrap="none" rtlCol="0">
            <a:spAutoFit/>
          </a:bodyPr>
          <a:lstStyle/>
          <a:p>
            <a:pPr algn="ctr"/>
            <a:r>
              <a:rPr lang="it-IT" sz="2400" b="1" dirty="0">
                <a:solidFill>
                  <a:srgbClr val="B2284B"/>
                </a:solidFill>
                <a:latin typeface="Roboto" pitchFamily="2" charset="0"/>
                <a:ea typeface="Roboto" pitchFamily="2" charset="0"/>
                <a:cs typeface="+mn-cs"/>
              </a:rPr>
              <a:t>N° 8 Obiettivi comuni a tutti i Dipartimenti</a:t>
            </a:r>
          </a:p>
        </p:txBody>
      </p:sp>
      <p:sp>
        <p:nvSpPr>
          <p:cNvPr id="4" name="Segnaposto numero diapositiva 3"/>
          <p:cNvSpPr>
            <a:spLocks noGrp="1"/>
          </p:cNvSpPr>
          <p:nvPr>
            <p:ph type="sldNum" sz="quarter" idx="12"/>
          </p:nvPr>
        </p:nvSpPr>
        <p:spPr/>
        <p:txBody>
          <a:bodyPr/>
          <a:lstStyle/>
          <a:p>
            <a:fld id="{0D47A9B6-24A9-47FC-8BAF-5C6AB882DD9E}" type="slidenum">
              <a:rPr lang="it-IT" smtClean="0"/>
              <a:t>21</a:t>
            </a:fld>
            <a:endParaRPr lang="it-IT"/>
          </a:p>
        </p:txBody>
      </p:sp>
    </p:spTree>
    <p:extLst>
      <p:ext uri="{BB962C8B-B14F-4D97-AF65-F5344CB8AC3E}">
        <p14:creationId xmlns:p14="http://schemas.microsoft.com/office/powerpoint/2010/main" val="5102679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22183" y="127788"/>
            <a:ext cx="7747634" cy="757130"/>
          </a:xfrm>
          <a:noFill/>
        </p:spPr>
        <p:txBody>
          <a:bodyPr vert="horz" wrap="none" lIns="91440" tIns="45720" rIns="91440" bIns="45720" rtlCol="0" anchor="ctr">
            <a:spAutoFit/>
          </a:bodyPr>
          <a:lstStyle/>
          <a:p>
            <a:pPr algn="ctr"/>
            <a:r>
              <a:rPr lang="it-IT" sz="2400" b="1" dirty="0">
                <a:solidFill>
                  <a:srgbClr val="B2284B"/>
                </a:solidFill>
                <a:latin typeface="Roboto" pitchFamily="2" charset="0"/>
                <a:ea typeface="Roboto" pitchFamily="2" charset="0"/>
                <a:cs typeface="+mn-cs"/>
              </a:rPr>
              <a:t>Obiettivo di efficienza per i Dipartimenti:  </a:t>
            </a:r>
            <a:br>
              <a:rPr lang="it-IT" sz="2400" b="1" dirty="0">
                <a:solidFill>
                  <a:srgbClr val="B2284B"/>
                </a:solidFill>
                <a:latin typeface="Roboto" pitchFamily="2" charset="0"/>
                <a:ea typeface="Roboto" pitchFamily="2" charset="0"/>
                <a:cs typeface="+mn-cs"/>
              </a:rPr>
            </a:br>
            <a:r>
              <a:rPr lang="it-IT" sz="2400" b="1" dirty="0">
                <a:solidFill>
                  <a:srgbClr val="B2284B"/>
                </a:solidFill>
                <a:latin typeface="Roboto" pitchFamily="2" charset="0"/>
                <a:ea typeface="Roboto" pitchFamily="2" charset="0"/>
                <a:cs typeface="+mn-cs"/>
              </a:rPr>
              <a:t>Tempistica per adempimenti amministrativi e contabili</a:t>
            </a:r>
          </a:p>
        </p:txBody>
      </p:sp>
      <p:sp>
        <p:nvSpPr>
          <p:cNvPr id="3" name="Segnaposto contenuto 2"/>
          <p:cNvSpPr>
            <a:spLocks noGrp="1"/>
          </p:cNvSpPr>
          <p:nvPr>
            <p:ph idx="1"/>
          </p:nvPr>
        </p:nvSpPr>
        <p:spPr>
          <a:xfrm>
            <a:off x="551051" y="1022090"/>
            <a:ext cx="11081287" cy="4959609"/>
          </a:xfrm>
          <a:solidFill>
            <a:schemeClr val="bg1"/>
          </a:solidFill>
        </p:spPr>
        <p:txBody>
          <a:bodyPr>
            <a:noAutofit/>
          </a:bodyPr>
          <a:lstStyle/>
          <a:p>
            <a:pPr marL="0" indent="0" algn="just">
              <a:buNone/>
            </a:pPr>
            <a:r>
              <a:rPr lang="it-IT" sz="1600" dirty="0">
                <a:latin typeface="Roboto" pitchFamily="2" charset="0"/>
                <a:ea typeface="Roboto" pitchFamily="2" charset="0"/>
              </a:rPr>
              <a:t>Rispetto dello svolgimento delle attività entro le scadenze stabilite:</a:t>
            </a:r>
          </a:p>
          <a:p>
            <a:pPr algn="just">
              <a:buClr>
                <a:srgbClr val="B53E56"/>
              </a:buClr>
            </a:pPr>
            <a:r>
              <a:rPr lang="it-IT" sz="1600" dirty="0">
                <a:latin typeface="Roboto" pitchFamily="2" charset="0"/>
                <a:ea typeface="Roboto" pitchFamily="2" charset="0"/>
              </a:rPr>
              <a:t>invio della delibera di approvazione della proposta di budget e  completamento della scheda in procedura U_Budget entro i tempi stabiliti con il servizio P&amp;C (30 Novembre);</a:t>
            </a:r>
          </a:p>
          <a:p>
            <a:pPr algn="just">
              <a:buClr>
                <a:srgbClr val="B53E56"/>
              </a:buClr>
            </a:pPr>
            <a:r>
              <a:rPr lang="it-IT" sz="1600" dirty="0">
                <a:latin typeface="Roboto" pitchFamily="2" charset="0"/>
                <a:ea typeface="Roboto" pitchFamily="2" charset="0"/>
              </a:rPr>
              <a:t>Tempi di pagamento</a:t>
            </a:r>
          </a:p>
          <a:p>
            <a:pPr algn="just">
              <a:buClr>
                <a:srgbClr val="B53E56"/>
              </a:buClr>
            </a:pPr>
            <a:r>
              <a:rPr lang="it-IT" sz="1600" dirty="0">
                <a:latin typeface="Roboto" pitchFamily="2" charset="0"/>
                <a:ea typeface="Roboto" pitchFamily="2" charset="0"/>
              </a:rPr>
              <a:t>invio di eventuali decreti e delibere aventi per oggetto il riporto delle disponibilità dei progetto entro la scadenza concordata con il servizio P&amp;C (5gg prima delle scadenze istituzionali);</a:t>
            </a:r>
          </a:p>
          <a:p>
            <a:pPr algn="just">
              <a:buClr>
                <a:srgbClr val="B53E56"/>
              </a:buClr>
            </a:pPr>
            <a:r>
              <a:rPr lang="it-IT" sz="1600" dirty="0">
                <a:latin typeface="Roboto" pitchFamily="2" charset="0"/>
                <a:ea typeface="Roboto" pitchFamily="2" charset="0"/>
              </a:rPr>
              <a:t>chiusura delle schede di valutazione come definito dal Servizio Innovazione;</a:t>
            </a:r>
          </a:p>
          <a:p>
            <a:pPr algn="just">
              <a:buClr>
                <a:srgbClr val="B53E56"/>
              </a:buClr>
            </a:pPr>
            <a:r>
              <a:rPr lang="it-IT" sz="1600" dirty="0">
                <a:latin typeface="Roboto" pitchFamily="2" charset="0"/>
                <a:ea typeface="Roboto" pitchFamily="2" charset="0"/>
              </a:rPr>
              <a:t>elaborazioni o report richiesti ai fini degli adempimenti IVA entro la  scadenza mensile definita dal Servizio Bilancio ( il 2 del mese successivo);</a:t>
            </a:r>
          </a:p>
          <a:p>
            <a:pPr algn="just">
              <a:buClr>
                <a:srgbClr val="B53E56"/>
              </a:buClr>
            </a:pPr>
            <a:r>
              <a:rPr lang="it-IT" sz="1600" dirty="0">
                <a:latin typeface="Roboto" pitchFamily="2" charset="0"/>
                <a:ea typeface="Roboto" pitchFamily="2" charset="0"/>
              </a:rPr>
              <a:t>completamento delle operazioni di chiusura di  fine esercizio come da comunicazione del Servizio Bilancio  (scadenze banca, chiusura fondo economale, regolarizzazione provvisori, dichiarazione bolli, ripartizioni attività conto terzi, registrazione fatture);</a:t>
            </a:r>
          </a:p>
          <a:p>
            <a:pPr algn="just">
              <a:buClr>
                <a:srgbClr val="B53E56"/>
              </a:buClr>
            </a:pPr>
            <a:r>
              <a:rPr lang="it-IT" sz="1600" dirty="0">
                <a:latin typeface="Roboto" pitchFamily="2" charset="0"/>
                <a:ea typeface="Roboto" pitchFamily="2" charset="0"/>
              </a:rPr>
              <a:t>invio delle previsioni periodiche di cassa relative ai primi quattro bimestre ed ultimo quadrimestre dell’anno come definito dal Servizio Bilancio; </a:t>
            </a:r>
          </a:p>
          <a:p>
            <a:pPr algn="just">
              <a:buClr>
                <a:srgbClr val="B53E56"/>
              </a:buClr>
            </a:pPr>
            <a:r>
              <a:rPr lang="it-IT" sz="1600" dirty="0">
                <a:latin typeface="Roboto" pitchFamily="2" charset="0"/>
                <a:ea typeface="Roboto" pitchFamily="2" charset="0"/>
              </a:rPr>
              <a:t>Consegna della Resa del Conto degli Agenti Contabili  nei tempi definiti dal Servizio Bilancio(mese di riferimento gennaio/febbraio di ogni anno) </a:t>
            </a:r>
          </a:p>
          <a:p>
            <a:pPr algn="just">
              <a:buClr>
                <a:srgbClr val="B53E56"/>
              </a:buClr>
            </a:pPr>
            <a:r>
              <a:rPr lang="it-IT" sz="1600" dirty="0">
                <a:latin typeface="Roboto" pitchFamily="2" charset="0"/>
                <a:ea typeface="Roboto" pitchFamily="2" charset="0"/>
              </a:rPr>
              <a:t>Invio del rendiconto dei bolli virtuali da autorizzazione nei tempi definiti dal Servizio Bilancio (10 gennaio di ogni anno).</a:t>
            </a:r>
          </a:p>
          <a:p>
            <a:pPr algn="just"/>
            <a:endParaRPr lang="it-IT" sz="1600" dirty="0">
              <a:latin typeface="Roboto" pitchFamily="2" charset="0"/>
              <a:ea typeface="Roboto" pitchFamily="2" charset="0"/>
            </a:endParaRPr>
          </a:p>
        </p:txBody>
      </p:sp>
      <p:sp>
        <p:nvSpPr>
          <p:cNvPr id="4" name="Segnaposto numero diapositiva 3"/>
          <p:cNvSpPr>
            <a:spLocks noGrp="1"/>
          </p:cNvSpPr>
          <p:nvPr>
            <p:ph type="sldNum" sz="quarter" idx="12"/>
          </p:nvPr>
        </p:nvSpPr>
        <p:spPr/>
        <p:txBody>
          <a:bodyPr/>
          <a:lstStyle/>
          <a:p>
            <a:fld id="{0D47A9B6-24A9-47FC-8BAF-5C6AB882DD9E}" type="slidenum">
              <a:rPr lang="it-IT" smtClean="0"/>
              <a:t>22</a:t>
            </a:fld>
            <a:endParaRPr lang="it-IT"/>
          </a:p>
        </p:txBody>
      </p:sp>
    </p:spTree>
    <p:extLst>
      <p:ext uri="{BB962C8B-B14F-4D97-AF65-F5344CB8AC3E}">
        <p14:creationId xmlns:p14="http://schemas.microsoft.com/office/powerpoint/2010/main" val="34623539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13857" y="160422"/>
            <a:ext cx="8204963" cy="939036"/>
          </a:xfrm>
        </p:spPr>
        <p:txBody>
          <a:bodyPr>
            <a:noAutofit/>
          </a:bodyPr>
          <a:lstStyle/>
          <a:p>
            <a:pPr algn="ctr"/>
            <a:r>
              <a:rPr lang="it-IT" sz="2800" b="1" dirty="0">
                <a:solidFill>
                  <a:srgbClr val="B2284B"/>
                </a:solidFill>
                <a:latin typeface="Roboto" pitchFamily="2" charset="0"/>
                <a:ea typeface="Roboto" pitchFamily="2" charset="0"/>
                <a:cs typeface="+mn-cs"/>
              </a:rPr>
              <a:t>Programmazione</a:t>
            </a:r>
            <a:r>
              <a:rPr lang="it-IT" sz="3600" b="1" dirty="0">
                <a:solidFill>
                  <a:srgbClr val="B2284B"/>
                </a:solidFill>
              </a:rPr>
              <a:t> </a:t>
            </a:r>
            <a:r>
              <a:rPr lang="it-IT" sz="2800" b="1" dirty="0">
                <a:solidFill>
                  <a:srgbClr val="B2284B"/>
                </a:solidFill>
                <a:latin typeface="Roboto" pitchFamily="2" charset="0"/>
                <a:ea typeface="Roboto" pitchFamily="2" charset="0"/>
                <a:cs typeface="+mn-cs"/>
              </a:rPr>
              <a:t>Febbraio 2021</a:t>
            </a:r>
          </a:p>
        </p:txBody>
      </p:sp>
      <p:sp>
        <p:nvSpPr>
          <p:cNvPr id="3" name="Segnaposto contenuto 2"/>
          <p:cNvSpPr>
            <a:spLocks noGrp="1"/>
          </p:cNvSpPr>
          <p:nvPr>
            <p:ph idx="1"/>
          </p:nvPr>
        </p:nvSpPr>
        <p:spPr>
          <a:xfrm>
            <a:off x="1191842" y="1044731"/>
            <a:ext cx="9708338" cy="5107834"/>
          </a:xfrm>
        </p:spPr>
        <p:txBody>
          <a:bodyPr>
            <a:normAutofit lnSpcReduction="10000"/>
          </a:bodyPr>
          <a:lstStyle/>
          <a:p>
            <a:pPr marL="514350" indent="-514350">
              <a:lnSpc>
                <a:spcPct val="160000"/>
              </a:lnSpc>
              <a:buFont typeface="+mj-lt"/>
              <a:buAutoNum type="arabicPeriod"/>
            </a:pPr>
            <a:r>
              <a:rPr lang="it-IT" sz="2400" dirty="0">
                <a:latin typeface="Roboto" panose="02000000000000000000" pitchFamily="2" charset="0"/>
                <a:ea typeface="Roboto" panose="02000000000000000000" pitchFamily="2" charset="0"/>
              </a:rPr>
              <a:t>Messa a punto definitiva degli indicatori e degli obiettivi gestionali delle strutture di secondo livello e terzo livello.</a:t>
            </a:r>
          </a:p>
          <a:p>
            <a:pPr marL="514350" indent="-514350">
              <a:lnSpc>
                <a:spcPct val="160000"/>
              </a:lnSpc>
              <a:buFont typeface="+mj-lt"/>
              <a:buAutoNum type="arabicPeriod"/>
            </a:pPr>
            <a:r>
              <a:rPr lang="it-IT" sz="2400" dirty="0">
                <a:latin typeface="Roboto" panose="02000000000000000000" pitchFamily="2" charset="0"/>
                <a:ea typeface="Roboto" panose="02000000000000000000" pitchFamily="2" charset="0"/>
              </a:rPr>
              <a:t>Incontri con Dipartimenti per definizione puntuale degli obiettivi.</a:t>
            </a:r>
          </a:p>
          <a:p>
            <a:pPr marL="514350" indent="-514350">
              <a:lnSpc>
                <a:spcPct val="160000"/>
              </a:lnSpc>
              <a:buFont typeface="+mj-lt"/>
              <a:buAutoNum type="arabicPeriod"/>
            </a:pPr>
            <a:r>
              <a:rPr lang="it-IT" sz="2400" dirty="0">
                <a:latin typeface="Roboto" panose="02000000000000000000" pitchFamily="2" charset="0"/>
                <a:ea typeface="Roboto" panose="02000000000000000000" pitchFamily="2" charset="0"/>
              </a:rPr>
              <a:t>Entro fine Febbraio: assegnazione definitiva degli obiettivi e pubblicazione sul sito dedicato </a:t>
            </a:r>
            <a:r>
              <a:rPr lang="it-IT" sz="2400" dirty="0">
                <a:solidFill>
                  <a:srgbClr val="1E71B9"/>
                </a:solidFill>
                <a:hlinkClick r:id="rId2"/>
              </a:rPr>
              <a:t>https://sites.google.com/a/unipv.it/obiettivi/home/anno-2021</a:t>
            </a:r>
            <a:endParaRPr lang="it-IT" sz="2400" dirty="0">
              <a:solidFill>
                <a:srgbClr val="1E71B9"/>
              </a:solidFill>
            </a:endParaRPr>
          </a:p>
          <a:p>
            <a:pPr marL="514350" indent="-514350">
              <a:lnSpc>
                <a:spcPct val="160000"/>
              </a:lnSpc>
              <a:buFont typeface="+mj-lt"/>
              <a:buAutoNum type="arabicPeriod"/>
            </a:pPr>
            <a:r>
              <a:rPr lang="it-IT" sz="2400" dirty="0">
                <a:latin typeface="Roboto" panose="02000000000000000000" pitchFamily="2" charset="0"/>
                <a:ea typeface="Roboto" panose="02000000000000000000" pitchFamily="2" charset="0"/>
              </a:rPr>
              <a:t>Gli obiettivi dovranno essere caricati su Sprint </a:t>
            </a:r>
            <a:r>
              <a:rPr lang="it-IT" sz="2400" dirty="0">
                <a:hlinkClick r:id="rId3"/>
              </a:rPr>
              <a:t>https://www.sprint.cineca.it/</a:t>
            </a:r>
            <a:r>
              <a:rPr lang="it-IT" sz="2400" dirty="0"/>
              <a:t> </a:t>
            </a:r>
          </a:p>
          <a:p>
            <a:pPr marL="514350" indent="-514350">
              <a:lnSpc>
                <a:spcPct val="160000"/>
              </a:lnSpc>
              <a:buFont typeface="+mj-lt"/>
              <a:buAutoNum type="arabicPeriod"/>
            </a:pPr>
            <a:endParaRPr lang="it-IT" sz="2400" dirty="0">
              <a:latin typeface="Roboto" panose="02000000000000000000" pitchFamily="2" charset="0"/>
              <a:ea typeface="Roboto" panose="02000000000000000000" pitchFamily="2" charset="0"/>
            </a:endParaRPr>
          </a:p>
        </p:txBody>
      </p:sp>
      <p:sp>
        <p:nvSpPr>
          <p:cNvPr id="4" name="Segnaposto numero diapositiva 3"/>
          <p:cNvSpPr>
            <a:spLocks noGrp="1"/>
          </p:cNvSpPr>
          <p:nvPr>
            <p:ph type="sldNum" sz="quarter" idx="12"/>
          </p:nvPr>
        </p:nvSpPr>
        <p:spPr/>
        <p:txBody>
          <a:bodyPr/>
          <a:lstStyle/>
          <a:p>
            <a:fld id="{0D47A9B6-24A9-47FC-8BAF-5C6AB882DD9E}" type="slidenum">
              <a:rPr lang="it-IT" smtClean="0"/>
              <a:t>23</a:t>
            </a:fld>
            <a:endParaRPr lang="it-IT"/>
          </a:p>
        </p:txBody>
      </p:sp>
    </p:spTree>
    <p:extLst>
      <p:ext uri="{BB962C8B-B14F-4D97-AF65-F5344CB8AC3E}">
        <p14:creationId xmlns:p14="http://schemas.microsoft.com/office/powerpoint/2010/main" val="28566428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0F0C541F-2A72-4688-AE72-E04F416D4FB2}"/>
              </a:ext>
            </a:extLst>
          </p:cNvPr>
          <p:cNvSpPr txBox="1"/>
          <p:nvPr/>
        </p:nvSpPr>
        <p:spPr>
          <a:xfrm>
            <a:off x="4204447" y="288395"/>
            <a:ext cx="7754119" cy="1386445"/>
          </a:xfrm>
          <a:prstGeom prst="rect">
            <a:avLst/>
          </a:prstGeom>
        </p:spPr>
        <p:txBody>
          <a:bodyPr vert="horz" lIns="91440" tIns="45720" rIns="91440" bIns="45720" rtlCol="0" anchor="ctr">
            <a:normAutofit/>
          </a:bodyPr>
          <a:lstStyle/>
          <a:p>
            <a:pPr algn="ctr"/>
            <a:r>
              <a:rPr lang="it-IT" sz="4400" b="1" dirty="0">
                <a:solidFill>
                  <a:srgbClr val="FF0000"/>
                </a:solidFill>
              </a:rPr>
              <a:t>POLA e </a:t>
            </a:r>
            <a:r>
              <a:rPr lang="it-IT" sz="4400" b="1" dirty="0" err="1">
                <a:solidFill>
                  <a:srgbClr val="FF0000"/>
                </a:solidFill>
              </a:rPr>
              <a:t>smartworking</a:t>
            </a:r>
            <a:endParaRPr lang="it-IT" sz="4400" b="1" dirty="0">
              <a:solidFill>
                <a:srgbClr val="FF0000"/>
              </a:solidFill>
            </a:endParaRPr>
          </a:p>
        </p:txBody>
      </p:sp>
      <p:pic>
        <p:nvPicPr>
          <p:cNvPr id="3" name="Immagine 2">
            <a:extLst>
              <a:ext uri="{FF2B5EF4-FFF2-40B4-BE49-F238E27FC236}">
                <a16:creationId xmlns:a16="http://schemas.microsoft.com/office/drawing/2014/main" id="{AFF3BBB9-60FB-41B0-B923-08A3BAAE42A2}"/>
              </a:ext>
            </a:extLst>
          </p:cNvPr>
          <p:cNvPicPr>
            <a:picLocks noChangeAspect="1"/>
          </p:cNvPicPr>
          <p:nvPr/>
        </p:nvPicPr>
        <p:blipFill>
          <a:blip r:embed="rId2"/>
          <a:stretch>
            <a:fillRect/>
          </a:stretch>
        </p:blipFill>
        <p:spPr>
          <a:xfrm>
            <a:off x="0" y="0"/>
            <a:ext cx="4204447" cy="2102223"/>
          </a:xfrm>
          <a:prstGeom prst="rect">
            <a:avLst/>
          </a:prstGeom>
        </p:spPr>
      </p:pic>
      <p:sp>
        <p:nvSpPr>
          <p:cNvPr id="9" name="CasellaDiTesto 8">
            <a:extLst>
              <a:ext uri="{FF2B5EF4-FFF2-40B4-BE49-F238E27FC236}">
                <a16:creationId xmlns:a16="http://schemas.microsoft.com/office/drawing/2014/main" id="{FF545F37-75D7-45DD-A902-2C0B9E8C134A}"/>
              </a:ext>
            </a:extLst>
          </p:cNvPr>
          <p:cNvSpPr txBox="1"/>
          <p:nvPr/>
        </p:nvSpPr>
        <p:spPr>
          <a:xfrm>
            <a:off x="0" y="2135518"/>
            <a:ext cx="12129247" cy="4695589"/>
          </a:xfrm>
          <a:prstGeom prst="rect">
            <a:avLst/>
          </a:prstGeom>
          <a:solidFill>
            <a:schemeClr val="bg1"/>
          </a:solidFill>
        </p:spPr>
        <p:txBody>
          <a:bodyPr vert="horz" lIns="91440" tIns="45720" rIns="91440" bIns="45720" rtlCol="0" anchor="ctr">
            <a:noAutofit/>
          </a:bodyPr>
          <a:lstStyle/>
          <a:p>
            <a:pPr algn="just">
              <a:lnSpc>
                <a:spcPct val="90000"/>
              </a:lnSpc>
              <a:spcAft>
                <a:spcPts val="600"/>
              </a:spcAft>
            </a:pPr>
            <a:r>
              <a:rPr lang="en-US" sz="2000" b="1" dirty="0" err="1">
                <a:solidFill>
                  <a:srgbClr val="DB1B49"/>
                </a:solidFill>
              </a:rPr>
              <a:t>Novità</a:t>
            </a:r>
            <a:r>
              <a:rPr lang="en-US" sz="2000" b="1" dirty="0">
                <a:solidFill>
                  <a:srgbClr val="DB1B49"/>
                </a:solidFill>
              </a:rPr>
              <a:t> 2021</a:t>
            </a:r>
            <a:r>
              <a:rPr lang="en-US" sz="2000" dirty="0">
                <a:solidFill>
                  <a:srgbClr val="000000"/>
                </a:solidFill>
              </a:rPr>
              <a:t>: </a:t>
            </a:r>
            <a:r>
              <a:rPr lang="it-IT" sz="2000" dirty="0">
                <a:solidFill>
                  <a:srgbClr val="000000"/>
                </a:solidFill>
              </a:rPr>
              <a:t>L’articolo 263 del D.L. 34/2020 convertito con Legge n.77/2020 prescrive che entro il 31 gennaio di ciascun anno, le amministrazioni pubbliche redigano, sentite le organizzazioni sindacali, il </a:t>
            </a:r>
            <a:r>
              <a:rPr lang="it-IT" sz="2000" b="1" dirty="0">
                <a:solidFill>
                  <a:srgbClr val="DB1B49"/>
                </a:solidFill>
              </a:rPr>
              <a:t>POLA</a:t>
            </a:r>
            <a:r>
              <a:rPr lang="it-IT" sz="2000" dirty="0">
                <a:solidFill>
                  <a:srgbClr val="000000"/>
                </a:solidFill>
              </a:rPr>
              <a:t>, quale sezione del piano integrato della performance. </a:t>
            </a:r>
            <a:endParaRPr lang="it-IT" sz="2000" dirty="0" smtClean="0">
              <a:solidFill>
                <a:srgbClr val="000000"/>
              </a:solidFill>
            </a:endParaRPr>
          </a:p>
          <a:p>
            <a:pPr algn="just">
              <a:lnSpc>
                <a:spcPct val="90000"/>
              </a:lnSpc>
              <a:spcAft>
                <a:spcPts val="600"/>
              </a:spcAft>
            </a:pPr>
            <a:r>
              <a:rPr lang="it-IT" sz="2000" dirty="0" smtClean="0">
                <a:solidFill>
                  <a:srgbClr val="000000"/>
                </a:solidFill>
              </a:rPr>
              <a:t>Il </a:t>
            </a:r>
            <a:r>
              <a:rPr lang="it-IT" sz="2000" dirty="0">
                <a:solidFill>
                  <a:srgbClr val="000000"/>
                </a:solidFill>
              </a:rPr>
              <a:t>POLA </a:t>
            </a:r>
            <a:r>
              <a:rPr lang="it-IT" sz="2000" dirty="0" smtClean="0">
                <a:solidFill>
                  <a:srgbClr val="000000"/>
                </a:solidFill>
              </a:rPr>
              <a:t>rappresenta lo </a:t>
            </a:r>
            <a:r>
              <a:rPr lang="it-IT" sz="2000" dirty="0">
                <a:solidFill>
                  <a:srgbClr val="000000"/>
                </a:solidFill>
              </a:rPr>
              <a:t>strumento di programmazione del lavoro agile e delle sue modalità di attuazione e sviluppo e non di programmazione degli obiettivi delle strutture e degli individui in lavoro agile, i quali andranno inseriti nelle ordinarie sezioni del Piano della Performance, nelle schede e negli accordi </a:t>
            </a:r>
            <a:r>
              <a:rPr lang="it-IT" sz="2000" dirty="0" smtClean="0">
                <a:solidFill>
                  <a:srgbClr val="000000"/>
                </a:solidFill>
              </a:rPr>
              <a:t>individuali. Deve </a:t>
            </a:r>
            <a:r>
              <a:rPr lang="it-IT" sz="2000" dirty="0" smtClean="0"/>
              <a:t>prevedere, </a:t>
            </a:r>
            <a:r>
              <a:rPr lang="it-IT" sz="2000" dirty="0"/>
              <a:t>per le attività che possono essere svolte in </a:t>
            </a:r>
            <a:r>
              <a:rPr lang="it-IT" sz="2000" dirty="0" smtClean="0"/>
              <a:t>modalità agile, </a:t>
            </a:r>
            <a:r>
              <a:rPr lang="it-IT" sz="2000" dirty="0"/>
              <a:t>che almeno il 60% dei dipendenti possa avvalersene. La norma non si riferisce alle attività ma ai </a:t>
            </a:r>
            <a:r>
              <a:rPr lang="it-IT" sz="2000" dirty="0" smtClean="0"/>
              <a:t>dipendenti e </a:t>
            </a:r>
            <a:r>
              <a:rPr lang="it-IT" sz="2000" dirty="0"/>
              <a:t>s</a:t>
            </a:r>
            <a:r>
              <a:rPr lang="it-IT" sz="2000" dirty="0" smtClean="0"/>
              <a:t>i </a:t>
            </a:r>
            <a:r>
              <a:rPr lang="it-IT" sz="2000" dirty="0"/>
              <a:t>deve in ogni caso garantire che il personale coinvolto non subisca penalizzazioni ai fini del riconoscimento di professionalità e della progressione di carriera. </a:t>
            </a:r>
          </a:p>
          <a:p>
            <a:r>
              <a:rPr lang="it-IT" sz="2000" dirty="0"/>
              <a:t>In caso di mancata adozione del POLA, il lavoro agile si applica almeno al 30% dei dipendenti, ove lo richiedano. </a:t>
            </a:r>
            <a:endParaRPr lang="it-IT" sz="2000" dirty="0" smtClean="0"/>
          </a:p>
          <a:p>
            <a:endParaRPr lang="it-IT" dirty="0" smtClean="0"/>
          </a:p>
          <a:p>
            <a:pPr algn="just"/>
            <a:r>
              <a:rPr lang="it-IT" sz="2000" dirty="0"/>
              <a:t>L’avvio del progetto di Ateneo del lavoro agile a regime avverrà nel momento in cui cesserà il vigente regime semplificato connesso alla fase di emergenza sanitaria.</a:t>
            </a:r>
          </a:p>
          <a:p>
            <a:endParaRPr lang="it-IT" sz="2000" dirty="0"/>
          </a:p>
          <a:p>
            <a:r>
              <a:rPr lang="it-IT" sz="2000" dirty="0"/>
              <a:t>In data 15 dicembre 2020, sono state emanate, dalla Presidenza del Consiglio dei Ministri, Dipartimento della Funzione Pubblica, le “Linee Guida su POLA e Indicatori di performance”, in applicazione della L. 77/2020</a:t>
            </a:r>
            <a:r>
              <a:rPr lang="it-IT" sz="2000" dirty="0" smtClean="0"/>
              <a:t>.</a:t>
            </a:r>
            <a:endParaRPr lang="it-IT" sz="2000" dirty="0"/>
          </a:p>
        </p:txBody>
      </p:sp>
      <p:sp>
        <p:nvSpPr>
          <p:cNvPr id="2" name="Segnaposto numero diapositiva 1"/>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defRPr/>
            </a:pPr>
            <a:fld id="{0D47A9B6-24A9-47FC-8BAF-5C6AB882DD9E}" type="slidenum">
              <a:rPr lang="en-US" sz="1100" smtClean="0">
                <a:solidFill>
                  <a:srgbClr val="898989"/>
                </a:solidFill>
              </a:rPr>
              <a:pPr>
                <a:spcAft>
                  <a:spcPts val="600"/>
                </a:spcAft>
                <a:defRPr/>
              </a:pPr>
              <a:t>24</a:t>
            </a:fld>
            <a:endParaRPr lang="en-US" sz="1100">
              <a:solidFill>
                <a:srgbClr val="898989"/>
              </a:solidFill>
            </a:endParaRPr>
          </a:p>
        </p:txBody>
      </p:sp>
      <p:sp>
        <p:nvSpPr>
          <p:cNvPr id="4" name="CasellaDiTesto 3"/>
          <p:cNvSpPr txBox="1"/>
          <p:nvPr/>
        </p:nvSpPr>
        <p:spPr>
          <a:xfrm>
            <a:off x="2293749" y="1518834"/>
            <a:ext cx="184731" cy="369332"/>
          </a:xfrm>
          <a:prstGeom prst="rect">
            <a:avLst/>
          </a:prstGeom>
          <a:noFill/>
        </p:spPr>
        <p:txBody>
          <a:bodyPr wrap="none" rtlCol="0">
            <a:spAutoFit/>
          </a:bodyPr>
          <a:lstStyle/>
          <a:p>
            <a:endParaRPr lang="it-IT"/>
          </a:p>
        </p:txBody>
      </p:sp>
      <p:sp>
        <p:nvSpPr>
          <p:cNvPr id="5" name="CasellaDiTesto 4"/>
          <p:cNvSpPr txBox="1"/>
          <p:nvPr/>
        </p:nvSpPr>
        <p:spPr>
          <a:xfrm>
            <a:off x="2386114" y="1703500"/>
            <a:ext cx="3146781" cy="369332"/>
          </a:xfrm>
          <a:prstGeom prst="rect">
            <a:avLst/>
          </a:prstGeom>
          <a:noFill/>
        </p:spPr>
        <p:txBody>
          <a:bodyPr wrap="square" rtlCol="0">
            <a:spAutoFit/>
          </a:bodyPr>
          <a:lstStyle/>
          <a:p>
            <a:endParaRPr lang="it-IT" dirty="0"/>
          </a:p>
        </p:txBody>
      </p:sp>
      <p:sp>
        <p:nvSpPr>
          <p:cNvPr id="6" name="CasellaDiTesto 5"/>
          <p:cNvSpPr txBox="1"/>
          <p:nvPr/>
        </p:nvSpPr>
        <p:spPr>
          <a:xfrm>
            <a:off x="2446149" y="1671234"/>
            <a:ext cx="184731" cy="369332"/>
          </a:xfrm>
          <a:prstGeom prst="rect">
            <a:avLst/>
          </a:prstGeom>
          <a:noFill/>
        </p:spPr>
        <p:txBody>
          <a:bodyPr wrap="none" rtlCol="0">
            <a:spAutoFit/>
          </a:bodyPr>
          <a:lstStyle/>
          <a:p>
            <a:endParaRPr lang="it-IT"/>
          </a:p>
        </p:txBody>
      </p:sp>
      <p:sp>
        <p:nvSpPr>
          <p:cNvPr id="8" name="Titolo 1"/>
          <p:cNvSpPr txBox="1">
            <a:spLocks/>
          </p:cNvSpPr>
          <p:nvPr/>
        </p:nvSpPr>
        <p:spPr>
          <a:xfrm>
            <a:off x="679620" y="2788016"/>
            <a:ext cx="10849232" cy="32668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it-IT" sz="2400" dirty="0">
              <a:latin typeface="Calibri" pitchFamily="34" charset="0"/>
            </a:endParaRPr>
          </a:p>
        </p:txBody>
      </p:sp>
    </p:spTree>
    <p:extLst>
      <p:ext uri="{BB962C8B-B14F-4D97-AF65-F5344CB8AC3E}">
        <p14:creationId xmlns:p14="http://schemas.microsoft.com/office/powerpoint/2010/main" val="39275536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7741527-4044-40B9-A23A-E60C8F344BD3}"/>
              </a:ext>
            </a:extLst>
          </p:cNvPr>
          <p:cNvPicPr>
            <a:picLocks noChangeAspect="1"/>
          </p:cNvPicPr>
          <p:nvPr/>
        </p:nvPicPr>
        <p:blipFill rotWithShape="1">
          <a:blip r:embed="rId2"/>
          <a:srcRect l="29359" t="17592" r="33975" b="12955"/>
          <a:stretch/>
        </p:blipFill>
        <p:spPr>
          <a:xfrm>
            <a:off x="1" y="1"/>
            <a:ext cx="12192000" cy="7300686"/>
          </a:xfrm>
          <a:prstGeom prst="rect">
            <a:avLst/>
          </a:prstGeom>
        </p:spPr>
      </p:pic>
    </p:spTree>
    <p:extLst>
      <p:ext uri="{BB962C8B-B14F-4D97-AF65-F5344CB8AC3E}">
        <p14:creationId xmlns:p14="http://schemas.microsoft.com/office/powerpoint/2010/main" val="38057879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4448" y="1264024"/>
            <a:ext cx="11698941" cy="3894015"/>
          </a:xfrm>
          <a:prstGeom prst="rect">
            <a:avLst/>
          </a:prstGeom>
          <a:noFill/>
        </p:spPr>
        <p:txBody>
          <a:bodyPr wrap="square" rtlCol="0">
            <a:spAutoFit/>
          </a:bodyPr>
          <a:lstStyle/>
          <a:p>
            <a:pPr marL="400050" indent="-400050">
              <a:lnSpc>
                <a:spcPct val="200000"/>
              </a:lnSpc>
              <a:buAutoNum type="romanUcParenR"/>
            </a:pPr>
            <a:r>
              <a:rPr lang="it-IT" sz="3200" dirty="0" smtClean="0"/>
              <a:t>Livello di attuazione e di sviluppo del lavoro agile</a:t>
            </a:r>
          </a:p>
          <a:p>
            <a:pPr marL="400050" indent="-400050">
              <a:lnSpc>
                <a:spcPct val="200000"/>
              </a:lnSpc>
              <a:buAutoNum type="romanUcParenR"/>
            </a:pPr>
            <a:r>
              <a:rPr lang="it-IT" sz="3200" dirty="0" smtClean="0"/>
              <a:t>Modalità attuative</a:t>
            </a:r>
          </a:p>
          <a:p>
            <a:pPr marL="400050" indent="-400050">
              <a:lnSpc>
                <a:spcPct val="200000"/>
              </a:lnSpc>
              <a:buAutoNum type="romanUcParenR"/>
            </a:pPr>
            <a:r>
              <a:rPr lang="it-IT" sz="3200" dirty="0" smtClean="0"/>
              <a:t>Soggetti, processi e strumenti del lavoro agile</a:t>
            </a:r>
          </a:p>
          <a:p>
            <a:pPr marL="400050" indent="-400050">
              <a:lnSpc>
                <a:spcPct val="200000"/>
              </a:lnSpc>
              <a:buAutoNum type="romanUcParenR"/>
            </a:pPr>
            <a:r>
              <a:rPr lang="it-IT" sz="3200" dirty="0" smtClean="0"/>
              <a:t>Programma di sviluppo del lavoro agile</a:t>
            </a:r>
            <a:endParaRPr lang="it-IT" sz="3200" dirty="0"/>
          </a:p>
        </p:txBody>
      </p:sp>
      <p:sp>
        <p:nvSpPr>
          <p:cNvPr id="3" name="Titolo 1"/>
          <p:cNvSpPr txBox="1">
            <a:spLocks/>
          </p:cNvSpPr>
          <p:nvPr/>
        </p:nvSpPr>
        <p:spPr>
          <a:xfrm>
            <a:off x="838200" y="365125"/>
            <a:ext cx="10358718" cy="656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smtClean="0"/>
              <a:t>Contenuti minimi del POLA</a:t>
            </a:r>
            <a:endParaRPr lang="it-IT" b="1" dirty="0"/>
          </a:p>
        </p:txBody>
      </p:sp>
    </p:spTree>
    <p:extLst>
      <p:ext uri="{BB962C8B-B14F-4D97-AF65-F5344CB8AC3E}">
        <p14:creationId xmlns:p14="http://schemas.microsoft.com/office/powerpoint/2010/main" val="16439012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300317" y="356160"/>
            <a:ext cx="11255188" cy="656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smtClean="0"/>
              <a:t>Livello </a:t>
            </a:r>
            <a:r>
              <a:rPr lang="it-IT" b="1" dirty="0"/>
              <a:t>di attuazione e di sviluppo del lavoro agile </a:t>
            </a:r>
          </a:p>
        </p:txBody>
      </p:sp>
      <p:sp>
        <p:nvSpPr>
          <p:cNvPr id="5" name="Rettangolo 4"/>
          <p:cNvSpPr/>
          <p:nvPr/>
        </p:nvSpPr>
        <p:spPr>
          <a:xfrm>
            <a:off x="0" y="1436003"/>
            <a:ext cx="12192000" cy="5421997"/>
          </a:xfrm>
          <a:prstGeom prst="rect">
            <a:avLst/>
          </a:prstGeom>
          <a:solidFill>
            <a:schemeClr val="bg1"/>
          </a:solidFill>
        </p:spPr>
        <p:txBody>
          <a:bodyPr wrap="square">
            <a:spAutoFit/>
          </a:bodyPr>
          <a:lstStyle/>
          <a:p>
            <a:pPr algn="just">
              <a:spcAft>
                <a:spcPts val="1000"/>
              </a:spcAft>
            </a:pPr>
            <a:r>
              <a:rPr lang="it-IT" sz="2000" dirty="0">
                <a:ea typeface="Calibri" panose="020F0502020204030204" pitchFamily="34" charset="0"/>
              </a:rPr>
              <a:t>Dopo diversi anni di sperimentazione del telelavoro e di buoni risultati raggiunti in termini di performance e di soddisfazione individuale, l’Università degli studi di Pavia ha voluto dar vita al progetto di lavoro agile di Ateneo al fine di offrire ai propri dipendenti un’ulteriore possibilità di meglio conciliare le proprie esigenze personali con la vita lavorativa, aumentando i livelli di benessere individuale a beneficio del clima organizzativo.</a:t>
            </a:r>
          </a:p>
          <a:p>
            <a:r>
              <a:rPr lang="it-IT" sz="2000" dirty="0">
                <a:ea typeface="Calibri" panose="020F0502020204030204" pitchFamily="34" charset="0"/>
              </a:rPr>
              <a:t>Nel mese di dicembre 2019 era stato costituito un gruppo di lavoro, composto dai Dirigenti, da una rappresentanza di segretari di dipartimenti, responsabili tecnici e del CUG che ha lavorato alla presentazione del cosiddetto “Progetto di </a:t>
            </a:r>
            <a:r>
              <a:rPr lang="it-IT" sz="2000" dirty="0" err="1">
                <a:ea typeface="Calibri" panose="020F0502020204030204" pitchFamily="34" charset="0"/>
              </a:rPr>
              <a:t>smartworking</a:t>
            </a:r>
            <a:r>
              <a:rPr lang="it-IT" sz="2000" dirty="0">
                <a:ea typeface="Calibri" panose="020F0502020204030204" pitchFamily="34" charset="0"/>
              </a:rPr>
              <a:t> d’Ateneo</a:t>
            </a:r>
            <a:r>
              <a:rPr lang="it-IT" sz="2000" dirty="0" smtClean="0">
                <a:ea typeface="Calibri" panose="020F0502020204030204" pitchFamily="34" charset="0"/>
              </a:rPr>
              <a:t>”.</a:t>
            </a:r>
          </a:p>
          <a:p>
            <a:endParaRPr lang="it-IT" sz="2000" dirty="0" smtClean="0">
              <a:ea typeface="Calibri" panose="020F0502020204030204" pitchFamily="34" charset="0"/>
            </a:endParaRPr>
          </a:p>
          <a:p>
            <a:r>
              <a:rPr lang="it-IT" sz="2000" dirty="0"/>
              <a:t>A causa dell’emergenza sanitaria connessa al COVID19 della fine febbraio 2020, l’Ateneo, in applicazione dei decreti emanati dalla Presidenza del Consiglio dei Ministri e delle direttive di Regione Lombardia, ha attivato la modalità di lavoro agile in deroga alla direttiva del 2017, consentendo ai lavoratori impegnati su attività erogabili a distanza di svolgerle in modalità agile allo scopo di limitare la presenza in sede e gli spostamenti delle persone</a:t>
            </a:r>
            <a:r>
              <a:rPr lang="it-IT" sz="2000" dirty="0" smtClean="0"/>
              <a:t>.</a:t>
            </a:r>
          </a:p>
          <a:p>
            <a:endParaRPr lang="it-IT" sz="2000" dirty="0" smtClean="0">
              <a:ea typeface="Calibri" panose="020F0502020204030204" pitchFamily="34" charset="0"/>
            </a:endParaRPr>
          </a:p>
          <a:p>
            <a:r>
              <a:rPr lang="it-IT" sz="2000" dirty="0"/>
              <a:t>Nei primi mesi del 2020, stante il rapido evolversi della situazione epidemiologica, si è assistito ad un susseguirsi di provvedimenti nazionali e regionali a cui l’Ateneo si è di volta in volta conformato, con l’emanazione di determinazioni dirigenziali finalizzate alla rimodulazione e all’adattamento dell’organizzazione del lavoro.</a:t>
            </a:r>
          </a:p>
          <a:p>
            <a:endParaRPr lang="it-IT"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823584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2634421008"/>
              </p:ext>
            </p:extLst>
          </p:nvPr>
        </p:nvGraphicFramePr>
        <p:xfrm>
          <a:off x="883416" y="1657210"/>
          <a:ext cx="9838372" cy="1261872"/>
        </p:xfrm>
        <a:graphic>
          <a:graphicData uri="http://schemas.openxmlformats.org/drawingml/2006/table">
            <a:tbl>
              <a:tblPr bandRow="1">
                <a:tableStyleId>{5C22544A-7EE6-4342-B048-85BDC9FD1C3A}</a:tableStyleId>
              </a:tblPr>
              <a:tblGrid>
                <a:gridCol w="1295219">
                  <a:extLst>
                    <a:ext uri="{9D8B030D-6E8A-4147-A177-3AD203B41FA5}">
                      <a16:colId xmlns:a16="http://schemas.microsoft.com/office/drawing/2014/main" val="3264445772"/>
                    </a:ext>
                  </a:extLst>
                </a:gridCol>
                <a:gridCol w="656773">
                  <a:extLst>
                    <a:ext uri="{9D8B030D-6E8A-4147-A177-3AD203B41FA5}">
                      <a16:colId xmlns:a16="http://schemas.microsoft.com/office/drawing/2014/main" val="1294184420"/>
                    </a:ext>
                  </a:extLst>
                </a:gridCol>
                <a:gridCol w="702595">
                  <a:extLst>
                    <a:ext uri="{9D8B030D-6E8A-4147-A177-3AD203B41FA5}">
                      <a16:colId xmlns:a16="http://schemas.microsoft.com/office/drawing/2014/main" val="2776910099"/>
                    </a:ext>
                  </a:extLst>
                </a:gridCol>
                <a:gridCol w="946977">
                  <a:extLst>
                    <a:ext uri="{9D8B030D-6E8A-4147-A177-3AD203B41FA5}">
                      <a16:colId xmlns:a16="http://schemas.microsoft.com/office/drawing/2014/main" val="890495460"/>
                    </a:ext>
                  </a:extLst>
                </a:gridCol>
                <a:gridCol w="763691">
                  <a:extLst>
                    <a:ext uri="{9D8B030D-6E8A-4147-A177-3AD203B41FA5}">
                      <a16:colId xmlns:a16="http://schemas.microsoft.com/office/drawing/2014/main" val="2785917070"/>
                    </a:ext>
                  </a:extLst>
                </a:gridCol>
                <a:gridCol w="916429">
                  <a:extLst>
                    <a:ext uri="{9D8B030D-6E8A-4147-A177-3AD203B41FA5}">
                      <a16:colId xmlns:a16="http://schemas.microsoft.com/office/drawing/2014/main" val="638352708"/>
                    </a:ext>
                  </a:extLst>
                </a:gridCol>
                <a:gridCol w="901155">
                  <a:extLst>
                    <a:ext uri="{9D8B030D-6E8A-4147-A177-3AD203B41FA5}">
                      <a16:colId xmlns:a16="http://schemas.microsoft.com/office/drawing/2014/main" val="378469407"/>
                    </a:ext>
                  </a:extLst>
                </a:gridCol>
                <a:gridCol w="870608">
                  <a:extLst>
                    <a:ext uri="{9D8B030D-6E8A-4147-A177-3AD203B41FA5}">
                      <a16:colId xmlns:a16="http://schemas.microsoft.com/office/drawing/2014/main" val="4063584884"/>
                    </a:ext>
                  </a:extLst>
                </a:gridCol>
                <a:gridCol w="1084440">
                  <a:extLst>
                    <a:ext uri="{9D8B030D-6E8A-4147-A177-3AD203B41FA5}">
                      <a16:colId xmlns:a16="http://schemas.microsoft.com/office/drawing/2014/main" val="1278562374"/>
                    </a:ext>
                  </a:extLst>
                </a:gridCol>
                <a:gridCol w="851261">
                  <a:extLst>
                    <a:ext uri="{9D8B030D-6E8A-4147-A177-3AD203B41FA5}">
                      <a16:colId xmlns:a16="http://schemas.microsoft.com/office/drawing/2014/main" val="2924689844"/>
                    </a:ext>
                  </a:extLst>
                </a:gridCol>
                <a:gridCol w="849224">
                  <a:extLst>
                    <a:ext uri="{9D8B030D-6E8A-4147-A177-3AD203B41FA5}">
                      <a16:colId xmlns:a16="http://schemas.microsoft.com/office/drawing/2014/main" val="2315218851"/>
                    </a:ext>
                  </a:extLst>
                </a:gridCol>
              </a:tblGrid>
              <a:tr h="407884">
                <a:tc>
                  <a:txBody>
                    <a:bodyPr/>
                    <a:lstStyle/>
                    <a:p>
                      <a:pPr algn="just">
                        <a:lnSpc>
                          <a:spcPct val="115000"/>
                        </a:lnSpc>
                        <a:spcAft>
                          <a:spcPts val="1000"/>
                        </a:spcAft>
                      </a:pPr>
                      <a:r>
                        <a:rPr lang="it-IT" sz="1800">
                          <a:effectLst/>
                        </a:rPr>
                        <a:t>Personale in lavoro agile</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1800" dirty="0" err="1">
                          <a:effectLst/>
                        </a:rPr>
                        <a:t>Gen</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1800">
                          <a:effectLst/>
                        </a:rPr>
                        <a:t>Feb </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1800">
                          <a:effectLst/>
                        </a:rPr>
                        <a:t>01-16 Mar</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1800">
                          <a:effectLst/>
                        </a:rPr>
                        <a:t>17-31 Mar</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1800">
                          <a:effectLst/>
                        </a:rPr>
                        <a:t>Apr</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1800">
                          <a:effectLst/>
                        </a:rPr>
                        <a:t>Mag</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1800">
                          <a:effectLst/>
                        </a:rPr>
                        <a:t>Giu</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1800">
                          <a:effectLst/>
                        </a:rPr>
                        <a:t>Lug</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1800">
                          <a:effectLst/>
                        </a:rPr>
                        <a:t>Ago</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1800">
                          <a:effectLst/>
                        </a:rPr>
                        <a:t>1-15 Sett</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4957464"/>
                  </a:ext>
                </a:extLst>
              </a:tr>
              <a:tr h="203942">
                <a:tc>
                  <a:txBody>
                    <a:bodyPr/>
                    <a:lstStyle/>
                    <a:p>
                      <a:pPr algn="just">
                        <a:lnSpc>
                          <a:spcPct val="115000"/>
                        </a:lnSpc>
                        <a:spcAft>
                          <a:spcPts val="1000"/>
                        </a:spcAft>
                      </a:pPr>
                      <a:r>
                        <a:rPr lang="it-IT" sz="1800">
                          <a:effectLst/>
                        </a:rPr>
                        <a:t>Uomini</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1800">
                          <a:effectLst/>
                        </a:rPr>
                        <a:t>0</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1800">
                          <a:effectLst/>
                        </a:rPr>
                        <a:t>27</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1800">
                          <a:effectLst/>
                        </a:rPr>
                        <a:t>145</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1800">
                          <a:effectLst/>
                        </a:rPr>
                        <a:t>192</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1800">
                          <a:effectLst/>
                        </a:rPr>
                        <a:t>210</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1800">
                          <a:effectLst/>
                        </a:rPr>
                        <a:t>203</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1800">
                          <a:effectLst/>
                        </a:rPr>
                        <a:t>183</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1800">
                          <a:effectLst/>
                        </a:rPr>
                        <a:t>173</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1800">
                          <a:effectLst/>
                        </a:rPr>
                        <a:t>130</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1800">
                          <a:effectLst/>
                        </a:rPr>
                        <a:t>124</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3769618"/>
                  </a:ext>
                </a:extLst>
              </a:tr>
              <a:tr h="239580">
                <a:tc>
                  <a:txBody>
                    <a:bodyPr/>
                    <a:lstStyle/>
                    <a:p>
                      <a:pPr algn="just">
                        <a:lnSpc>
                          <a:spcPct val="115000"/>
                        </a:lnSpc>
                        <a:spcAft>
                          <a:spcPts val="1000"/>
                        </a:spcAft>
                      </a:pPr>
                      <a:r>
                        <a:rPr lang="it-IT" sz="1800">
                          <a:effectLst/>
                        </a:rPr>
                        <a:t>Donne</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1800">
                          <a:effectLst/>
                        </a:rPr>
                        <a:t>0</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1800">
                          <a:effectLst/>
                        </a:rPr>
                        <a:t>70</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1800">
                          <a:effectLst/>
                        </a:rPr>
                        <a:t>370</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1800">
                          <a:effectLst/>
                        </a:rPr>
                        <a:t>477</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1800">
                          <a:effectLst/>
                        </a:rPr>
                        <a:t>500</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1800">
                          <a:effectLst/>
                        </a:rPr>
                        <a:t>494</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1800">
                          <a:effectLst/>
                        </a:rPr>
                        <a:t>477</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1800">
                          <a:effectLst/>
                        </a:rPr>
                        <a:t>471</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1800">
                          <a:effectLst/>
                        </a:rPr>
                        <a:t>364</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it-IT" sz="1800" dirty="0">
                          <a:effectLst/>
                        </a:rPr>
                        <a:t>392</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4734606"/>
                  </a:ext>
                </a:extLst>
              </a:tr>
            </a:tbl>
          </a:graphicData>
        </a:graphic>
      </p:graphicFrame>
      <p:graphicFrame>
        <p:nvGraphicFramePr>
          <p:cNvPr id="3" name="Tabella 2"/>
          <p:cNvGraphicFramePr>
            <a:graphicFrameLocks noGrp="1"/>
          </p:cNvGraphicFramePr>
          <p:nvPr>
            <p:extLst>
              <p:ext uri="{D42A27DB-BD31-4B8C-83A1-F6EECF244321}">
                <p14:modId xmlns:p14="http://schemas.microsoft.com/office/powerpoint/2010/main" val="2504085303"/>
              </p:ext>
            </p:extLst>
          </p:nvPr>
        </p:nvGraphicFramePr>
        <p:xfrm>
          <a:off x="2678691" y="3553869"/>
          <a:ext cx="6537026" cy="3224620"/>
        </p:xfrm>
        <a:graphic>
          <a:graphicData uri="http://schemas.openxmlformats.org/drawingml/2006/table">
            <a:tbl>
              <a:tblPr bandRow="1">
                <a:tableStyleId>{5C22544A-7EE6-4342-B048-85BDC9FD1C3A}</a:tableStyleId>
              </a:tblPr>
              <a:tblGrid>
                <a:gridCol w="3536229">
                  <a:extLst>
                    <a:ext uri="{9D8B030D-6E8A-4147-A177-3AD203B41FA5}">
                      <a16:colId xmlns:a16="http://schemas.microsoft.com/office/drawing/2014/main" val="1777548343"/>
                    </a:ext>
                  </a:extLst>
                </a:gridCol>
                <a:gridCol w="1518246">
                  <a:extLst>
                    <a:ext uri="{9D8B030D-6E8A-4147-A177-3AD203B41FA5}">
                      <a16:colId xmlns:a16="http://schemas.microsoft.com/office/drawing/2014/main" val="625755031"/>
                    </a:ext>
                  </a:extLst>
                </a:gridCol>
                <a:gridCol w="1482551">
                  <a:extLst>
                    <a:ext uri="{9D8B030D-6E8A-4147-A177-3AD203B41FA5}">
                      <a16:colId xmlns:a16="http://schemas.microsoft.com/office/drawing/2014/main" val="945405223"/>
                    </a:ext>
                  </a:extLst>
                </a:gridCol>
              </a:tblGrid>
              <a:tr h="333488">
                <a:tc>
                  <a:txBody>
                    <a:bodyPr/>
                    <a:lstStyle/>
                    <a:p>
                      <a:pPr algn="just">
                        <a:lnSpc>
                          <a:spcPct val="115000"/>
                        </a:lnSpc>
                        <a:spcAft>
                          <a:spcPts val="0"/>
                        </a:spcAft>
                      </a:pPr>
                      <a:r>
                        <a:rPr lang="it-IT" sz="1800" dirty="0">
                          <a:effectLst/>
                        </a:rPr>
                        <a:t>Tipologia di attività</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it-IT" sz="1800">
                          <a:effectLst/>
                        </a:rPr>
                        <a:t>N° persone</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it-IT" sz="1800">
                          <a:effectLst/>
                        </a:rPr>
                        <a:t>% persone</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26546480"/>
                  </a:ext>
                </a:extLst>
              </a:tr>
              <a:tr h="905178">
                <a:tc>
                  <a:txBody>
                    <a:bodyPr/>
                    <a:lstStyle/>
                    <a:p>
                      <a:pPr algn="just">
                        <a:lnSpc>
                          <a:spcPct val="115000"/>
                        </a:lnSpc>
                        <a:spcAft>
                          <a:spcPts val="0"/>
                        </a:spcAft>
                      </a:pPr>
                      <a:r>
                        <a:rPr lang="it-IT" sz="1800" dirty="0">
                          <a:effectLst/>
                        </a:rPr>
                        <a:t>Attività indifferibile</a:t>
                      </a:r>
                    </a:p>
                    <a:p>
                      <a:pPr algn="just">
                        <a:lnSpc>
                          <a:spcPct val="115000"/>
                        </a:lnSpc>
                        <a:spcAft>
                          <a:spcPts val="0"/>
                        </a:spcAft>
                      </a:pPr>
                      <a:r>
                        <a:rPr lang="it-IT" sz="1800" dirty="0">
                          <a:effectLst/>
                        </a:rPr>
                        <a:t>I dipendenti hanno svolto attività unicamente in sede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it-IT" sz="1800">
                          <a:effectLst/>
                        </a:rPr>
                        <a:t>170</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it-IT" sz="1800">
                          <a:effectLst/>
                        </a:rPr>
                        <a:t>20%</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16542434"/>
                  </a:ext>
                </a:extLst>
              </a:tr>
              <a:tr h="1095743">
                <a:tc>
                  <a:txBody>
                    <a:bodyPr/>
                    <a:lstStyle/>
                    <a:p>
                      <a:pPr algn="just">
                        <a:lnSpc>
                          <a:spcPct val="115000"/>
                        </a:lnSpc>
                        <a:spcAft>
                          <a:spcPts val="0"/>
                        </a:spcAft>
                      </a:pPr>
                      <a:r>
                        <a:rPr lang="it-IT" sz="1800" dirty="0">
                          <a:effectLst/>
                        </a:rPr>
                        <a:t>Attività in modalità agile</a:t>
                      </a:r>
                    </a:p>
                    <a:p>
                      <a:pPr algn="just">
                        <a:lnSpc>
                          <a:spcPct val="115000"/>
                        </a:lnSpc>
                        <a:spcAft>
                          <a:spcPts val="0"/>
                        </a:spcAft>
                      </a:pPr>
                      <a:r>
                        <a:rPr lang="it-IT" sz="1800" dirty="0">
                          <a:effectLst/>
                        </a:rPr>
                        <a:t>I Dipendenti che hanno utilizzato la modalità di lavoro agile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it-IT" sz="1800">
                          <a:effectLst/>
                        </a:rPr>
                        <a:t>657</a:t>
                      </a:r>
                    </a:p>
                    <a:p>
                      <a:pPr algn="just">
                        <a:lnSpc>
                          <a:spcPct val="115000"/>
                        </a:lnSpc>
                        <a:spcAft>
                          <a:spcPts val="0"/>
                        </a:spcAft>
                      </a:pPr>
                      <a:r>
                        <a:rPr lang="it-IT" sz="1800">
                          <a:effectLst/>
                        </a:rPr>
                        <a:t>(di cui 578 in turnazione; 79 al 100% in sw)</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it-IT" sz="1800" dirty="0">
                          <a:effectLst/>
                        </a:rPr>
                        <a:t>76%</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67884184"/>
                  </a:ext>
                </a:extLst>
              </a:tr>
              <a:tr h="333488">
                <a:tc>
                  <a:txBody>
                    <a:bodyPr/>
                    <a:lstStyle/>
                    <a:p>
                      <a:pPr algn="just">
                        <a:lnSpc>
                          <a:spcPct val="115000"/>
                        </a:lnSpc>
                        <a:spcAft>
                          <a:spcPts val="0"/>
                        </a:spcAft>
                      </a:pPr>
                      <a:r>
                        <a:rPr lang="it-IT" sz="1800">
                          <a:effectLst/>
                        </a:rPr>
                        <a:t>Dipendenti con lunghe assenze</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it-IT" sz="1800">
                          <a:effectLst/>
                        </a:rPr>
                        <a:t>34</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it-IT" sz="1800">
                          <a:effectLst/>
                        </a:rPr>
                        <a:t>4%</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94763986"/>
                  </a:ext>
                </a:extLst>
              </a:tr>
              <a:tr h="349368">
                <a:tc>
                  <a:txBody>
                    <a:bodyPr/>
                    <a:lstStyle/>
                    <a:p>
                      <a:pPr algn="just">
                        <a:lnSpc>
                          <a:spcPct val="115000"/>
                        </a:lnSpc>
                        <a:spcAft>
                          <a:spcPts val="0"/>
                        </a:spcAft>
                      </a:pPr>
                      <a:r>
                        <a:rPr lang="it-IT" sz="1800">
                          <a:effectLst/>
                        </a:rPr>
                        <a:t> </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15000"/>
                        </a:lnSpc>
                        <a:spcAft>
                          <a:spcPts val="0"/>
                        </a:spcAft>
                      </a:pPr>
                      <a:r>
                        <a:rPr lang="it-IT" sz="1800">
                          <a:effectLst/>
                        </a:rPr>
                        <a:t>861</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it-IT" sz="1800" dirty="0">
                          <a:effectLst/>
                        </a:rPr>
                        <a:t>100%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31751214"/>
                  </a:ext>
                </a:extLst>
              </a:tr>
            </a:tbl>
          </a:graphicData>
        </a:graphic>
      </p:graphicFrame>
      <p:sp>
        <p:nvSpPr>
          <p:cNvPr id="4" name="CasellaDiTesto 3"/>
          <p:cNvSpPr txBox="1"/>
          <p:nvPr/>
        </p:nvSpPr>
        <p:spPr>
          <a:xfrm>
            <a:off x="123750" y="3040071"/>
            <a:ext cx="12068250" cy="369332"/>
          </a:xfrm>
          <a:prstGeom prst="rect">
            <a:avLst/>
          </a:prstGeom>
          <a:noFill/>
        </p:spPr>
        <p:txBody>
          <a:bodyPr wrap="square" rtlCol="0">
            <a:spAutoFit/>
          </a:bodyPr>
          <a:lstStyle/>
          <a:p>
            <a:r>
              <a:rPr lang="it-IT" b="1" dirty="0"/>
              <a:t>M</a:t>
            </a:r>
            <a:r>
              <a:rPr lang="it-IT" b="1" dirty="0" smtClean="0"/>
              <a:t>esi </a:t>
            </a:r>
            <a:r>
              <a:rPr lang="it-IT" b="1" dirty="0"/>
              <a:t>di </a:t>
            </a:r>
            <a:r>
              <a:rPr lang="it-IT" b="1" dirty="0" smtClean="0"/>
              <a:t>novembre-dicembre 2020, seconda </a:t>
            </a:r>
            <a:r>
              <a:rPr lang="it-IT" b="1" dirty="0"/>
              <a:t>ondata dell’emergenza </a:t>
            </a:r>
            <a:r>
              <a:rPr lang="it-IT" b="1" dirty="0" smtClean="0"/>
              <a:t>sanitaria</a:t>
            </a:r>
            <a:endParaRPr lang="it-IT" b="1" dirty="0"/>
          </a:p>
        </p:txBody>
      </p:sp>
      <p:sp>
        <p:nvSpPr>
          <p:cNvPr id="5" name="Rettangolo 4"/>
          <p:cNvSpPr/>
          <p:nvPr/>
        </p:nvSpPr>
        <p:spPr>
          <a:xfrm>
            <a:off x="212519" y="1143412"/>
            <a:ext cx="3890104" cy="369332"/>
          </a:xfrm>
          <a:prstGeom prst="rect">
            <a:avLst/>
          </a:prstGeom>
        </p:spPr>
        <p:txBody>
          <a:bodyPr wrap="none">
            <a:spAutoFit/>
          </a:bodyPr>
          <a:lstStyle/>
          <a:p>
            <a:r>
              <a:rPr lang="it-IT" b="1" dirty="0" smtClean="0">
                <a:latin typeface="Calibri" panose="020F0502020204030204" pitchFamily="34" charset="0"/>
                <a:ea typeface="Calibri" panose="020F0502020204030204" pitchFamily="34" charset="0"/>
              </a:rPr>
              <a:t>Periodo </a:t>
            </a:r>
            <a:r>
              <a:rPr lang="it-IT" b="1" dirty="0">
                <a:latin typeface="Calibri" panose="020F0502020204030204" pitchFamily="34" charset="0"/>
                <a:ea typeface="Calibri" panose="020F0502020204030204" pitchFamily="34" charset="0"/>
              </a:rPr>
              <a:t>1 gennaio – 15 settembre 2020</a:t>
            </a:r>
            <a:endParaRPr lang="it-IT" b="1" dirty="0"/>
          </a:p>
        </p:txBody>
      </p:sp>
      <p:sp>
        <p:nvSpPr>
          <p:cNvPr id="6" name="Titolo 1"/>
          <p:cNvSpPr txBox="1">
            <a:spLocks/>
          </p:cNvSpPr>
          <p:nvPr/>
        </p:nvSpPr>
        <p:spPr>
          <a:xfrm>
            <a:off x="300317" y="356160"/>
            <a:ext cx="11255188" cy="656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smtClean="0"/>
              <a:t>Persone in </a:t>
            </a:r>
            <a:r>
              <a:rPr lang="it-IT" b="1" dirty="0" err="1" smtClean="0"/>
              <a:t>sw</a:t>
            </a:r>
            <a:r>
              <a:rPr lang="it-IT" b="1" dirty="0" smtClean="0"/>
              <a:t> nel 2020</a:t>
            </a:r>
            <a:endParaRPr lang="it-IT" b="1" dirty="0"/>
          </a:p>
        </p:txBody>
      </p:sp>
    </p:spTree>
    <p:extLst>
      <p:ext uri="{BB962C8B-B14F-4D97-AF65-F5344CB8AC3E}">
        <p14:creationId xmlns:p14="http://schemas.microsoft.com/office/powerpoint/2010/main" val="3908294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300317" y="356160"/>
            <a:ext cx="11255188" cy="656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smtClean="0"/>
              <a:t>Indagine CUG</a:t>
            </a:r>
            <a:endParaRPr lang="it-IT" b="1" dirty="0"/>
          </a:p>
        </p:txBody>
      </p:sp>
      <p:sp>
        <p:nvSpPr>
          <p:cNvPr id="3" name="CasellaDiTesto 2"/>
          <p:cNvSpPr txBox="1"/>
          <p:nvPr/>
        </p:nvSpPr>
        <p:spPr>
          <a:xfrm>
            <a:off x="165847" y="1075766"/>
            <a:ext cx="11963400" cy="5647765"/>
          </a:xfrm>
          <a:prstGeom prst="rect">
            <a:avLst/>
          </a:prstGeom>
          <a:solidFill>
            <a:schemeClr val="bg1"/>
          </a:solidFill>
        </p:spPr>
        <p:txBody>
          <a:bodyPr wrap="square" rtlCol="0">
            <a:spAutoFit/>
          </a:bodyPr>
          <a:lstStyle/>
          <a:p>
            <a:r>
              <a:rPr lang="it-IT" sz="2000" dirty="0"/>
              <a:t>L</a:t>
            </a:r>
            <a:r>
              <a:rPr lang="it-IT" sz="2000" dirty="0" smtClean="0"/>
              <a:t>’indagine ha </a:t>
            </a:r>
            <a:r>
              <a:rPr lang="it-IT" sz="2000" dirty="0"/>
              <a:t>coinvolto 377 </a:t>
            </a:r>
            <a:r>
              <a:rPr lang="it-IT" sz="2000" dirty="0" smtClean="0"/>
              <a:t>rispondenti</a:t>
            </a:r>
            <a:r>
              <a:rPr lang="it-IT" sz="2000" dirty="0"/>
              <a:t>.</a:t>
            </a:r>
          </a:p>
          <a:p>
            <a:pPr lvl="0"/>
            <a:r>
              <a:rPr lang="it-IT" sz="2000" dirty="0"/>
              <a:t>il 53% si è adattato al lavoro da casa durante l’emergenza in modo molto agevole, un ulteriore 30% si è adattato senza grandi problemi; il restante personale ha ritenuto l’esperienza disagevole o molto disagevole;</a:t>
            </a:r>
          </a:p>
          <a:p>
            <a:pPr lvl="0"/>
            <a:r>
              <a:rPr lang="it-IT" sz="2000" dirty="0"/>
              <a:t>il 42% segnala una maggior efficienza organizzativa, maggiore produttività e concentrazione; il 36% anche il risparmio di tempo; altri motivi di gradimento sono stati la conciliazione con gli impegni familiari (19%) e un vantaggio generale nella maggiore flessibilità (17%);</a:t>
            </a:r>
          </a:p>
          <a:p>
            <a:pPr lvl="0"/>
            <a:r>
              <a:rPr lang="it-IT" sz="2000" dirty="0"/>
              <a:t>sulla possibilità di continuare a lavorare in modalità agile in futuro, circa il 78% degli intervistati non ha espresso preclusioni.</a:t>
            </a:r>
          </a:p>
          <a:p>
            <a:pPr lvl="0"/>
            <a:endParaRPr lang="it-IT" sz="2000" b="1" dirty="0" smtClean="0"/>
          </a:p>
          <a:p>
            <a:pPr lvl="0"/>
            <a:r>
              <a:rPr lang="it-IT" sz="2000" b="1" dirty="0" smtClean="0"/>
              <a:t>Criticità</a:t>
            </a:r>
          </a:p>
          <a:p>
            <a:pPr lvl="0"/>
            <a:r>
              <a:rPr lang="it-IT" sz="2000" dirty="0" smtClean="0"/>
              <a:t>necessità </a:t>
            </a:r>
            <a:r>
              <a:rPr lang="it-IT" sz="2000" dirty="0"/>
              <a:t>di disporre di adeguata attrezzatura informatica o di una connessione alla rete più efficiente (38%);</a:t>
            </a:r>
          </a:p>
          <a:p>
            <a:pPr lvl="0"/>
            <a:r>
              <a:rPr lang="it-IT" sz="2000" dirty="0" smtClean="0"/>
              <a:t>richiesta </a:t>
            </a:r>
            <a:r>
              <a:rPr lang="it-IT" sz="2000" dirty="0"/>
              <a:t>di maggior fiducia da parte dei responsabili, con uno snellimento della procedura di rendicontazione (22%);</a:t>
            </a:r>
          </a:p>
          <a:p>
            <a:pPr lvl="0"/>
            <a:r>
              <a:rPr lang="it-IT" sz="2000" dirty="0" smtClean="0"/>
              <a:t>richiesta </a:t>
            </a:r>
            <a:r>
              <a:rPr lang="it-IT" sz="2000" dirty="0"/>
              <a:t>maggiore accessibilità da remoto di tutte le risorse documentali (dal 5 al 9,5%);</a:t>
            </a:r>
          </a:p>
          <a:p>
            <a:pPr lvl="0"/>
            <a:r>
              <a:rPr lang="it-IT" sz="2000" dirty="0" smtClean="0"/>
              <a:t>mancanza </a:t>
            </a:r>
            <a:r>
              <a:rPr lang="it-IT" sz="2000" dirty="0"/>
              <a:t>dell’interazione diretta con colleghi e superiori (17%);</a:t>
            </a:r>
          </a:p>
          <a:p>
            <a:pPr lvl="0"/>
            <a:r>
              <a:rPr lang="it-IT" sz="2000" dirty="0" smtClean="0"/>
              <a:t>Per l’applicazione </a:t>
            </a:r>
            <a:r>
              <a:rPr lang="it-IT" sz="2000" dirty="0"/>
              <a:t>della modalità agile </a:t>
            </a:r>
            <a:r>
              <a:rPr lang="it-IT" sz="2000" dirty="0" smtClean="0"/>
              <a:t>a regime, </a:t>
            </a:r>
            <a:r>
              <a:rPr lang="it-IT" sz="2000" dirty="0"/>
              <a:t>i dipendenti riferiscono una netta preferenza per un massimo di 2 giorni a settimana (62%), con riferimento all’esigenza di mantenere i rapporti interpersonali; solo il 21% lo estenderebbe a 3</a:t>
            </a:r>
            <a:r>
              <a:rPr lang="it-IT" sz="2000" dirty="0" smtClean="0"/>
              <a:t>.</a:t>
            </a:r>
            <a:endParaRPr lang="it-IT" sz="2000" dirty="0"/>
          </a:p>
        </p:txBody>
      </p:sp>
    </p:spTree>
    <p:extLst>
      <p:ext uri="{BB962C8B-B14F-4D97-AF65-F5344CB8AC3E}">
        <p14:creationId xmlns:p14="http://schemas.microsoft.com/office/powerpoint/2010/main" val="2634684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9850" y="179905"/>
            <a:ext cx="11255672" cy="424732"/>
          </a:xfrm>
          <a:solidFill>
            <a:schemeClr val="bg1"/>
          </a:solidFill>
        </p:spPr>
        <p:txBody>
          <a:bodyPr wrap="square" lIns="180000" rIns="180000" anchor="t">
            <a:spAutoFit/>
          </a:bodyPr>
          <a:lstStyle/>
          <a:p>
            <a:pPr algn="ctr" fontAlgn="base">
              <a:spcAft>
                <a:spcPct val="0"/>
              </a:spcAft>
            </a:pPr>
            <a:r>
              <a:rPr lang="it-IT" sz="2400" b="1" dirty="0">
                <a:solidFill>
                  <a:srgbClr val="B2284B"/>
                </a:solidFill>
                <a:latin typeface="Roboto" pitchFamily="2" charset="0"/>
                <a:ea typeface="Roboto" pitchFamily="2" charset="0"/>
                <a:cs typeface="+mn-cs"/>
              </a:rPr>
              <a:t>Il processo di assegnazione, revisione e valutazione degli obiettivi  2021</a:t>
            </a:r>
          </a:p>
        </p:txBody>
      </p:sp>
      <p:graphicFrame>
        <p:nvGraphicFramePr>
          <p:cNvPr id="6" name="Segnaposto contenuto 5"/>
          <p:cNvGraphicFramePr>
            <a:graphicFrameLocks noGrp="1"/>
          </p:cNvGraphicFramePr>
          <p:nvPr>
            <p:ph idx="1"/>
            <p:extLst/>
          </p:nvPr>
        </p:nvGraphicFramePr>
        <p:xfrm>
          <a:off x="1026941" y="633821"/>
          <a:ext cx="10522634" cy="5590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Risultati immagini per frecci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29688" flipH="1">
            <a:off x="3739324" y="1869868"/>
            <a:ext cx="943622" cy="1114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2419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003634" y="3223559"/>
            <a:ext cx="184731" cy="392159"/>
          </a:xfrm>
          <a:prstGeom prst="rect">
            <a:avLst/>
          </a:prstGeom>
        </p:spPr>
        <p:txBody>
          <a:bodyPr wrap="none">
            <a:spAutoFit/>
          </a:bodyPr>
          <a:lstStyle/>
          <a:p>
            <a:pPr algn="just">
              <a:lnSpc>
                <a:spcPct val="115000"/>
              </a:lnSpc>
              <a:spcAft>
                <a:spcPts val="1000"/>
              </a:spcAft>
            </a:pPr>
            <a:endParaRPr lang="it-IT" dirty="0">
              <a:latin typeface="Calibri" panose="020F0502020204030204" pitchFamily="34" charset="0"/>
              <a:ea typeface="Calibri" panose="020F0502020204030204" pitchFamily="34" charset="0"/>
            </a:endParaRPr>
          </a:p>
        </p:txBody>
      </p:sp>
      <p:sp>
        <p:nvSpPr>
          <p:cNvPr id="3" name="Titolo 1"/>
          <p:cNvSpPr txBox="1">
            <a:spLocks/>
          </p:cNvSpPr>
          <p:nvPr/>
        </p:nvSpPr>
        <p:spPr>
          <a:xfrm>
            <a:off x="264459" y="167901"/>
            <a:ext cx="11255188" cy="656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5000"/>
              </a:lnSpc>
              <a:spcAft>
                <a:spcPts val="1000"/>
              </a:spcAft>
            </a:pPr>
            <a:r>
              <a:rPr lang="it-IT" b="1" dirty="0">
                <a:latin typeface="Calibri" panose="020F0502020204030204" pitchFamily="34" charset="0"/>
                <a:ea typeface="Calibri" panose="020F0502020204030204" pitchFamily="34" charset="0"/>
              </a:rPr>
              <a:t>Modalità attuative</a:t>
            </a:r>
            <a:endParaRPr lang="it-IT" dirty="0">
              <a:latin typeface="Calibri" panose="020F0502020204030204" pitchFamily="34" charset="0"/>
              <a:ea typeface="Calibri" panose="020F0502020204030204" pitchFamily="34" charset="0"/>
            </a:endParaRPr>
          </a:p>
        </p:txBody>
      </p:sp>
      <p:sp>
        <p:nvSpPr>
          <p:cNvPr id="4" name="CasellaDiTesto 3"/>
          <p:cNvSpPr txBox="1"/>
          <p:nvPr/>
        </p:nvSpPr>
        <p:spPr>
          <a:xfrm>
            <a:off x="0" y="1183341"/>
            <a:ext cx="12192000" cy="6001643"/>
          </a:xfrm>
          <a:prstGeom prst="rect">
            <a:avLst/>
          </a:prstGeom>
          <a:solidFill>
            <a:schemeClr val="bg1"/>
          </a:solidFill>
        </p:spPr>
        <p:txBody>
          <a:bodyPr wrap="square" rtlCol="0">
            <a:spAutoFit/>
          </a:bodyPr>
          <a:lstStyle/>
          <a:p>
            <a:pPr lvl="0"/>
            <a:r>
              <a:rPr lang="it-IT" sz="2400" b="1" dirty="0" smtClean="0"/>
              <a:t>Definizione </a:t>
            </a:r>
            <a:r>
              <a:rPr lang="it-IT" sz="2400" b="1" dirty="0"/>
              <a:t>degli accordi individuali</a:t>
            </a:r>
            <a:r>
              <a:rPr lang="it-IT" sz="2400" dirty="0"/>
              <a:t>. Il lavoratore che intende avviare la modalità di lavoro agile dovrà concordare con il proprio responsabile la definizione dell’accordo individuale, in forma scritta, che contenga la descrizione le modalità di esecuzione del lavoro da remoto: attività, obiettivi, tempi, fasce di </a:t>
            </a:r>
            <a:r>
              <a:rPr lang="it-IT" sz="2400" dirty="0" err="1"/>
              <a:t>contattabilità</a:t>
            </a:r>
            <a:r>
              <a:rPr lang="it-IT" sz="2400" dirty="0"/>
              <a:t>, durata e modalità di valutazione.</a:t>
            </a:r>
          </a:p>
          <a:p>
            <a:pPr lvl="0"/>
            <a:r>
              <a:rPr lang="it-IT" sz="2400" dirty="0" smtClean="0"/>
              <a:t>Al </a:t>
            </a:r>
            <a:r>
              <a:rPr lang="it-IT" sz="2400" dirty="0"/>
              <a:t>termine del periodo previsto dall’accordo individuale, la prestazione resa sarà valutata dal Responsabile, secondo quanto specificatamente previsto dall’accordo individuale e in coerenza con i criteri e le modalità indicate nel presente POLA</a:t>
            </a:r>
            <a:r>
              <a:rPr lang="it-IT" sz="2400" dirty="0" smtClean="0"/>
              <a:t>.</a:t>
            </a:r>
          </a:p>
          <a:p>
            <a:pPr lvl="0"/>
            <a:endParaRPr lang="it-IT" sz="2400" dirty="0"/>
          </a:p>
          <a:p>
            <a:pPr lvl="0"/>
            <a:r>
              <a:rPr lang="it-IT" sz="2400" dirty="0" smtClean="0"/>
              <a:t>Nell’accordo individuale </a:t>
            </a:r>
            <a:r>
              <a:rPr lang="it-IT" sz="2400" b="1" dirty="0" smtClean="0"/>
              <a:t>occorre indicare quali sono le attività/progetti </a:t>
            </a:r>
            <a:r>
              <a:rPr lang="it-IT" sz="2400" dirty="0" smtClean="0"/>
              <a:t>che il lavoratore ‘agile dovrà effettuare e devono essere individuati </a:t>
            </a:r>
            <a:r>
              <a:rPr lang="it-IT" sz="2400" b="1" dirty="0" smtClean="0"/>
              <a:t>gli indicatori per misurare il livello di attività resa e il valore target da raggiungere.</a:t>
            </a:r>
            <a:endParaRPr lang="it-IT" sz="2400" b="1" dirty="0"/>
          </a:p>
          <a:p>
            <a:r>
              <a:rPr lang="it-IT" sz="2400" dirty="0"/>
              <a:t> </a:t>
            </a:r>
          </a:p>
          <a:p>
            <a:r>
              <a:rPr lang="it-IT" sz="2400" dirty="0"/>
              <a:t>Il </a:t>
            </a:r>
            <a:r>
              <a:rPr lang="it-IT" sz="2400" b="1" dirty="0"/>
              <a:t>Regolamento attuativo </a:t>
            </a:r>
            <a:r>
              <a:rPr lang="it-IT" sz="2400" dirty="0"/>
              <a:t>e lo schema di </a:t>
            </a:r>
            <a:r>
              <a:rPr lang="it-IT" sz="2400" dirty="0" smtClean="0"/>
              <a:t>accordo-tipo, </a:t>
            </a:r>
            <a:r>
              <a:rPr lang="it-IT" sz="2400" dirty="0"/>
              <a:t>riportati in allegato al </a:t>
            </a:r>
            <a:r>
              <a:rPr lang="it-IT" sz="2400" dirty="0" smtClean="0"/>
              <a:t>POLA, sono stati oggetto di confronto e di condivisione </a:t>
            </a:r>
            <a:r>
              <a:rPr lang="it-IT" sz="2400" dirty="0"/>
              <a:t>con le rappresentanze sindacali e con il CUG nelle sedute di contrattazione del 10 dicembre 2020 e del 20 gennaio 2021.</a:t>
            </a:r>
          </a:p>
          <a:p>
            <a:endParaRPr lang="it-IT" sz="2400" dirty="0"/>
          </a:p>
        </p:txBody>
      </p:sp>
    </p:spTree>
    <p:extLst>
      <p:ext uri="{BB962C8B-B14F-4D97-AF65-F5344CB8AC3E}">
        <p14:creationId xmlns:p14="http://schemas.microsoft.com/office/powerpoint/2010/main" val="23893640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1886" y="-153289"/>
            <a:ext cx="10786158" cy="825291"/>
          </a:xfrm>
          <a:prstGeom prst="rect">
            <a:avLst/>
          </a:prstGeom>
        </p:spPr>
        <p:txBody>
          <a:bodyPr/>
          <a:lstStyle/>
          <a:p>
            <a:pPr algn="ctr">
              <a:lnSpc>
                <a:spcPct val="115000"/>
              </a:lnSpc>
              <a:spcBef>
                <a:spcPct val="0"/>
              </a:spcBef>
              <a:spcAft>
                <a:spcPts val="1000"/>
              </a:spcAft>
            </a:pPr>
            <a:r>
              <a:rPr lang="it-IT" sz="4400" b="1" dirty="0">
                <a:latin typeface="Calibri" panose="020F0502020204030204" pitchFamily="34" charset="0"/>
                <a:ea typeface="Calibri" panose="020F0502020204030204" pitchFamily="34" charset="0"/>
                <a:cs typeface="+mj-cs"/>
              </a:rPr>
              <a:t>Soggetti, processi e strumenti del lavoro agile</a:t>
            </a:r>
          </a:p>
        </p:txBody>
      </p:sp>
      <p:sp>
        <p:nvSpPr>
          <p:cNvPr id="3" name="CasellaDiTesto 2"/>
          <p:cNvSpPr txBox="1"/>
          <p:nvPr/>
        </p:nvSpPr>
        <p:spPr>
          <a:xfrm>
            <a:off x="134470" y="1183341"/>
            <a:ext cx="12057529" cy="5078313"/>
          </a:xfrm>
          <a:prstGeom prst="rect">
            <a:avLst/>
          </a:prstGeom>
          <a:noFill/>
        </p:spPr>
        <p:txBody>
          <a:bodyPr wrap="square" rtlCol="0">
            <a:spAutoFit/>
          </a:bodyPr>
          <a:lstStyle/>
          <a:p>
            <a:r>
              <a:rPr lang="it-IT" sz="3200" b="1" dirty="0" smtClean="0"/>
              <a:t>Soggetti</a:t>
            </a:r>
            <a:r>
              <a:rPr lang="it-IT" sz="3200" dirty="0" smtClean="0"/>
              <a:t>: dirigenti, responsabili, CUG, </a:t>
            </a:r>
            <a:r>
              <a:rPr lang="it-IT" sz="3200" dirty="0" err="1" smtClean="0"/>
              <a:t>NuV</a:t>
            </a:r>
            <a:r>
              <a:rPr lang="it-IT" sz="3200" dirty="0" smtClean="0"/>
              <a:t>/OIV, Servizio Personale (cabina di regia), Responsabile della Transazione al Digitale</a:t>
            </a:r>
          </a:p>
          <a:p>
            <a:endParaRPr lang="it-IT" sz="3200" dirty="0"/>
          </a:p>
          <a:p>
            <a:r>
              <a:rPr lang="it-IT" sz="3200" b="1" dirty="0" smtClean="0"/>
              <a:t>Processi</a:t>
            </a:r>
            <a:r>
              <a:rPr lang="it-IT" sz="3200" dirty="0" smtClean="0"/>
              <a:t>: mappatura e individuazione </a:t>
            </a:r>
            <a:r>
              <a:rPr lang="it-IT" sz="3200" dirty="0"/>
              <a:t>delle attività che possono essere svolte in modalità </a:t>
            </a:r>
            <a:r>
              <a:rPr lang="it-IT" sz="3200" dirty="0" smtClean="0"/>
              <a:t>agile;</a:t>
            </a:r>
          </a:p>
          <a:p>
            <a:endParaRPr lang="it-IT" sz="3200" dirty="0"/>
          </a:p>
          <a:p>
            <a:r>
              <a:rPr lang="it-IT" sz="3200" b="1" dirty="0" smtClean="0"/>
              <a:t>Strumenti</a:t>
            </a:r>
            <a:r>
              <a:rPr lang="it-IT" sz="3200" dirty="0" smtClean="0"/>
              <a:t>: 	</a:t>
            </a:r>
            <a:r>
              <a:rPr lang="it-IT" sz="3200" b="1" i="1" dirty="0" smtClean="0"/>
              <a:t>Piano </a:t>
            </a:r>
            <a:r>
              <a:rPr lang="it-IT" sz="3200" b="1" i="1" dirty="0"/>
              <a:t>di dematerializzazione</a:t>
            </a:r>
            <a:endParaRPr lang="it-IT" sz="3200" dirty="0"/>
          </a:p>
          <a:p>
            <a:r>
              <a:rPr lang="it-IT" sz="3200" dirty="0" smtClean="0"/>
              <a:t>			</a:t>
            </a:r>
            <a:r>
              <a:rPr lang="it-IT" sz="3200" b="1" i="1" dirty="0" smtClean="0"/>
              <a:t>Piano </a:t>
            </a:r>
            <a:r>
              <a:rPr lang="it-IT" sz="3200" b="1" i="1" dirty="0"/>
              <a:t>strumentazione digitale</a:t>
            </a:r>
            <a:endParaRPr lang="it-IT" sz="3200" dirty="0"/>
          </a:p>
          <a:p>
            <a:r>
              <a:rPr lang="it-IT" sz="3200" dirty="0" smtClean="0"/>
              <a:t>			</a:t>
            </a:r>
            <a:r>
              <a:rPr lang="it-IT" sz="3200" b="1" i="1" dirty="0" smtClean="0"/>
              <a:t>Piano </a:t>
            </a:r>
            <a:r>
              <a:rPr lang="it-IT" sz="3200" b="1" i="1" dirty="0"/>
              <a:t>per la formazione </a:t>
            </a:r>
            <a:endParaRPr lang="it-IT" sz="3200" dirty="0"/>
          </a:p>
          <a:p>
            <a:endParaRPr lang="it-IT" dirty="0" smtClean="0"/>
          </a:p>
          <a:p>
            <a:endParaRPr lang="it-IT" dirty="0"/>
          </a:p>
        </p:txBody>
      </p:sp>
    </p:spTree>
    <p:extLst>
      <p:ext uri="{BB962C8B-B14F-4D97-AF65-F5344CB8AC3E}">
        <p14:creationId xmlns:p14="http://schemas.microsoft.com/office/powerpoint/2010/main" val="2554448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543330" y="0"/>
            <a:ext cx="9266704" cy="825291"/>
          </a:xfrm>
          <a:prstGeom prst="rect">
            <a:avLst/>
          </a:prstGeom>
        </p:spPr>
        <p:txBody>
          <a:bodyPr/>
          <a:lstStyle/>
          <a:p>
            <a:pPr algn="ctr"/>
            <a:r>
              <a:rPr lang="it-IT" sz="4400" b="1" i="1" dirty="0">
                <a:latin typeface="Calibri" panose="020F0502020204030204" pitchFamily="34" charset="0"/>
                <a:ea typeface="Calibri" panose="020F0502020204030204" pitchFamily="34" charset="0"/>
              </a:rPr>
              <a:t>Condizioni abilitanti il lavoro agile</a:t>
            </a:r>
            <a:endParaRPr lang="it-IT" sz="4400" dirty="0"/>
          </a:p>
        </p:txBody>
      </p:sp>
      <p:sp>
        <p:nvSpPr>
          <p:cNvPr id="4" name="CasellaDiTesto 3"/>
          <p:cNvSpPr txBox="1"/>
          <p:nvPr/>
        </p:nvSpPr>
        <p:spPr>
          <a:xfrm>
            <a:off x="71716" y="852723"/>
            <a:ext cx="12021672" cy="5189489"/>
          </a:xfrm>
          <a:prstGeom prst="rect">
            <a:avLst/>
          </a:prstGeom>
          <a:noFill/>
        </p:spPr>
        <p:txBody>
          <a:bodyPr wrap="square" rtlCol="0">
            <a:spAutoFit/>
          </a:bodyPr>
          <a:lstStyle/>
          <a:p>
            <a:r>
              <a:rPr lang="it-IT" sz="3200" b="1" i="1" dirty="0"/>
              <a:t>C</a:t>
            </a:r>
            <a:r>
              <a:rPr lang="it-IT" sz="3200" b="1" i="1" dirty="0" smtClean="0"/>
              <a:t>apacità </a:t>
            </a:r>
            <a:r>
              <a:rPr lang="it-IT" sz="3200" b="1" i="1" dirty="0"/>
              <a:t>di gestire le risorse umane in modalità orientata ai </a:t>
            </a:r>
            <a:r>
              <a:rPr lang="it-IT" sz="3200" b="1" i="1" dirty="0" smtClean="0"/>
              <a:t>risultati</a:t>
            </a:r>
          </a:p>
          <a:p>
            <a:r>
              <a:rPr lang="it-IT" sz="2000" dirty="0" smtClean="0"/>
              <a:t>L’Ateneo </a:t>
            </a:r>
            <a:r>
              <a:rPr lang="it-IT" sz="2000" dirty="0"/>
              <a:t>di Pavia </a:t>
            </a:r>
            <a:r>
              <a:rPr lang="it-IT" sz="2000" dirty="0" smtClean="0"/>
              <a:t>la </a:t>
            </a:r>
            <a:r>
              <a:rPr lang="it-IT" sz="2000" dirty="0"/>
              <a:t>gestione della performance </a:t>
            </a:r>
            <a:r>
              <a:rPr lang="it-IT" sz="2000" dirty="0" smtClean="0"/>
              <a:t>ormai da qualche anno, </a:t>
            </a:r>
            <a:r>
              <a:rPr lang="it-IT" sz="2000" dirty="0"/>
              <a:t>favorendo sia la coerenza programmatica verticale, tra documenti riferiti a diversi livelli di governo, sia la coerenza programmatica orizzontale, tra documenti di programmazione e budget e relativa rendicontazione. </a:t>
            </a:r>
            <a:endParaRPr lang="it-IT" sz="2000" dirty="0" smtClean="0"/>
          </a:p>
          <a:p>
            <a:r>
              <a:rPr lang="it-IT" sz="2000" dirty="0" smtClean="0"/>
              <a:t>Le </a:t>
            </a:r>
            <a:r>
              <a:rPr lang="it-IT" sz="2000" dirty="0"/>
              <a:t>attività di Performance Management, ovvero </a:t>
            </a:r>
            <a:r>
              <a:rPr lang="it-IT" sz="2000" dirty="0" smtClean="0"/>
              <a:t>l’insieme </a:t>
            </a:r>
            <a:r>
              <a:rPr lang="it-IT" sz="2000" dirty="0"/>
              <a:t>di processi per la gestione, la misurazione e il controllo delle </a:t>
            </a:r>
            <a:r>
              <a:rPr lang="it-IT" sz="2000" b="1" dirty="0"/>
              <a:t>performance </a:t>
            </a:r>
            <a:r>
              <a:rPr lang="it-IT" sz="2000" b="1" dirty="0" smtClean="0"/>
              <a:t>organizzativa </a:t>
            </a:r>
            <a:r>
              <a:rPr lang="it-IT" sz="2000" dirty="0"/>
              <a:t>a seguito dell’identificazione degli obiettivi da raggiungere in un dato </a:t>
            </a:r>
            <a:r>
              <a:rPr lang="it-IT" sz="2000" dirty="0" smtClean="0"/>
              <a:t>periodo sono state informatizzate: l’utilizzo di Sprint </a:t>
            </a:r>
            <a:r>
              <a:rPr lang="it-IT" sz="2000" dirty="0"/>
              <a:t>unitamente al modulo di gestione del </a:t>
            </a:r>
            <a:r>
              <a:rPr lang="it-IT" sz="2000" dirty="0" smtClean="0"/>
              <a:t>budget </a:t>
            </a:r>
            <a:r>
              <a:rPr lang="it-IT" sz="2000" dirty="0"/>
              <a:t>(U_BUDGET) </a:t>
            </a:r>
            <a:r>
              <a:rPr lang="it-IT" sz="2000" dirty="0" smtClean="0"/>
              <a:t>dovrebbe consentire una </a:t>
            </a:r>
            <a:r>
              <a:rPr lang="it-IT" sz="2000" dirty="0"/>
              <a:t>visione organica e integrata del processo di programmazione.</a:t>
            </a:r>
          </a:p>
          <a:p>
            <a:r>
              <a:rPr lang="it-IT" sz="2000" dirty="0" smtClean="0"/>
              <a:t>La </a:t>
            </a:r>
            <a:r>
              <a:rPr lang="it-IT" sz="2000" b="1" dirty="0" smtClean="0"/>
              <a:t>performance individuale </a:t>
            </a:r>
            <a:r>
              <a:rPr lang="it-IT" sz="2000" dirty="0" smtClean="0"/>
              <a:t>è strettamente connessa alla performance organizzativa. </a:t>
            </a:r>
          </a:p>
          <a:p>
            <a:r>
              <a:rPr lang="it-IT" sz="2000" dirty="0" smtClean="0"/>
              <a:t>Il </a:t>
            </a:r>
            <a:r>
              <a:rPr lang="it-IT" sz="2000" dirty="0"/>
              <a:t>modulo Valutazione della Prestazione consente al valutato di consultare la propria performance individuale e </a:t>
            </a:r>
            <a:r>
              <a:rPr lang="it-IT" sz="2000" dirty="0" smtClean="0"/>
              <a:t>verificare </a:t>
            </a:r>
            <a:r>
              <a:rPr lang="it-IT" sz="2000" dirty="0"/>
              <a:t>le valutazioni conseguite sui singoli </a:t>
            </a:r>
            <a:r>
              <a:rPr lang="it-IT" sz="2000" dirty="0" smtClean="0"/>
              <a:t>elementi (obiettivi organizzativi, individuali, comportamenti organizzativi, capacità di valutare i collaboratori) </a:t>
            </a:r>
            <a:r>
              <a:rPr lang="it-IT" sz="2000" dirty="0"/>
              <a:t>i rispettivi risultati ed il valore complessivo. </a:t>
            </a:r>
            <a:endParaRPr lang="it-IT" sz="2000" dirty="0" smtClean="0"/>
          </a:p>
          <a:p>
            <a:r>
              <a:rPr lang="it-IT" sz="2000" dirty="0" smtClean="0"/>
              <a:t>Già ora tutti </a:t>
            </a:r>
            <a:r>
              <a:rPr lang="it-IT" sz="2000" dirty="0"/>
              <a:t>i dirigenti e i responsabili di 2° livello lavorano per obiettivi e vengono valutati sulla performance organizzativa, oltre che </a:t>
            </a:r>
            <a:r>
              <a:rPr lang="it-IT" sz="2000" dirty="0" smtClean="0"/>
              <a:t>individuale. Dal 2021, questo avverrà anche per i responsabili di UOC.</a:t>
            </a:r>
          </a:p>
          <a:p>
            <a:r>
              <a:rPr lang="it-IT" sz="2000" dirty="0" smtClean="0"/>
              <a:t>Tutti i </a:t>
            </a:r>
            <a:r>
              <a:rPr lang="it-IT" sz="2000" dirty="0"/>
              <a:t>lavoratori in modalità </a:t>
            </a:r>
            <a:r>
              <a:rPr lang="it-IT" sz="2000" dirty="0" smtClean="0"/>
              <a:t>agile avranno obiettivi individuali e dovranno essere valutati sui risultati.</a:t>
            </a:r>
          </a:p>
          <a:p>
            <a:r>
              <a:rPr lang="it-IT" sz="2000" dirty="0" smtClean="0"/>
              <a:t>Stiamo cercando gli strumenti più adeguati per informatizzare.</a:t>
            </a:r>
            <a:endParaRPr lang="it-IT" sz="2000" dirty="0"/>
          </a:p>
        </p:txBody>
      </p:sp>
    </p:spTree>
    <p:extLst>
      <p:ext uri="{BB962C8B-B14F-4D97-AF65-F5344CB8AC3E}">
        <p14:creationId xmlns:p14="http://schemas.microsoft.com/office/powerpoint/2010/main" val="22580517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543330" y="0"/>
            <a:ext cx="9266704" cy="825291"/>
          </a:xfrm>
          <a:prstGeom prst="rect">
            <a:avLst/>
          </a:prstGeom>
        </p:spPr>
        <p:txBody>
          <a:bodyPr/>
          <a:lstStyle/>
          <a:p>
            <a:pPr algn="ctr"/>
            <a:r>
              <a:rPr lang="it-IT" sz="3600" b="1" i="1" dirty="0">
                <a:latin typeface="Calibri" panose="020F0502020204030204" pitchFamily="34" charset="0"/>
                <a:ea typeface="Calibri" panose="020F0502020204030204" pitchFamily="34" charset="0"/>
              </a:rPr>
              <a:t>Condizioni abilitanti il lavoro agile</a:t>
            </a:r>
            <a:endParaRPr lang="it-IT" sz="3600" dirty="0"/>
          </a:p>
        </p:txBody>
      </p:sp>
      <p:sp>
        <p:nvSpPr>
          <p:cNvPr id="4" name="CasellaDiTesto 3"/>
          <p:cNvSpPr txBox="1"/>
          <p:nvPr/>
        </p:nvSpPr>
        <p:spPr>
          <a:xfrm>
            <a:off x="0" y="601172"/>
            <a:ext cx="12192000" cy="6401753"/>
          </a:xfrm>
          <a:prstGeom prst="rect">
            <a:avLst/>
          </a:prstGeom>
          <a:solidFill>
            <a:schemeClr val="bg1"/>
          </a:solidFill>
        </p:spPr>
        <p:txBody>
          <a:bodyPr wrap="square" rtlCol="0">
            <a:spAutoFit/>
          </a:bodyPr>
          <a:lstStyle/>
          <a:p>
            <a:r>
              <a:rPr lang="it-IT" sz="2800" b="1" i="1" dirty="0"/>
              <a:t>Benessere organizzativo </a:t>
            </a:r>
            <a:endParaRPr lang="it-IT" sz="2800" dirty="0" smtClean="0"/>
          </a:p>
          <a:p>
            <a:r>
              <a:rPr lang="it-IT" dirty="0" smtClean="0"/>
              <a:t>L’indagine, inserita nel progetto GP, </a:t>
            </a:r>
            <a:r>
              <a:rPr lang="it-IT" dirty="0"/>
              <a:t>viene effettuata nel periodo maggio-giugno di ogni anno somministrando via web al personale tecnico-amministrativo un questionario </a:t>
            </a:r>
            <a:r>
              <a:rPr lang="it-IT" dirty="0" smtClean="0"/>
              <a:t>anonimo. </a:t>
            </a:r>
            <a:r>
              <a:rPr lang="it-IT" dirty="0"/>
              <a:t>Il vantaggio di partecipare </a:t>
            </a:r>
            <a:r>
              <a:rPr lang="it-IT" dirty="0" smtClean="0"/>
              <a:t>insieme </a:t>
            </a:r>
            <a:r>
              <a:rPr lang="it-IT" dirty="0"/>
              <a:t>ad </a:t>
            </a:r>
            <a:r>
              <a:rPr lang="it-IT" dirty="0" smtClean="0"/>
              <a:t>altre </a:t>
            </a:r>
            <a:r>
              <a:rPr lang="it-IT" dirty="0"/>
              <a:t>sedi universitarie </a:t>
            </a:r>
            <a:r>
              <a:rPr lang="it-IT" dirty="0" smtClean="0"/>
              <a:t>è la possibilità di valutare </a:t>
            </a:r>
            <a:r>
              <a:rPr lang="it-IT" dirty="0"/>
              <a:t>il posizionamento dell’Ateneo rispetto alla media </a:t>
            </a:r>
            <a:r>
              <a:rPr lang="it-IT" dirty="0" smtClean="0"/>
              <a:t>degli </a:t>
            </a:r>
            <a:r>
              <a:rPr lang="it-IT" dirty="0"/>
              <a:t>Atenei partecipanti.</a:t>
            </a:r>
          </a:p>
          <a:p>
            <a:r>
              <a:rPr lang="it-IT" dirty="0"/>
              <a:t>Il tasso di risposta all’indagine è soddisfacente superando, anche se di poco il 50% del personale in servizio</a:t>
            </a:r>
            <a:r>
              <a:rPr lang="it-IT" dirty="0" smtClean="0"/>
              <a:t>. Si rilevano </a:t>
            </a:r>
            <a:r>
              <a:rPr lang="it-IT" b="1" dirty="0" smtClean="0"/>
              <a:t>punteggi elevati</a:t>
            </a:r>
            <a:r>
              <a:rPr lang="it-IT" dirty="0" smtClean="0"/>
              <a:t>:</a:t>
            </a:r>
            <a:r>
              <a:rPr lang="it-IT" dirty="0"/>
              <a:t> </a:t>
            </a:r>
            <a:r>
              <a:rPr lang="it-IT" dirty="0" smtClean="0"/>
              <a:t>sull’adeguatezza </a:t>
            </a:r>
            <a:r>
              <a:rPr lang="it-IT" dirty="0"/>
              <a:t>delle competenze possedute per svolgere il proprio lavoro (4,93/6) e degli strumenti disponibili (4,43/6), sulla disponibilità all’impegno per migliorare ad aiutare i colleghi (5,27/6) e per garantire l’efficacia dell’organizzazione (4,89/6), sulla possibilità di programmare in autonomia le attività da svolgere (4,49/6</a:t>
            </a:r>
            <a:r>
              <a:rPr lang="it-IT" dirty="0" smtClean="0"/>
              <a:t>); in relazione alle </a:t>
            </a:r>
            <a:r>
              <a:rPr lang="it-IT" dirty="0"/>
              <a:t>possibilità di formazione </a:t>
            </a:r>
            <a:r>
              <a:rPr lang="it-IT" dirty="0" smtClean="0"/>
              <a:t>offerte, </a:t>
            </a:r>
            <a:r>
              <a:rPr lang="it-IT" dirty="0"/>
              <a:t>alla chiarezza delle regole di comportamento, alla definizione dei compiti e dei ruoli e al coinvolgimento del personale nei cambiamenti </a:t>
            </a:r>
            <a:r>
              <a:rPr lang="it-IT" dirty="0" smtClean="0"/>
              <a:t>organizzativi</a:t>
            </a:r>
            <a:r>
              <a:rPr lang="it-IT" dirty="0"/>
              <a:t>.</a:t>
            </a:r>
          </a:p>
          <a:p>
            <a:pPr lvl="0"/>
            <a:r>
              <a:rPr lang="it-IT" b="1" dirty="0" smtClean="0"/>
              <a:t>Critica, invece, la </a:t>
            </a:r>
            <a:r>
              <a:rPr lang="it-IT" b="1" dirty="0"/>
              <a:t>percezione di equità</a:t>
            </a:r>
            <a:r>
              <a:rPr lang="it-IT" dirty="0"/>
              <a:t> nell’amministrazione, </a:t>
            </a:r>
            <a:r>
              <a:rPr lang="it-IT" dirty="0" smtClean="0"/>
              <a:t>si percepisce un </a:t>
            </a:r>
            <a:r>
              <a:rPr lang="it-IT" dirty="0"/>
              <a:t>disequilibrio tra l’impegno richiesto, la qualità e la quantità del lavoro svolto rispetto ai livelli e alle differenze retributive e </a:t>
            </a:r>
            <a:r>
              <a:rPr lang="it-IT" dirty="0" smtClean="0"/>
              <a:t>nell’ambito </a:t>
            </a:r>
            <a:r>
              <a:rPr lang="it-IT" dirty="0"/>
              <a:t>relativo a carriera e sviluppo, in cui emerge una sensazione di scarsa meritocrazia nelle possibilità di ottenere avanzamenti professionali. Il risultato complessivo risulta tuttavia più elevato rispetto alla media degli Atenei partecipanti relativamente </a:t>
            </a:r>
            <a:r>
              <a:rPr lang="it-IT" dirty="0" smtClean="0"/>
              <a:t>alla </a:t>
            </a:r>
            <a:r>
              <a:rPr lang="it-IT" dirty="0"/>
              <a:t>possibilità di sviluppare le proprie capacità e attitudini e la soddisfazione </a:t>
            </a:r>
            <a:r>
              <a:rPr lang="it-IT" dirty="0" smtClean="0"/>
              <a:t>professionale.</a:t>
            </a:r>
            <a:endParaRPr lang="it-IT" dirty="0"/>
          </a:p>
          <a:p>
            <a:pPr lvl="0"/>
            <a:r>
              <a:rPr lang="it-IT" dirty="0" smtClean="0"/>
              <a:t>Valori </a:t>
            </a:r>
            <a:r>
              <a:rPr lang="it-IT" dirty="0"/>
              <a:t>nella media relativi nei </a:t>
            </a:r>
            <a:r>
              <a:rPr lang="it-IT" b="1" dirty="0"/>
              <a:t>rapporti fra pari </a:t>
            </a:r>
            <a:r>
              <a:rPr lang="it-IT" dirty="0"/>
              <a:t>(disponibilità verso i colleghi, stima e rispetto dai colleghi</a:t>
            </a:r>
            <a:r>
              <a:rPr lang="it-IT" dirty="0" smtClean="0"/>
              <a:t>).</a:t>
            </a:r>
            <a:endParaRPr lang="it-IT" dirty="0"/>
          </a:p>
          <a:p>
            <a:pPr lvl="0"/>
            <a:r>
              <a:rPr lang="it-IT" dirty="0"/>
              <a:t>L</a:t>
            </a:r>
            <a:r>
              <a:rPr lang="it-IT" dirty="0" smtClean="0"/>
              <a:t>a </a:t>
            </a:r>
            <a:r>
              <a:rPr lang="it-IT" b="1" dirty="0"/>
              <a:t>valutazione del proprio responsabile </a:t>
            </a:r>
            <a:r>
              <a:rPr lang="it-IT" dirty="0"/>
              <a:t>mostra valori generalmente superiori a 4, evidenziando livelli di bassa conflittualità anche se alcuni aspetti del rapporto con i superiori </a:t>
            </a:r>
            <a:r>
              <a:rPr lang="it-IT" dirty="0" smtClean="0"/>
              <a:t>sono </a:t>
            </a:r>
            <a:r>
              <a:rPr lang="it-IT" dirty="0"/>
              <a:t>sicuramente </a:t>
            </a:r>
            <a:r>
              <a:rPr lang="it-IT" dirty="0" smtClean="0"/>
              <a:t>suscettibili di miglioramento.</a:t>
            </a:r>
            <a:endParaRPr lang="it-IT" dirty="0"/>
          </a:p>
          <a:p>
            <a:pPr lvl="0"/>
            <a:r>
              <a:rPr lang="it-IT" b="1" dirty="0" smtClean="0"/>
              <a:t>Alto senso </a:t>
            </a:r>
            <a:r>
              <a:rPr lang="it-IT" b="1" dirty="0"/>
              <a:t>di appartenenza </a:t>
            </a:r>
            <a:r>
              <a:rPr lang="it-IT" dirty="0" smtClean="0"/>
              <a:t>all’Università e orgoglio </a:t>
            </a:r>
            <a:r>
              <a:rPr lang="it-IT" dirty="0"/>
              <a:t>di lavorare per l’Ateneo nei confronti di parenti e amici</a:t>
            </a:r>
            <a:r>
              <a:rPr lang="it-IT" dirty="0" smtClean="0"/>
              <a:t>.</a:t>
            </a:r>
          </a:p>
          <a:p>
            <a:pPr lvl="0"/>
            <a:r>
              <a:rPr lang="it-IT" dirty="0"/>
              <a:t>Nel mese di ottobre 2020 è stata pubblicata su «Corriere della Sera L’Economia» </a:t>
            </a:r>
            <a:r>
              <a:rPr lang="it-IT" b="1" dirty="0"/>
              <a:t>la classifica dedicata ai migliori posti in cui lavorare </a:t>
            </a:r>
            <a:r>
              <a:rPr lang="it-IT" dirty="0"/>
              <a:t>e l’Università di Pavia è risultata al secondo posto nella categoria “Università e </a:t>
            </a:r>
            <a:r>
              <a:rPr lang="it-IT" dirty="0" smtClean="0"/>
              <a:t>ricerca” e </a:t>
            </a:r>
            <a:r>
              <a:rPr lang="it-IT" dirty="0"/>
              <a:t>al tredicesimo posto assoluto della classifica.</a:t>
            </a:r>
          </a:p>
        </p:txBody>
      </p:sp>
    </p:spTree>
    <p:extLst>
      <p:ext uri="{BB962C8B-B14F-4D97-AF65-F5344CB8AC3E}">
        <p14:creationId xmlns:p14="http://schemas.microsoft.com/office/powerpoint/2010/main" val="25089340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543330" y="0"/>
            <a:ext cx="9266704" cy="825291"/>
          </a:xfrm>
          <a:prstGeom prst="rect">
            <a:avLst/>
          </a:prstGeom>
        </p:spPr>
        <p:txBody>
          <a:bodyPr/>
          <a:lstStyle/>
          <a:p>
            <a:pPr algn="ctr"/>
            <a:r>
              <a:rPr lang="it-IT" sz="3600" b="1" i="1" dirty="0">
                <a:latin typeface="Calibri" panose="020F0502020204030204" pitchFamily="34" charset="0"/>
                <a:ea typeface="Calibri" panose="020F0502020204030204" pitchFamily="34" charset="0"/>
              </a:rPr>
              <a:t>Condizioni abilitanti il lavoro agile</a:t>
            </a:r>
            <a:endParaRPr lang="it-IT" sz="3600" dirty="0"/>
          </a:p>
        </p:txBody>
      </p:sp>
      <p:sp>
        <p:nvSpPr>
          <p:cNvPr id="4" name="CasellaDiTesto 3"/>
          <p:cNvSpPr txBox="1"/>
          <p:nvPr/>
        </p:nvSpPr>
        <p:spPr>
          <a:xfrm>
            <a:off x="0" y="601172"/>
            <a:ext cx="12192000" cy="6401753"/>
          </a:xfrm>
          <a:prstGeom prst="rect">
            <a:avLst/>
          </a:prstGeom>
          <a:solidFill>
            <a:schemeClr val="bg1"/>
          </a:solidFill>
        </p:spPr>
        <p:txBody>
          <a:bodyPr wrap="square" rtlCol="0">
            <a:spAutoFit/>
          </a:bodyPr>
          <a:lstStyle/>
          <a:p>
            <a:r>
              <a:rPr lang="it-IT" sz="2800" b="1" i="1" dirty="0" smtClean="0"/>
              <a:t>Salute digitale</a:t>
            </a:r>
            <a:endParaRPr lang="it-IT" sz="2800" dirty="0" smtClean="0"/>
          </a:p>
          <a:p>
            <a:r>
              <a:rPr lang="it-IT" dirty="0" smtClean="0"/>
              <a:t>L’indagine, inserita nel progetto GP, </a:t>
            </a:r>
            <a:r>
              <a:rPr lang="it-IT" dirty="0"/>
              <a:t>viene effettuata nel periodo maggio-giugno di ogni anno somministrando via web al personale tecnico-amministrativo un questionario </a:t>
            </a:r>
            <a:r>
              <a:rPr lang="it-IT" dirty="0" smtClean="0"/>
              <a:t>anonimo. </a:t>
            </a:r>
            <a:r>
              <a:rPr lang="it-IT" dirty="0"/>
              <a:t>Il vantaggio di partecipare </a:t>
            </a:r>
            <a:r>
              <a:rPr lang="it-IT" dirty="0" smtClean="0"/>
              <a:t>insieme </a:t>
            </a:r>
            <a:r>
              <a:rPr lang="it-IT" dirty="0"/>
              <a:t>ad </a:t>
            </a:r>
            <a:r>
              <a:rPr lang="it-IT" dirty="0" smtClean="0"/>
              <a:t>altre </a:t>
            </a:r>
            <a:r>
              <a:rPr lang="it-IT" dirty="0"/>
              <a:t>sedi universitarie </a:t>
            </a:r>
            <a:r>
              <a:rPr lang="it-IT" dirty="0" smtClean="0"/>
              <a:t>è la possibilità di valutare </a:t>
            </a:r>
            <a:r>
              <a:rPr lang="it-IT" dirty="0"/>
              <a:t>il posizionamento dell’Ateneo rispetto alla media </a:t>
            </a:r>
            <a:r>
              <a:rPr lang="it-IT" dirty="0" smtClean="0"/>
              <a:t>degli </a:t>
            </a:r>
            <a:r>
              <a:rPr lang="it-IT" dirty="0"/>
              <a:t>Atenei partecipanti.</a:t>
            </a:r>
          </a:p>
          <a:p>
            <a:r>
              <a:rPr lang="it-IT" dirty="0"/>
              <a:t>Il tasso di risposta all’indagine è soddisfacente superando, anche se di poco il 50% del personale in servizio</a:t>
            </a:r>
            <a:r>
              <a:rPr lang="it-IT" dirty="0" smtClean="0"/>
              <a:t>. Si rilevano </a:t>
            </a:r>
            <a:r>
              <a:rPr lang="it-IT" b="1" dirty="0" smtClean="0"/>
              <a:t>punteggi elevati</a:t>
            </a:r>
            <a:r>
              <a:rPr lang="it-IT" dirty="0" smtClean="0"/>
              <a:t>:</a:t>
            </a:r>
            <a:r>
              <a:rPr lang="it-IT" dirty="0"/>
              <a:t> </a:t>
            </a:r>
            <a:r>
              <a:rPr lang="it-IT" dirty="0" smtClean="0"/>
              <a:t>sull’adeguatezza </a:t>
            </a:r>
            <a:r>
              <a:rPr lang="it-IT" dirty="0"/>
              <a:t>delle competenze possedute per svolgere il proprio lavoro (4,93/6) e degli strumenti disponibili (4,43/6), sulla disponibilità all’impegno per migliorare ad aiutare i colleghi (5,27/6) e per garantire l’efficacia dell’organizzazione (4,89/6), sulla possibilità di programmare in autonomia le attività da svolgere (4,49/6</a:t>
            </a:r>
            <a:r>
              <a:rPr lang="it-IT" dirty="0" smtClean="0"/>
              <a:t>); in relazione alle </a:t>
            </a:r>
            <a:r>
              <a:rPr lang="it-IT" dirty="0"/>
              <a:t>possibilità di formazione </a:t>
            </a:r>
            <a:r>
              <a:rPr lang="it-IT" dirty="0" smtClean="0"/>
              <a:t>offerte, </a:t>
            </a:r>
            <a:r>
              <a:rPr lang="it-IT" dirty="0"/>
              <a:t>alla chiarezza delle regole di comportamento, alla definizione dei compiti e dei ruoli e al coinvolgimento del personale nei cambiamenti </a:t>
            </a:r>
            <a:r>
              <a:rPr lang="it-IT" dirty="0" smtClean="0"/>
              <a:t>organizzativi</a:t>
            </a:r>
            <a:r>
              <a:rPr lang="it-IT" dirty="0"/>
              <a:t>.</a:t>
            </a:r>
          </a:p>
          <a:p>
            <a:pPr lvl="0"/>
            <a:r>
              <a:rPr lang="it-IT" b="1" dirty="0" smtClean="0"/>
              <a:t>Critica, invece, la </a:t>
            </a:r>
            <a:r>
              <a:rPr lang="it-IT" b="1" dirty="0"/>
              <a:t>percezione di equità</a:t>
            </a:r>
            <a:r>
              <a:rPr lang="it-IT" dirty="0"/>
              <a:t> nell’amministrazione, </a:t>
            </a:r>
            <a:r>
              <a:rPr lang="it-IT" dirty="0" smtClean="0"/>
              <a:t>si percepisce un </a:t>
            </a:r>
            <a:r>
              <a:rPr lang="it-IT" dirty="0"/>
              <a:t>disequilibrio tra l’impegno richiesto, la qualità e la quantità del lavoro svolto rispetto ai livelli e alle differenze retributive e </a:t>
            </a:r>
            <a:r>
              <a:rPr lang="it-IT" dirty="0" smtClean="0"/>
              <a:t>nell’ambito </a:t>
            </a:r>
            <a:r>
              <a:rPr lang="it-IT" dirty="0"/>
              <a:t>relativo a carriera e sviluppo, in cui emerge una sensazione di scarsa meritocrazia nelle possibilità di ottenere avanzamenti professionali. Il risultato complessivo risulta tuttavia più elevato rispetto alla media degli Atenei partecipanti relativamente </a:t>
            </a:r>
            <a:r>
              <a:rPr lang="it-IT" dirty="0" smtClean="0"/>
              <a:t>alla </a:t>
            </a:r>
            <a:r>
              <a:rPr lang="it-IT" dirty="0"/>
              <a:t>possibilità di sviluppare le proprie capacità e attitudini e la soddisfazione </a:t>
            </a:r>
            <a:r>
              <a:rPr lang="it-IT" dirty="0" smtClean="0"/>
              <a:t>professionale.</a:t>
            </a:r>
            <a:endParaRPr lang="it-IT" dirty="0"/>
          </a:p>
          <a:p>
            <a:pPr lvl="0"/>
            <a:r>
              <a:rPr lang="it-IT" dirty="0" smtClean="0"/>
              <a:t>Valori </a:t>
            </a:r>
            <a:r>
              <a:rPr lang="it-IT" dirty="0"/>
              <a:t>nella media relativi nei </a:t>
            </a:r>
            <a:r>
              <a:rPr lang="it-IT" b="1" dirty="0"/>
              <a:t>rapporti fra pari </a:t>
            </a:r>
            <a:r>
              <a:rPr lang="it-IT" dirty="0"/>
              <a:t>(disponibilità verso i colleghi, stima e rispetto dai colleghi</a:t>
            </a:r>
            <a:r>
              <a:rPr lang="it-IT" dirty="0" smtClean="0"/>
              <a:t>).</a:t>
            </a:r>
            <a:endParaRPr lang="it-IT" dirty="0"/>
          </a:p>
          <a:p>
            <a:pPr lvl="0"/>
            <a:r>
              <a:rPr lang="it-IT" dirty="0"/>
              <a:t>L</a:t>
            </a:r>
            <a:r>
              <a:rPr lang="it-IT" dirty="0" smtClean="0"/>
              <a:t>a </a:t>
            </a:r>
            <a:r>
              <a:rPr lang="it-IT" b="1" dirty="0"/>
              <a:t>valutazione del proprio responsabile </a:t>
            </a:r>
            <a:r>
              <a:rPr lang="it-IT" dirty="0"/>
              <a:t>mostra valori generalmente superiori a 4, evidenziando livelli di bassa conflittualità anche se alcuni aspetti del rapporto con i superiori </a:t>
            </a:r>
            <a:r>
              <a:rPr lang="it-IT" dirty="0" smtClean="0"/>
              <a:t>sono </a:t>
            </a:r>
            <a:r>
              <a:rPr lang="it-IT" dirty="0"/>
              <a:t>sicuramente </a:t>
            </a:r>
            <a:r>
              <a:rPr lang="it-IT" dirty="0" smtClean="0"/>
              <a:t>suscettibili di miglioramento.</a:t>
            </a:r>
            <a:endParaRPr lang="it-IT" dirty="0"/>
          </a:p>
          <a:p>
            <a:pPr lvl="0"/>
            <a:r>
              <a:rPr lang="it-IT" b="1" dirty="0" smtClean="0"/>
              <a:t>Alto senso </a:t>
            </a:r>
            <a:r>
              <a:rPr lang="it-IT" b="1" dirty="0"/>
              <a:t>di appartenenza </a:t>
            </a:r>
            <a:r>
              <a:rPr lang="it-IT" dirty="0" smtClean="0"/>
              <a:t>all’Università e orgoglio </a:t>
            </a:r>
            <a:r>
              <a:rPr lang="it-IT" dirty="0"/>
              <a:t>di lavorare per l’Ateneo nei confronti di parenti e amici</a:t>
            </a:r>
            <a:r>
              <a:rPr lang="it-IT" dirty="0" smtClean="0"/>
              <a:t>.</a:t>
            </a:r>
          </a:p>
          <a:p>
            <a:pPr lvl="0"/>
            <a:r>
              <a:rPr lang="it-IT" dirty="0"/>
              <a:t>Nel mese di ottobre 2020 è stata pubblicata su «Corriere della Sera L’Economia» </a:t>
            </a:r>
            <a:r>
              <a:rPr lang="it-IT" b="1" dirty="0"/>
              <a:t>la classifica dedicata ai migliori posti in cui lavorare </a:t>
            </a:r>
            <a:r>
              <a:rPr lang="it-IT" dirty="0"/>
              <a:t>e l’Università di Pavia è risultata al secondo posto nella categoria “Università e </a:t>
            </a:r>
            <a:r>
              <a:rPr lang="it-IT" dirty="0" smtClean="0"/>
              <a:t>ricerca” e </a:t>
            </a:r>
            <a:r>
              <a:rPr lang="it-IT" dirty="0"/>
              <a:t>al tredicesimo posto assoluto della classifica.</a:t>
            </a:r>
          </a:p>
        </p:txBody>
      </p:sp>
    </p:spTree>
    <p:extLst>
      <p:ext uri="{BB962C8B-B14F-4D97-AF65-F5344CB8AC3E}">
        <p14:creationId xmlns:p14="http://schemas.microsoft.com/office/powerpoint/2010/main" val="26962578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extLst>
              <p:ext uri="{D42A27DB-BD31-4B8C-83A1-F6EECF244321}">
                <p14:modId xmlns:p14="http://schemas.microsoft.com/office/powerpoint/2010/main" val="1544518836"/>
              </p:ext>
            </p:extLst>
          </p:nvPr>
        </p:nvGraphicFramePr>
        <p:xfrm>
          <a:off x="89647" y="1317813"/>
          <a:ext cx="11152095" cy="4096870"/>
        </p:xfrm>
        <a:graphic>
          <a:graphicData uri="http://schemas.openxmlformats.org/drawingml/2006/table">
            <a:tbl>
              <a:tblPr firstRow="1" firstCol="1" bandRow="1">
                <a:tableStyleId>{5C22544A-7EE6-4342-B048-85BDC9FD1C3A}</a:tableStyleId>
              </a:tblPr>
              <a:tblGrid>
                <a:gridCol w="2265757">
                  <a:extLst>
                    <a:ext uri="{9D8B030D-6E8A-4147-A177-3AD203B41FA5}">
                      <a16:colId xmlns:a16="http://schemas.microsoft.com/office/drawing/2014/main" val="2374188971"/>
                    </a:ext>
                  </a:extLst>
                </a:gridCol>
                <a:gridCol w="5560458">
                  <a:extLst>
                    <a:ext uri="{9D8B030D-6E8A-4147-A177-3AD203B41FA5}">
                      <a16:colId xmlns:a16="http://schemas.microsoft.com/office/drawing/2014/main" val="2412936493"/>
                    </a:ext>
                  </a:extLst>
                </a:gridCol>
                <a:gridCol w="3325880">
                  <a:extLst>
                    <a:ext uri="{9D8B030D-6E8A-4147-A177-3AD203B41FA5}">
                      <a16:colId xmlns:a16="http://schemas.microsoft.com/office/drawing/2014/main" val="4148761436"/>
                    </a:ext>
                  </a:extLst>
                </a:gridCol>
              </a:tblGrid>
              <a:tr h="4096870">
                <a:tc>
                  <a:txBody>
                    <a:bodyPr/>
                    <a:lstStyle/>
                    <a:p>
                      <a:pPr marL="64770" marR="184785" algn="just">
                        <a:lnSpc>
                          <a:spcPct val="115000"/>
                        </a:lnSpc>
                        <a:spcAft>
                          <a:spcPts val="0"/>
                        </a:spcAft>
                      </a:pPr>
                      <a:r>
                        <a:rPr lang="it-IT" sz="1600" b="1" dirty="0">
                          <a:solidFill>
                            <a:schemeClr val="tx1"/>
                          </a:solidFill>
                          <a:effectLst/>
                        </a:rPr>
                        <a:t>SALUTE ORGANIZZATIVA</a:t>
                      </a:r>
                      <a:r>
                        <a:rPr lang="it-IT" sz="1600" b="0" dirty="0">
                          <a:solidFill>
                            <a:schemeClr val="tx1"/>
                          </a:solidFill>
                          <a:effectLst/>
                        </a:rPr>
                        <a:t>:</a:t>
                      </a:r>
                    </a:p>
                    <a:p>
                      <a:pPr marL="64770" marR="62865" algn="just">
                        <a:lnSpc>
                          <a:spcPct val="115000"/>
                        </a:lnSpc>
                        <a:spcAft>
                          <a:spcPts val="0"/>
                        </a:spcAft>
                      </a:pPr>
                      <a:r>
                        <a:rPr lang="it-IT" sz="1600" b="0" dirty="0">
                          <a:solidFill>
                            <a:schemeClr val="tx1"/>
                          </a:solidFill>
                          <a:effectLst/>
                        </a:rPr>
                        <a:t>adeguatezza dell’organizzazione dell’ente      rispetto all’introduzione  del lavoro agile.</a:t>
                      </a:r>
                    </a:p>
                    <a:p>
                      <a:pPr marL="64770" marR="62865" indent="25400" algn="just">
                        <a:lnSpc>
                          <a:spcPct val="115000"/>
                        </a:lnSpc>
                        <a:spcAft>
                          <a:spcPts val="0"/>
                        </a:spcAft>
                      </a:pPr>
                      <a:endParaRPr lang="it-IT" sz="1600" b="0" dirty="0" smtClean="0">
                        <a:solidFill>
                          <a:schemeClr val="tx1"/>
                        </a:solidFill>
                        <a:effectLst/>
                      </a:endParaRPr>
                    </a:p>
                    <a:p>
                      <a:pPr marL="64770" marR="62865" indent="25400" algn="just">
                        <a:lnSpc>
                          <a:spcPct val="115000"/>
                        </a:lnSpc>
                        <a:spcAft>
                          <a:spcPts val="0"/>
                        </a:spcAft>
                      </a:pPr>
                      <a:endParaRPr lang="it-IT" sz="1600" b="0" dirty="0" smtClean="0">
                        <a:solidFill>
                          <a:schemeClr val="tx1"/>
                        </a:solidFill>
                        <a:effectLst/>
                      </a:endParaRPr>
                    </a:p>
                    <a:p>
                      <a:pPr marL="64770" marR="62865" indent="25400" algn="just">
                        <a:lnSpc>
                          <a:spcPct val="115000"/>
                        </a:lnSpc>
                        <a:spcAft>
                          <a:spcPts val="0"/>
                        </a:spcAft>
                      </a:pPr>
                      <a:r>
                        <a:rPr lang="it-IT" sz="1600" b="0" dirty="0" smtClean="0">
                          <a:solidFill>
                            <a:schemeClr val="tx1"/>
                          </a:solidFill>
                          <a:effectLst/>
                        </a:rPr>
                        <a:t>Miglioramento  </a:t>
                      </a:r>
                      <a:r>
                        <a:rPr lang="it-IT" sz="1600" b="0" dirty="0">
                          <a:solidFill>
                            <a:schemeClr val="tx1"/>
                          </a:solidFill>
                          <a:effectLst/>
                        </a:rPr>
                        <a:t>del clima organizzativo</a:t>
                      </a:r>
                      <a:endParaRPr lang="it-IT"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64770" marR="68580" algn="just">
                        <a:lnSpc>
                          <a:spcPct val="115000"/>
                        </a:lnSpc>
                        <a:spcAft>
                          <a:spcPts val="0"/>
                        </a:spcAft>
                        <a:tabLst>
                          <a:tab pos="133985" algn="l"/>
                        </a:tabLst>
                      </a:pPr>
                      <a:r>
                        <a:rPr lang="it-IT" sz="1600" b="0" dirty="0">
                          <a:solidFill>
                            <a:schemeClr val="tx1"/>
                          </a:solidFill>
                          <a:effectLst/>
                        </a:rPr>
                        <a:t>L’Ateneo già dispone di:</a:t>
                      </a:r>
                    </a:p>
                    <a:p>
                      <a:pPr marL="342900" marR="68580" lvl="0" indent="-342900" algn="just">
                        <a:lnSpc>
                          <a:spcPct val="115000"/>
                        </a:lnSpc>
                        <a:spcAft>
                          <a:spcPts val="0"/>
                        </a:spcAft>
                        <a:buSzPts val="900"/>
                        <a:buFont typeface="Arial" panose="020B0604020202020204" pitchFamily="34" charset="0"/>
                        <a:buChar char="➢"/>
                        <a:tabLst>
                          <a:tab pos="232410" algn="l"/>
                        </a:tabLst>
                      </a:pPr>
                      <a:r>
                        <a:rPr lang="it-IT" sz="1600" b="0" dirty="0">
                          <a:solidFill>
                            <a:schemeClr val="tx1"/>
                          </a:solidFill>
                          <a:effectLst/>
                        </a:rPr>
                        <a:t>una mappatura dei processi di Ateneo, divisi in fasi, tipici delle strutture afferenti alle diverse strutture dirigenziali e dipartimentali. Per ogni fase, sono state individuate le attività che possono essere svolte in modalità agile, quelle che possono essere prevalentemente svolte da remoto e quelle che, al contrario, non hanno tale caratteristica. </a:t>
                      </a:r>
                    </a:p>
                    <a:p>
                      <a:pPr marL="342900" marR="68580" lvl="0" indent="-342900" algn="just">
                        <a:lnSpc>
                          <a:spcPct val="115000"/>
                        </a:lnSpc>
                        <a:spcAft>
                          <a:spcPts val="0"/>
                        </a:spcAft>
                        <a:buSzPts val="900"/>
                        <a:buFont typeface="Arial" panose="020B0604020202020204" pitchFamily="34" charset="0"/>
                        <a:buChar char="➢"/>
                        <a:tabLst>
                          <a:tab pos="232410" algn="l"/>
                        </a:tabLst>
                      </a:pPr>
                      <a:r>
                        <a:rPr lang="it-IT" sz="1600" b="0" dirty="0">
                          <a:solidFill>
                            <a:schemeClr val="tx1"/>
                          </a:solidFill>
                          <a:effectLst/>
                        </a:rPr>
                        <a:t>un sistema di Programmazione per obiettivi  per progetti annuali con revisione semestrale</a:t>
                      </a:r>
                    </a:p>
                    <a:p>
                      <a:pPr marL="342900" lvl="0" indent="-342900" algn="just">
                        <a:lnSpc>
                          <a:spcPct val="115000"/>
                        </a:lnSpc>
                        <a:spcAft>
                          <a:spcPts val="0"/>
                        </a:spcAft>
                        <a:buSzPts val="900"/>
                        <a:buFont typeface="Arial" panose="020B0604020202020204" pitchFamily="34" charset="0"/>
                        <a:buChar char="➢"/>
                        <a:tabLst>
                          <a:tab pos="232410" algn="l"/>
                        </a:tabLst>
                      </a:pPr>
                      <a:r>
                        <a:rPr lang="it-IT" sz="1600" b="0" dirty="0">
                          <a:solidFill>
                            <a:schemeClr val="tx1"/>
                          </a:solidFill>
                          <a:effectLst/>
                        </a:rPr>
                        <a:t>i risultati dell’Indagine di Benessere organizzativo</a:t>
                      </a:r>
                    </a:p>
                    <a:p>
                      <a:pPr marL="342900" marR="85725" lvl="0" indent="-342900" algn="just">
                        <a:lnSpc>
                          <a:spcPct val="115000"/>
                        </a:lnSpc>
                        <a:spcAft>
                          <a:spcPts val="0"/>
                        </a:spcAft>
                        <a:buSzPts val="900"/>
                        <a:buFont typeface="Arial" panose="020B0604020202020204" pitchFamily="34" charset="0"/>
                        <a:buChar char="➢"/>
                        <a:tabLst>
                          <a:tab pos="232410" algn="l"/>
                        </a:tabLst>
                      </a:pPr>
                      <a:r>
                        <a:rPr lang="it-IT" sz="1600" b="0" dirty="0">
                          <a:solidFill>
                            <a:schemeClr val="tx1"/>
                          </a:solidFill>
                          <a:effectLst/>
                        </a:rPr>
                        <a:t>un Coordinamento organizzativo del lavoro agile con Help desk dedicato cui è affidato il compito anche del Monitoraggio del lavoro agile</a:t>
                      </a:r>
                      <a:endParaRPr lang="it-IT" sz="1600" b="0" dirty="0">
                        <a:solidFill>
                          <a:schemeClr val="tx1"/>
                        </a:solidFill>
                        <a:effectLst/>
                        <a:latin typeface="Noto Sans Symbols"/>
                        <a:ea typeface="Noto Sans Symbols"/>
                        <a:cs typeface="Noto Sans Symbols"/>
                      </a:endParaRPr>
                    </a:p>
                  </a:txBody>
                  <a:tcPr marL="68580" marR="68580" marT="0" marB="0">
                    <a:solidFill>
                      <a:schemeClr val="bg1"/>
                    </a:solidFill>
                  </a:tcPr>
                </a:tc>
                <a:tc>
                  <a:txBody>
                    <a:bodyPr/>
                    <a:lstStyle/>
                    <a:p>
                      <a:pPr algn="just">
                        <a:lnSpc>
                          <a:spcPct val="93000"/>
                        </a:lnSpc>
                        <a:spcAft>
                          <a:spcPts val="0"/>
                        </a:spcAft>
                        <a:tabLst>
                          <a:tab pos="266700" algn="l"/>
                        </a:tabLst>
                      </a:pPr>
                      <a:r>
                        <a:rPr lang="it-IT" sz="1600" b="0" dirty="0">
                          <a:solidFill>
                            <a:schemeClr val="tx1"/>
                          </a:solidFill>
                          <a:effectLst/>
                        </a:rPr>
                        <a:t> </a:t>
                      </a:r>
                    </a:p>
                    <a:p>
                      <a:pPr marL="342900" lvl="0" indent="-342900" algn="just">
                        <a:lnSpc>
                          <a:spcPct val="93000"/>
                        </a:lnSpc>
                        <a:spcAft>
                          <a:spcPts val="0"/>
                        </a:spcAft>
                        <a:buFont typeface="Arial" panose="020B0604020202020204" pitchFamily="34" charset="0"/>
                        <a:buChar char="➢"/>
                        <a:tabLst>
                          <a:tab pos="118110" algn="l"/>
                        </a:tabLst>
                      </a:pPr>
                      <a:r>
                        <a:rPr lang="it-IT" sz="1600" b="0" u="none" strike="noStrike" dirty="0">
                          <a:solidFill>
                            <a:schemeClr val="tx1"/>
                          </a:solidFill>
                          <a:effectLst/>
                        </a:rPr>
                        <a:t>La mappatura dei processi verrà utilizzata per creare il catalogo dei processi e dei servizi di Ateneo</a:t>
                      </a:r>
                    </a:p>
                    <a:p>
                      <a:pPr marL="457200" algn="just">
                        <a:lnSpc>
                          <a:spcPct val="93000"/>
                        </a:lnSpc>
                        <a:spcAft>
                          <a:spcPts val="0"/>
                        </a:spcAft>
                        <a:tabLst>
                          <a:tab pos="118110" algn="l"/>
                        </a:tabLst>
                      </a:pPr>
                      <a:r>
                        <a:rPr lang="it-IT" sz="1600" b="0" dirty="0">
                          <a:solidFill>
                            <a:schemeClr val="tx1"/>
                          </a:solidFill>
                          <a:effectLst/>
                        </a:rPr>
                        <a:t> </a:t>
                      </a:r>
                    </a:p>
                    <a:p>
                      <a:pPr marL="342900" lvl="0" indent="-342900" algn="just">
                        <a:lnSpc>
                          <a:spcPct val="93000"/>
                        </a:lnSpc>
                        <a:spcAft>
                          <a:spcPts val="0"/>
                        </a:spcAft>
                        <a:buFont typeface="Arial" panose="020B0604020202020204" pitchFamily="34" charset="0"/>
                        <a:buChar char="➢"/>
                        <a:tabLst>
                          <a:tab pos="118110" algn="l"/>
                        </a:tabLst>
                      </a:pPr>
                      <a:r>
                        <a:rPr lang="it-IT" sz="1600" b="0" u="none" strike="noStrike" dirty="0">
                          <a:solidFill>
                            <a:schemeClr val="tx1"/>
                          </a:solidFill>
                          <a:effectLst/>
                        </a:rPr>
                        <a:t>Sono in fase di implementazione interventi sugli applicativi tesi a migliorare gli strumenti a supporto del sistema di programmazione e controllo esistente</a:t>
                      </a:r>
                    </a:p>
                    <a:p>
                      <a:pPr marL="342900" lvl="0" indent="-342900" algn="just">
                        <a:lnSpc>
                          <a:spcPct val="93000"/>
                        </a:lnSpc>
                        <a:spcAft>
                          <a:spcPts val="0"/>
                        </a:spcAft>
                        <a:buFont typeface="Arial" panose="020B0604020202020204" pitchFamily="34" charset="0"/>
                        <a:buChar char="➢"/>
                        <a:tabLst>
                          <a:tab pos="118110" algn="l"/>
                        </a:tabLst>
                      </a:pPr>
                      <a:r>
                        <a:rPr lang="it-IT" sz="1600" b="0" u="none" strike="noStrike" dirty="0">
                          <a:solidFill>
                            <a:schemeClr val="tx1"/>
                          </a:solidFill>
                          <a:effectLst/>
                        </a:rPr>
                        <a:t>L'indagine di benessere verrà ripetuta e ampliata così da poter valutare gli effetti dello </a:t>
                      </a:r>
                      <a:r>
                        <a:rPr lang="it-IT" sz="1600" b="0" u="none" strike="noStrike" dirty="0" err="1">
                          <a:solidFill>
                            <a:schemeClr val="tx1"/>
                          </a:solidFill>
                          <a:effectLst/>
                        </a:rPr>
                        <a:t>smart</a:t>
                      </a:r>
                      <a:r>
                        <a:rPr lang="it-IT" sz="1600" b="0" u="none" strike="noStrike" dirty="0">
                          <a:solidFill>
                            <a:schemeClr val="tx1"/>
                          </a:solidFill>
                          <a:effectLst/>
                        </a:rPr>
                        <a:t> </a:t>
                      </a:r>
                      <a:r>
                        <a:rPr lang="it-IT" sz="1600" b="0" u="none" strike="noStrike" dirty="0" err="1">
                          <a:solidFill>
                            <a:schemeClr val="tx1"/>
                          </a:solidFill>
                          <a:effectLst/>
                        </a:rPr>
                        <a:t>working</a:t>
                      </a:r>
                      <a:endParaRPr lang="it-IT" sz="1600" b="0"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816336760"/>
                  </a:ext>
                </a:extLst>
              </a:tr>
            </a:tbl>
          </a:graphicData>
        </a:graphic>
      </p:graphicFrame>
    </p:spTree>
    <p:extLst>
      <p:ext uri="{BB962C8B-B14F-4D97-AF65-F5344CB8AC3E}">
        <p14:creationId xmlns:p14="http://schemas.microsoft.com/office/powerpoint/2010/main" val="36955092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extLst>
              <p:ext uri="{D42A27DB-BD31-4B8C-83A1-F6EECF244321}">
                <p14:modId xmlns:p14="http://schemas.microsoft.com/office/powerpoint/2010/main" val="441689341"/>
              </p:ext>
            </p:extLst>
          </p:nvPr>
        </p:nvGraphicFramePr>
        <p:xfrm>
          <a:off x="242047" y="5390670"/>
          <a:ext cx="11107271" cy="1467330"/>
        </p:xfrm>
        <a:graphic>
          <a:graphicData uri="http://schemas.openxmlformats.org/drawingml/2006/table">
            <a:tbl>
              <a:tblPr firstRow="1" firstCol="1" bandRow="1">
                <a:tableStyleId>{5C22544A-7EE6-4342-B048-85BDC9FD1C3A}</a:tableStyleId>
              </a:tblPr>
              <a:tblGrid>
                <a:gridCol w="7037056">
                  <a:extLst>
                    <a:ext uri="{9D8B030D-6E8A-4147-A177-3AD203B41FA5}">
                      <a16:colId xmlns:a16="http://schemas.microsoft.com/office/drawing/2014/main" val="2513898962"/>
                    </a:ext>
                  </a:extLst>
                </a:gridCol>
                <a:gridCol w="4070215">
                  <a:extLst>
                    <a:ext uri="{9D8B030D-6E8A-4147-A177-3AD203B41FA5}">
                      <a16:colId xmlns:a16="http://schemas.microsoft.com/office/drawing/2014/main" val="12281471"/>
                    </a:ext>
                  </a:extLst>
                </a:gridCol>
              </a:tblGrid>
              <a:tr h="1467330">
                <a:tc>
                  <a:txBody>
                    <a:bodyPr/>
                    <a:lstStyle/>
                    <a:p>
                      <a:pPr marL="64770" marR="404495" algn="just">
                        <a:lnSpc>
                          <a:spcPct val="115000"/>
                        </a:lnSpc>
                        <a:spcAft>
                          <a:spcPts val="0"/>
                        </a:spcAft>
                        <a:tabLst>
                          <a:tab pos="133985" algn="l"/>
                        </a:tabLst>
                      </a:pPr>
                      <a:r>
                        <a:rPr lang="it-IT" sz="1600" b="1" dirty="0">
                          <a:solidFill>
                            <a:schemeClr val="tx1"/>
                          </a:solidFill>
                          <a:effectLst/>
                        </a:rPr>
                        <a:t>Competenze digitali (capacità di utilizzare le tecnologie): </a:t>
                      </a:r>
                    </a:p>
                    <a:p>
                      <a:pPr marL="342900" marR="67310" lvl="0" indent="-342900" algn="just">
                        <a:lnSpc>
                          <a:spcPct val="115000"/>
                        </a:lnSpc>
                        <a:spcBef>
                          <a:spcPts val="810"/>
                        </a:spcBef>
                        <a:spcAft>
                          <a:spcPts val="0"/>
                        </a:spcAft>
                        <a:buSzPts val="900"/>
                        <a:buFont typeface="Arial" panose="020B0604020202020204" pitchFamily="34" charset="0"/>
                        <a:buChar char="➢"/>
                        <a:tabLst>
                          <a:tab pos="271145" algn="l"/>
                        </a:tabLst>
                      </a:pPr>
                      <a:r>
                        <a:rPr lang="it-IT" sz="1600" b="0" dirty="0">
                          <a:solidFill>
                            <a:schemeClr val="tx1"/>
                          </a:solidFill>
                          <a:effectLst/>
                        </a:rPr>
                        <a:t>L’evento formativo in materia di lavoro agile organizzato a fine 2020 conteneva una sezione dedicata alle competenze digitali</a:t>
                      </a:r>
                    </a:p>
                    <a:p>
                      <a:pPr marL="64770" marR="62230" algn="just">
                        <a:lnSpc>
                          <a:spcPct val="115000"/>
                        </a:lnSpc>
                        <a:spcBef>
                          <a:spcPts val="5"/>
                        </a:spcBef>
                        <a:spcAft>
                          <a:spcPts val="0"/>
                        </a:spcAft>
                      </a:pPr>
                      <a:r>
                        <a:rPr lang="it-IT" sz="1600" b="0" dirty="0">
                          <a:solidFill>
                            <a:schemeClr val="tx1"/>
                          </a:solidFill>
                          <a:effectLst/>
                          <a:highlight>
                            <a:srgbClr val="FFFF00"/>
                          </a:highlight>
                        </a:rPr>
                        <a:t> </a:t>
                      </a:r>
                      <a:endParaRPr lang="it-IT"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just">
                        <a:lnSpc>
                          <a:spcPct val="115000"/>
                        </a:lnSpc>
                        <a:spcAft>
                          <a:spcPts val="0"/>
                        </a:spcAft>
                      </a:pPr>
                      <a:r>
                        <a:rPr lang="it-IT" sz="1600" b="0" dirty="0">
                          <a:solidFill>
                            <a:schemeClr val="tx1"/>
                          </a:solidFill>
                          <a:effectLst/>
                        </a:rPr>
                        <a:t>Nel 2021 verrà realizzato uno specifico percorso per la valutazione del livello di competenze digitale di tutto il personale e la conseguente costruzione di percorsi mirati a colmare le esigenze formative</a:t>
                      </a:r>
                      <a:endParaRPr lang="it-IT"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193214799"/>
                  </a:ext>
                </a:extLst>
              </a:tr>
            </a:tbl>
          </a:graphicData>
        </a:graphic>
      </p:graphicFrame>
      <p:graphicFrame>
        <p:nvGraphicFramePr>
          <p:cNvPr id="6" name="Oggetto 5"/>
          <p:cNvGraphicFramePr>
            <a:graphicFrameLocks noChangeAspect="1"/>
          </p:cNvGraphicFramePr>
          <p:nvPr>
            <p:extLst>
              <p:ext uri="{D42A27DB-BD31-4B8C-83A1-F6EECF244321}">
                <p14:modId xmlns:p14="http://schemas.microsoft.com/office/powerpoint/2010/main" val="4231897501"/>
              </p:ext>
            </p:extLst>
          </p:nvPr>
        </p:nvGraphicFramePr>
        <p:xfrm>
          <a:off x="8966" y="80216"/>
          <a:ext cx="10901083" cy="5468937"/>
        </p:xfrm>
        <a:graphic>
          <a:graphicData uri="http://schemas.openxmlformats.org/presentationml/2006/ole">
            <mc:AlternateContent xmlns:mc="http://schemas.openxmlformats.org/markup-compatibility/2006">
              <mc:Choice xmlns:v="urn:schemas-microsoft-com:vml" Requires="v">
                <p:oleObj spid="_x0000_s2074" name="Documento" r:id="rId3" imgW="6126030" imgH="5295392" progId="Word.Document.12">
                  <p:embed/>
                </p:oleObj>
              </mc:Choice>
              <mc:Fallback>
                <p:oleObj name="Documento" r:id="rId3" imgW="6126030" imgH="5295392" progId="Word.Document.12">
                  <p:embed/>
                  <p:pic>
                    <p:nvPicPr>
                      <p:cNvPr id="0" name=""/>
                      <p:cNvPicPr/>
                      <p:nvPr/>
                    </p:nvPicPr>
                    <p:blipFill>
                      <a:blip r:embed="rId4"/>
                      <a:stretch>
                        <a:fillRect/>
                      </a:stretch>
                    </p:blipFill>
                    <p:spPr>
                      <a:xfrm>
                        <a:off x="8966" y="80216"/>
                        <a:ext cx="10901083" cy="5468937"/>
                      </a:xfrm>
                      <a:prstGeom prst="rect">
                        <a:avLst/>
                      </a:prstGeom>
                    </p:spPr>
                  </p:pic>
                </p:oleObj>
              </mc:Fallback>
            </mc:AlternateContent>
          </a:graphicData>
        </a:graphic>
      </p:graphicFrame>
    </p:spTree>
    <p:extLst>
      <p:ext uri="{BB962C8B-B14F-4D97-AF65-F5344CB8AC3E}">
        <p14:creationId xmlns:p14="http://schemas.microsoft.com/office/powerpoint/2010/main" val="21001467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405025659"/>
              </p:ext>
            </p:extLst>
          </p:nvPr>
        </p:nvGraphicFramePr>
        <p:xfrm>
          <a:off x="0" y="0"/>
          <a:ext cx="12192000" cy="6858000"/>
        </p:xfrm>
        <a:graphic>
          <a:graphicData uri="http://schemas.openxmlformats.org/drawingml/2006/table">
            <a:tbl>
              <a:tblPr firstRow="1" firstCol="1" bandRow="1">
                <a:tableStyleId>{5C22544A-7EE6-4342-B048-85BDC9FD1C3A}</a:tableStyleId>
              </a:tblPr>
              <a:tblGrid>
                <a:gridCol w="2434094">
                  <a:extLst>
                    <a:ext uri="{9D8B030D-6E8A-4147-A177-3AD203B41FA5}">
                      <a16:colId xmlns:a16="http://schemas.microsoft.com/office/drawing/2014/main" val="3500978590"/>
                    </a:ext>
                  </a:extLst>
                </a:gridCol>
                <a:gridCol w="6182161">
                  <a:extLst>
                    <a:ext uri="{9D8B030D-6E8A-4147-A177-3AD203B41FA5}">
                      <a16:colId xmlns:a16="http://schemas.microsoft.com/office/drawing/2014/main" val="2907010798"/>
                    </a:ext>
                  </a:extLst>
                </a:gridCol>
                <a:gridCol w="3575745">
                  <a:extLst>
                    <a:ext uri="{9D8B030D-6E8A-4147-A177-3AD203B41FA5}">
                      <a16:colId xmlns:a16="http://schemas.microsoft.com/office/drawing/2014/main" val="2096160251"/>
                    </a:ext>
                  </a:extLst>
                </a:gridCol>
              </a:tblGrid>
              <a:tr h="4270407">
                <a:tc>
                  <a:txBody>
                    <a:bodyPr/>
                    <a:lstStyle/>
                    <a:p>
                      <a:pPr marL="64770" marR="572770" algn="just">
                        <a:lnSpc>
                          <a:spcPct val="115000"/>
                        </a:lnSpc>
                        <a:spcAft>
                          <a:spcPts val="0"/>
                        </a:spcAft>
                      </a:pPr>
                      <a:r>
                        <a:rPr lang="it-IT" sz="1400" b="1" dirty="0">
                          <a:solidFill>
                            <a:schemeClr val="tx1"/>
                          </a:solidFill>
                          <a:effectLst/>
                        </a:rPr>
                        <a:t>SALUTE DIGITALE</a:t>
                      </a:r>
                      <a:endParaRPr lang="it-IT"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14" marR="63914" marT="0" marB="0">
                    <a:solidFill>
                      <a:schemeClr val="bg1"/>
                    </a:solidFill>
                  </a:tcPr>
                </a:tc>
                <a:tc>
                  <a:txBody>
                    <a:bodyPr/>
                    <a:lstStyle/>
                    <a:p>
                      <a:pPr marL="64770" marR="68580" algn="just">
                        <a:lnSpc>
                          <a:spcPct val="115000"/>
                        </a:lnSpc>
                        <a:spcAft>
                          <a:spcPts val="0"/>
                        </a:spcAft>
                        <a:tabLst>
                          <a:tab pos="133985" algn="l"/>
                        </a:tabLst>
                      </a:pPr>
                      <a:r>
                        <a:rPr lang="it-IT" sz="1400" b="0" dirty="0">
                          <a:solidFill>
                            <a:schemeClr val="tx1"/>
                          </a:solidFill>
                          <a:effectLst/>
                        </a:rPr>
                        <a:t>L’Ateneo già dispone di:</a:t>
                      </a:r>
                    </a:p>
                    <a:p>
                      <a:pPr marL="342900" lvl="0" indent="-342900" algn="just">
                        <a:lnSpc>
                          <a:spcPct val="115000"/>
                        </a:lnSpc>
                        <a:spcBef>
                          <a:spcPts val="795"/>
                        </a:spcBef>
                        <a:spcAft>
                          <a:spcPts val="0"/>
                        </a:spcAft>
                        <a:buFont typeface="Arial" panose="020B0604020202020204" pitchFamily="34" charset="0"/>
                        <a:buChar char="➢"/>
                        <a:tabLst>
                          <a:tab pos="133985" algn="l"/>
                        </a:tabLst>
                      </a:pPr>
                      <a:r>
                        <a:rPr lang="it-IT" sz="1400" b="0" u="none" strike="noStrike" dirty="0">
                          <a:solidFill>
                            <a:schemeClr val="tx1"/>
                          </a:solidFill>
                          <a:effectLst/>
                        </a:rPr>
                        <a:t>Presenza di un sistema VPN</a:t>
                      </a:r>
                    </a:p>
                    <a:p>
                      <a:pPr marL="342900" lvl="0" indent="-342900" algn="just">
                        <a:lnSpc>
                          <a:spcPct val="115000"/>
                        </a:lnSpc>
                        <a:spcAft>
                          <a:spcPts val="0"/>
                        </a:spcAft>
                        <a:buFont typeface="Arial" panose="020B0604020202020204" pitchFamily="34" charset="0"/>
                        <a:buChar char="➢"/>
                        <a:tabLst>
                          <a:tab pos="133985" algn="l"/>
                        </a:tabLst>
                      </a:pPr>
                      <a:r>
                        <a:rPr lang="it-IT" sz="1400" b="0" u="none" strike="noStrike" dirty="0">
                          <a:solidFill>
                            <a:schemeClr val="tx1"/>
                          </a:solidFill>
                          <a:effectLst/>
                        </a:rPr>
                        <a:t>Presenza di una intranet</a:t>
                      </a:r>
                    </a:p>
                    <a:p>
                      <a:pPr marL="342900" marR="201930" lvl="0" indent="-342900" algn="just">
                        <a:lnSpc>
                          <a:spcPct val="115000"/>
                        </a:lnSpc>
                        <a:spcAft>
                          <a:spcPts val="0"/>
                        </a:spcAft>
                        <a:buFont typeface="Arial" panose="020B0604020202020204" pitchFamily="34" charset="0"/>
                        <a:buChar char="➢"/>
                        <a:tabLst>
                          <a:tab pos="133985" algn="l"/>
                        </a:tabLst>
                      </a:pPr>
                      <a:r>
                        <a:rPr lang="it-IT" sz="1400" b="0" u="none" strike="noStrike" dirty="0">
                          <a:solidFill>
                            <a:schemeClr val="tx1"/>
                          </a:solidFill>
                          <a:effectLst/>
                        </a:rPr>
                        <a:t>Presenza di sistemi di </a:t>
                      </a:r>
                      <a:r>
                        <a:rPr lang="it-IT" sz="1400" b="0" u="none" strike="noStrike" dirty="0" err="1">
                          <a:solidFill>
                            <a:schemeClr val="tx1"/>
                          </a:solidFill>
                          <a:effectLst/>
                        </a:rPr>
                        <a:t>collaboration</a:t>
                      </a:r>
                      <a:r>
                        <a:rPr lang="it-IT" sz="1400" b="0" u="none" strike="noStrike" dirty="0">
                          <a:solidFill>
                            <a:schemeClr val="tx1"/>
                          </a:solidFill>
                          <a:effectLst/>
                        </a:rPr>
                        <a:t> </a:t>
                      </a:r>
                    </a:p>
                    <a:p>
                      <a:pPr marL="342900" marR="201930" lvl="0" indent="-342900" algn="just">
                        <a:lnSpc>
                          <a:spcPct val="115000"/>
                        </a:lnSpc>
                        <a:spcAft>
                          <a:spcPts val="0"/>
                        </a:spcAft>
                        <a:buFont typeface="Arial" panose="020B0604020202020204" pitchFamily="34" charset="0"/>
                        <a:buChar char="➢"/>
                        <a:tabLst>
                          <a:tab pos="133985" algn="l"/>
                        </a:tabLst>
                      </a:pPr>
                      <a:r>
                        <a:rPr lang="it-IT" sz="1400" b="0" u="none" strike="noStrike" dirty="0">
                          <a:solidFill>
                            <a:schemeClr val="tx1"/>
                          </a:solidFill>
                          <a:effectLst/>
                        </a:rPr>
                        <a:t>100% Applicativi consultabili in da remoto (n° di applicativi consultabili da remoto sul totale degli applicativi presenti)</a:t>
                      </a:r>
                    </a:p>
                    <a:p>
                      <a:pPr marL="342900" marR="109220" lvl="0" indent="-342900" algn="just">
                        <a:lnSpc>
                          <a:spcPct val="115000"/>
                        </a:lnSpc>
                        <a:spcAft>
                          <a:spcPts val="0"/>
                        </a:spcAft>
                        <a:buFont typeface="Arial" panose="020B0604020202020204" pitchFamily="34" charset="0"/>
                        <a:buChar char="➢"/>
                        <a:tabLst>
                          <a:tab pos="133985" algn="l"/>
                        </a:tabLst>
                      </a:pPr>
                      <a:r>
                        <a:rPr lang="it-IT" sz="1400" b="0" u="none" strike="noStrike" dirty="0">
                          <a:solidFill>
                            <a:schemeClr val="tx1"/>
                          </a:solidFill>
                          <a:effectLst/>
                        </a:rPr>
                        <a:t>100% Banche dati consultabili da remoto (n° di banche dati consultabili da remoto sul totale delle banche presenti)</a:t>
                      </a:r>
                    </a:p>
                    <a:p>
                      <a:pPr marL="342900" lvl="0" indent="-342900" algn="just">
                        <a:lnSpc>
                          <a:spcPct val="115000"/>
                        </a:lnSpc>
                        <a:spcAft>
                          <a:spcPts val="0"/>
                        </a:spcAft>
                        <a:buFont typeface="Arial" panose="020B0604020202020204" pitchFamily="34" charset="0"/>
                        <a:buChar char="➢"/>
                        <a:tabLst>
                          <a:tab pos="133985" algn="l"/>
                        </a:tabLst>
                      </a:pPr>
                      <a:r>
                        <a:rPr lang="it-IT" sz="1400" b="0" u="none" strike="noStrike" dirty="0">
                          <a:solidFill>
                            <a:schemeClr val="tx1"/>
                          </a:solidFill>
                          <a:effectLst/>
                        </a:rPr>
                        <a:t>60% Utilizzo firma digitale tra i lavoratori</a:t>
                      </a:r>
                    </a:p>
                    <a:p>
                      <a:pPr marL="342900" marR="172085" lvl="0" indent="-342900" algn="just">
                        <a:lnSpc>
                          <a:spcPct val="115000"/>
                        </a:lnSpc>
                        <a:spcAft>
                          <a:spcPts val="0"/>
                        </a:spcAft>
                        <a:buFont typeface="Arial" panose="020B0604020202020204" pitchFamily="34" charset="0"/>
                        <a:buChar char="➢"/>
                        <a:tabLst>
                          <a:tab pos="133985" algn="l"/>
                        </a:tabLst>
                      </a:pPr>
                      <a:r>
                        <a:rPr lang="it-IT" sz="1400" b="0" u="none" strike="noStrike" dirty="0">
                          <a:solidFill>
                            <a:schemeClr val="tx1"/>
                          </a:solidFill>
                          <a:effectLst/>
                        </a:rPr>
                        <a:t>60% Processi digitalizzati (n° di processi digitalizzati sul totale dei processi digitalizzabili))</a:t>
                      </a:r>
                    </a:p>
                    <a:p>
                      <a:pPr marL="342900" marR="181610" lvl="0" indent="-342900" algn="just">
                        <a:lnSpc>
                          <a:spcPct val="115000"/>
                        </a:lnSpc>
                        <a:spcAft>
                          <a:spcPts val="0"/>
                        </a:spcAft>
                        <a:buFont typeface="Arial" panose="020B0604020202020204" pitchFamily="34" charset="0"/>
                        <a:buChar char="➢"/>
                        <a:tabLst>
                          <a:tab pos="133985" algn="l"/>
                        </a:tabLst>
                      </a:pPr>
                      <a:r>
                        <a:rPr lang="it-IT" sz="1400" b="0" u="none" strike="noStrike" dirty="0">
                          <a:solidFill>
                            <a:schemeClr val="tx1"/>
                          </a:solidFill>
                          <a:effectLst/>
                        </a:rPr>
                        <a:t>70% Servizi digitalizzati (n° di servizi digitalizzati sul totale dei servizi digitalizzabili)</a:t>
                      </a:r>
                      <a:endParaRPr lang="it-IT" sz="1400" b="0"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14" marR="63914" marT="0" marB="0">
                    <a:solidFill>
                      <a:schemeClr val="bg1"/>
                    </a:solidFill>
                  </a:tcPr>
                </a:tc>
                <a:tc>
                  <a:txBody>
                    <a:bodyPr/>
                    <a:lstStyle/>
                    <a:p>
                      <a:pPr algn="just">
                        <a:lnSpc>
                          <a:spcPct val="93000"/>
                        </a:lnSpc>
                        <a:spcAft>
                          <a:spcPts val="0"/>
                        </a:spcAft>
                        <a:tabLst>
                          <a:tab pos="271145" algn="l"/>
                        </a:tabLst>
                      </a:pPr>
                      <a:r>
                        <a:rPr lang="it-IT" sz="1400" b="0">
                          <a:solidFill>
                            <a:schemeClr val="tx1"/>
                          </a:solidFill>
                          <a:effectLst/>
                        </a:rPr>
                        <a:t>Verranno attuati i seguenti piani:</a:t>
                      </a:r>
                    </a:p>
                    <a:p>
                      <a:pPr algn="just">
                        <a:lnSpc>
                          <a:spcPct val="93000"/>
                        </a:lnSpc>
                        <a:spcAft>
                          <a:spcPts val="0"/>
                        </a:spcAft>
                        <a:tabLst>
                          <a:tab pos="271145" algn="l"/>
                        </a:tabLst>
                      </a:pPr>
                      <a:r>
                        <a:rPr lang="it-IT" sz="1400" b="0">
                          <a:solidFill>
                            <a:schemeClr val="tx1"/>
                          </a:solidFill>
                          <a:effectLst/>
                        </a:rPr>
                        <a:t> </a:t>
                      </a:r>
                    </a:p>
                    <a:p>
                      <a:pPr algn="just">
                        <a:lnSpc>
                          <a:spcPct val="93000"/>
                        </a:lnSpc>
                        <a:spcAft>
                          <a:spcPts val="0"/>
                        </a:spcAft>
                        <a:tabLst>
                          <a:tab pos="271145" algn="l"/>
                        </a:tabLst>
                      </a:pPr>
                      <a:r>
                        <a:rPr lang="it-IT" sz="1400" b="0">
                          <a:solidFill>
                            <a:schemeClr val="tx1"/>
                          </a:solidFill>
                          <a:effectLst/>
                        </a:rPr>
                        <a:t> </a:t>
                      </a:r>
                    </a:p>
                    <a:p>
                      <a:pPr algn="just">
                        <a:lnSpc>
                          <a:spcPct val="93000"/>
                        </a:lnSpc>
                        <a:spcAft>
                          <a:spcPts val="0"/>
                        </a:spcAft>
                        <a:tabLst>
                          <a:tab pos="271145" algn="l"/>
                        </a:tabLst>
                      </a:pPr>
                      <a:r>
                        <a:rPr lang="it-IT" sz="1400" b="0">
                          <a:solidFill>
                            <a:schemeClr val="tx1"/>
                          </a:solidFill>
                          <a:effectLst/>
                        </a:rPr>
                        <a:t>Piano di transizione digitale</a:t>
                      </a:r>
                    </a:p>
                    <a:p>
                      <a:pPr marR="99060" algn="just">
                        <a:lnSpc>
                          <a:spcPct val="115000"/>
                        </a:lnSpc>
                        <a:spcBef>
                          <a:spcPts val="810"/>
                        </a:spcBef>
                        <a:spcAft>
                          <a:spcPts val="0"/>
                        </a:spcAft>
                        <a:tabLst>
                          <a:tab pos="271145" algn="l"/>
                        </a:tabLst>
                      </a:pPr>
                      <a:r>
                        <a:rPr lang="it-IT" sz="1400" b="0">
                          <a:solidFill>
                            <a:schemeClr val="tx1"/>
                          </a:solidFill>
                          <a:effectLst/>
                        </a:rPr>
                        <a:t>Piano di semplificazione e digitalizzazione dei processi e dei servizi amministrativi</a:t>
                      </a:r>
                      <a:endParaRPr lang="it-IT"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14" marR="63914" marT="0" marB="0">
                    <a:solidFill>
                      <a:schemeClr val="bg1"/>
                    </a:solidFill>
                  </a:tcPr>
                </a:tc>
                <a:extLst>
                  <a:ext uri="{0D108BD9-81ED-4DB2-BD59-A6C34878D82A}">
                    <a16:rowId xmlns:a16="http://schemas.microsoft.com/office/drawing/2014/main" val="1714410121"/>
                  </a:ext>
                </a:extLst>
              </a:tr>
              <a:tr h="2587593">
                <a:tc>
                  <a:txBody>
                    <a:bodyPr/>
                    <a:lstStyle/>
                    <a:p>
                      <a:pPr marL="64770" marR="356235" algn="just">
                        <a:lnSpc>
                          <a:spcPct val="115000"/>
                        </a:lnSpc>
                        <a:spcBef>
                          <a:spcPts val="5"/>
                        </a:spcBef>
                        <a:spcAft>
                          <a:spcPts val="0"/>
                        </a:spcAft>
                      </a:pPr>
                      <a:r>
                        <a:rPr lang="it-IT" sz="1400" b="1" dirty="0">
                          <a:solidFill>
                            <a:schemeClr val="tx1"/>
                          </a:solidFill>
                          <a:effectLst/>
                        </a:rPr>
                        <a:t>SALUTE ECONOMICO- FINANZIARIA</a:t>
                      </a:r>
                      <a:endParaRPr lang="it-IT"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914" marR="63914" marT="0" marB="0">
                    <a:solidFill>
                      <a:schemeClr val="bg1"/>
                    </a:solidFill>
                  </a:tcPr>
                </a:tc>
                <a:tc>
                  <a:txBody>
                    <a:bodyPr/>
                    <a:lstStyle/>
                    <a:p>
                      <a:pPr marL="342900" marR="68580" lvl="0" indent="-342900" algn="just">
                        <a:lnSpc>
                          <a:spcPct val="115000"/>
                        </a:lnSpc>
                        <a:spcAft>
                          <a:spcPts val="0"/>
                        </a:spcAft>
                        <a:buSzPts val="900"/>
                        <a:buFont typeface="Arial" panose="020B0604020202020204" pitchFamily="34" charset="0"/>
                        <a:buChar char="➢"/>
                        <a:tabLst>
                          <a:tab pos="133985" algn="l"/>
                        </a:tabLst>
                      </a:pPr>
                      <a:r>
                        <a:rPr lang="it-IT" sz="1400" b="0">
                          <a:solidFill>
                            <a:schemeClr val="tx1"/>
                          </a:solidFill>
                          <a:effectLst/>
                        </a:rPr>
                        <a:t>L’Ateneo ha già provveduto ad effettuare per il 2021 i seguenti stanziamenti:</a:t>
                      </a:r>
                    </a:p>
                    <a:p>
                      <a:pPr marL="342900" marR="68580" lvl="0" indent="-342900" algn="just">
                        <a:lnSpc>
                          <a:spcPct val="115000"/>
                        </a:lnSpc>
                        <a:spcAft>
                          <a:spcPts val="0"/>
                        </a:spcAft>
                        <a:buSzPts val="900"/>
                        <a:buFont typeface="Arial" panose="020B0604020202020204" pitchFamily="34" charset="0"/>
                        <a:buChar char="➢"/>
                        <a:tabLst>
                          <a:tab pos="133985" algn="l"/>
                        </a:tabLst>
                      </a:pPr>
                      <a:r>
                        <a:rPr lang="it-IT" sz="1400" b="0">
                          <a:solidFill>
                            <a:schemeClr val="tx1"/>
                          </a:solidFill>
                          <a:effectLst/>
                        </a:rPr>
                        <a:t> </a:t>
                      </a:r>
                    </a:p>
                    <a:p>
                      <a:pPr marL="342900" marR="368300" lvl="0" indent="-342900" algn="just">
                        <a:lnSpc>
                          <a:spcPct val="115000"/>
                        </a:lnSpc>
                        <a:spcAft>
                          <a:spcPts val="0"/>
                        </a:spcAft>
                        <a:buSzPts val="900"/>
                        <a:buFont typeface="Arial" panose="020B0604020202020204" pitchFamily="34" charset="0"/>
                        <a:buChar char="➢"/>
                        <a:tabLst>
                          <a:tab pos="133350" algn="l"/>
                        </a:tabLst>
                      </a:pPr>
                      <a:r>
                        <a:rPr lang="it-IT" sz="1400" b="0">
                          <a:solidFill>
                            <a:schemeClr val="tx1"/>
                          </a:solidFill>
                          <a:effectLst/>
                        </a:rPr>
                        <a:t>100.000€ per costi formazione delle competenze direzionali, organizzative e digitali funzionali al lavoro agile</a:t>
                      </a:r>
                    </a:p>
                    <a:p>
                      <a:pPr marL="342900" lvl="0" indent="-342900" algn="just">
                        <a:lnSpc>
                          <a:spcPct val="95000"/>
                        </a:lnSpc>
                        <a:spcAft>
                          <a:spcPts val="0"/>
                        </a:spcAft>
                        <a:buSzPts val="900"/>
                        <a:buFont typeface="Arial" panose="020B0604020202020204" pitchFamily="34" charset="0"/>
                        <a:buChar char="➢"/>
                        <a:tabLst>
                          <a:tab pos="133985" algn="l"/>
                        </a:tabLst>
                      </a:pPr>
                      <a:r>
                        <a:rPr lang="it-IT" sz="1400" b="0">
                          <a:solidFill>
                            <a:schemeClr val="tx1"/>
                          </a:solidFill>
                          <a:effectLst/>
                        </a:rPr>
                        <a:t>150.000€ Investimenti in supporti hardware e infrastrutture digitali funzionali al lavoro agile</a:t>
                      </a:r>
                    </a:p>
                    <a:p>
                      <a:pPr marL="342900" lvl="0" indent="-342900" algn="just">
                        <a:lnSpc>
                          <a:spcPct val="95000"/>
                        </a:lnSpc>
                        <a:spcAft>
                          <a:spcPts val="0"/>
                        </a:spcAft>
                        <a:buSzPts val="900"/>
                        <a:buFont typeface="Arial" panose="020B0604020202020204" pitchFamily="34" charset="0"/>
                        <a:buChar char="➢"/>
                        <a:tabLst>
                          <a:tab pos="133985" algn="l"/>
                        </a:tabLst>
                      </a:pPr>
                      <a:r>
                        <a:rPr lang="it-IT" sz="1400" b="0">
                          <a:solidFill>
                            <a:schemeClr val="tx1"/>
                          </a:solidFill>
                          <a:effectLst/>
                        </a:rPr>
                        <a:t>100.000€ Investimenti in digitalizzazione di processi progetti, e modalità erogazione dei servizi)</a:t>
                      </a:r>
                      <a:endParaRPr lang="it-IT" sz="1400" b="0">
                        <a:solidFill>
                          <a:schemeClr val="tx1"/>
                        </a:solidFill>
                        <a:effectLst/>
                        <a:latin typeface="Noto Sans Symbols"/>
                        <a:ea typeface="Noto Sans Symbols"/>
                        <a:cs typeface="Noto Sans Symbols"/>
                      </a:endParaRPr>
                    </a:p>
                  </a:txBody>
                  <a:tcPr marL="63914" marR="63914" marT="0" marB="0">
                    <a:solidFill>
                      <a:schemeClr val="bg1"/>
                    </a:solidFill>
                  </a:tcPr>
                </a:tc>
                <a:tc>
                  <a:txBody>
                    <a:bodyPr/>
                    <a:lstStyle/>
                    <a:p>
                      <a:pPr marL="342900" marR="91440" lvl="0" indent="-342900" algn="just">
                        <a:lnSpc>
                          <a:spcPct val="115000"/>
                        </a:lnSpc>
                        <a:spcBef>
                          <a:spcPts val="5"/>
                        </a:spcBef>
                        <a:spcAft>
                          <a:spcPts val="0"/>
                        </a:spcAft>
                        <a:buSzPts val="900"/>
                        <a:buFont typeface="Arial" panose="020B0604020202020204" pitchFamily="34" charset="0"/>
                        <a:buChar char="●"/>
                        <a:tabLst>
                          <a:tab pos="271145" algn="l"/>
                        </a:tabLst>
                      </a:pPr>
                      <a:r>
                        <a:rPr lang="it-IT" sz="1400" b="0" dirty="0">
                          <a:solidFill>
                            <a:schemeClr val="tx1"/>
                          </a:solidFill>
                          <a:effectLst/>
                        </a:rPr>
                        <a:t> </a:t>
                      </a:r>
                      <a:endParaRPr lang="it-IT" sz="1400" b="0" dirty="0">
                        <a:solidFill>
                          <a:schemeClr val="tx1"/>
                        </a:solidFill>
                        <a:effectLst/>
                        <a:latin typeface="Noto Sans Symbols"/>
                        <a:ea typeface="Noto Sans Symbols"/>
                        <a:cs typeface="Noto Sans Symbols"/>
                      </a:endParaRPr>
                    </a:p>
                  </a:txBody>
                  <a:tcPr marL="63914" marR="63914" marT="0" marB="0">
                    <a:solidFill>
                      <a:schemeClr val="bg1"/>
                    </a:solidFill>
                  </a:tcPr>
                </a:tc>
                <a:extLst>
                  <a:ext uri="{0D108BD9-81ED-4DB2-BD59-A6C34878D82A}">
                    <a16:rowId xmlns:a16="http://schemas.microsoft.com/office/drawing/2014/main" val="935052894"/>
                  </a:ext>
                </a:extLst>
              </a:tr>
            </a:tbl>
          </a:graphicData>
        </a:graphic>
      </p:graphicFrame>
    </p:spTree>
    <p:extLst>
      <p:ext uri="{BB962C8B-B14F-4D97-AF65-F5344CB8AC3E}">
        <p14:creationId xmlns:p14="http://schemas.microsoft.com/office/powerpoint/2010/main" val="4292507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62753"/>
            <a:ext cx="12192000" cy="6696192"/>
          </a:xfrm>
          <a:prstGeom prst="rect">
            <a:avLst/>
          </a:prstGeom>
          <a:solidFill>
            <a:schemeClr val="bg1"/>
          </a:solidFill>
        </p:spPr>
        <p:txBody>
          <a:bodyPr wrap="square">
            <a:spAutoFit/>
          </a:bodyPr>
          <a:lstStyle/>
          <a:p>
            <a:pPr algn="ctr">
              <a:lnSpc>
                <a:spcPct val="115000"/>
              </a:lnSpc>
              <a:spcAft>
                <a:spcPts val="1000"/>
              </a:spcAft>
            </a:pPr>
            <a:r>
              <a:rPr lang="it-IT" sz="4400" b="1" dirty="0">
                <a:latin typeface="Calibri" panose="020F0502020204030204" pitchFamily="34" charset="0"/>
                <a:ea typeface="Calibri" panose="020F0502020204030204" pitchFamily="34" charset="0"/>
                <a:cs typeface="+mj-cs"/>
              </a:rPr>
              <a:t>Gli impatti del lavoro agile</a:t>
            </a:r>
          </a:p>
          <a:p>
            <a:r>
              <a:rPr lang="it-IT" dirty="0"/>
              <a:t>Il lavoro agile deve rappresentare uno strumento per la conciliazione vita-lavoro ma nel contempo deve contribuire al miglioramento della performance organizzativa e alle performance </a:t>
            </a:r>
            <a:r>
              <a:rPr lang="it-IT" dirty="0" smtClean="0"/>
              <a:t>individuali.</a:t>
            </a:r>
            <a:endParaRPr lang="it-IT" b="1" dirty="0" smtClean="0"/>
          </a:p>
          <a:p>
            <a:pPr>
              <a:spcBef>
                <a:spcPts val="1200"/>
              </a:spcBef>
            </a:pPr>
            <a:r>
              <a:rPr lang="it-IT" b="1" dirty="0" smtClean="0"/>
              <a:t>Impatti </a:t>
            </a:r>
            <a:r>
              <a:rPr lang="it-IT" b="1" dirty="0"/>
              <a:t>esterni</a:t>
            </a:r>
            <a:endParaRPr lang="it-IT" dirty="0"/>
          </a:p>
          <a:p>
            <a:r>
              <a:rPr lang="it-IT" b="1" dirty="0"/>
              <a:t>Impatto sociale:</a:t>
            </a:r>
            <a:r>
              <a:rPr lang="it-IT" dirty="0"/>
              <a:t> positivo per gli utenti da misurare attraverso le indagine di </a:t>
            </a:r>
            <a:r>
              <a:rPr lang="it-IT" dirty="0" err="1"/>
              <a:t>customer</a:t>
            </a:r>
            <a:r>
              <a:rPr lang="it-IT" dirty="0"/>
              <a:t> </a:t>
            </a:r>
            <a:r>
              <a:rPr lang="it-IT" dirty="0" err="1"/>
              <a:t>satisfaction</a:t>
            </a:r>
            <a:r>
              <a:rPr lang="it-IT" dirty="0"/>
              <a:t> sui servizi erogati dall’Ateneo; positivo per i lavoratori in termini di riduzione del tempo necessario per gli spostamenti casa-lavoro e di miglioramento del work-life balance.</a:t>
            </a:r>
          </a:p>
          <a:p>
            <a:r>
              <a:rPr lang="it-IT" b="1" dirty="0"/>
              <a:t>Impatto ambientale</a:t>
            </a:r>
            <a:r>
              <a:rPr lang="it-IT" dirty="0"/>
              <a:t>: positivo per la collettività: minor livello di emissioni di Co2 e minor quantità di stampe</a:t>
            </a:r>
            <a:r>
              <a:rPr lang="it-IT" dirty="0" smtClean="0"/>
              <a:t>.</a:t>
            </a:r>
            <a:endParaRPr lang="it-IT" b="1" dirty="0" smtClean="0"/>
          </a:p>
          <a:p>
            <a:pPr>
              <a:spcBef>
                <a:spcPts val="1200"/>
              </a:spcBef>
            </a:pPr>
            <a:r>
              <a:rPr lang="it-IT" b="1" dirty="0" smtClean="0"/>
              <a:t>Impatti </a:t>
            </a:r>
            <a:r>
              <a:rPr lang="it-IT" b="1" dirty="0"/>
              <a:t>interni</a:t>
            </a:r>
            <a:endParaRPr lang="it-IT" dirty="0"/>
          </a:p>
          <a:p>
            <a:r>
              <a:rPr lang="it-IT" b="1" dirty="0"/>
              <a:t>Impatto sulla salute dell’ente: </a:t>
            </a:r>
            <a:r>
              <a:rPr lang="it-IT" dirty="0"/>
              <a:t>miglioramento del clima organizzativo da rilevare con l’indagine di benessere </a:t>
            </a:r>
            <a:endParaRPr lang="it-IT" dirty="0" smtClean="0"/>
          </a:p>
          <a:p>
            <a:r>
              <a:rPr lang="it-IT" dirty="0" smtClean="0"/>
              <a:t>miglioramento </a:t>
            </a:r>
            <a:r>
              <a:rPr lang="it-IT" dirty="0"/>
              <a:t>della salute professionale da realizzare attraverso gli interventi formativi e di </a:t>
            </a:r>
            <a:r>
              <a:rPr lang="it-IT" dirty="0" err="1"/>
              <a:t>assessment</a:t>
            </a:r>
            <a:r>
              <a:rPr lang="it-IT" dirty="0"/>
              <a:t> sopra descritti; miglioramento della salute digitale da realizzare attraverso i piani di digitalizzazione sopra descritti; riduzione dell’assenteismo da valutare in base ai dati disponibili nel sistema di rilevazione delle presenze; miglioramento della salute </a:t>
            </a:r>
            <a:r>
              <a:rPr lang="it-IT" dirty="0" smtClean="0"/>
              <a:t>economico-finanziaria.</a:t>
            </a:r>
            <a:endParaRPr lang="it-IT" b="1" dirty="0" smtClean="0">
              <a:latin typeface="Calibri" panose="020F0502020204030204" pitchFamily="34" charset="0"/>
              <a:ea typeface="Calibri" panose="020F0502020204030204" pitchFamily="34" charset="0"/>
            </a:endParaRPr>
          </a:p>
          <a:p>
            <a:pPr algn="just">
              <a:lnSpc>
                <a:spcPct val="115000"/>
              </a:lnSpc>
              <a:spcBef>
                <a:spcPts val="1200"/>
              </a:spcBef>
            </a:pPr>
            <a:r>
              <a:rPr lang="it-IT" b="1" dirty="0" smtClean="0">
                <a:latin typeface="Calibri" panose="020F0502020204030204" pitchFamily="34" charset="0"/>
                <a:ea typeface="Calibri" panose="020F0502020204030204" pitchFamily="34" charset="0"/>
              </a:rPr>
              <a:t>Impatti </a:t>
            </a:r>
            <a:r>
              <a:rPr lang="it-IT" b="1" dirty="0">
                <a:latin typeface="Calibri" panose="020F0502020204030204" pitchFamily="34" charset="0"/>
                <a:ea typeface="Calibri" panose="020F0502020204030204" pitchFamily="34" charset="0"/>
              </a:rPr>
              <a:t>sull’economicità dell’Ateneo</a:t>
            </a:r>
            <a:endParaRPr lang="it-IT" dirty="0">
              <a:latin typeface="Calibri" panose="020F0502020204030204" pitchFamily="34" charset="0"/>
              <a:ea typeface="Calibri" panose="020F0502020204030204" pitchFamily="34" charset="0"/>
            </a:endParaRPr>
          </a:p>
          <a:p>
            <a:pPr algn="just">
              <a:lnSpc>
                <a:spcPct val="115000"/>
              </a:lnSpc>
            </a:pPr>
            <a:r>
              <a:rPr lang="it-IT" b="1" dirty="0">
                <a:latin typeface="Calibri" panose="020F0502020204030204" pitchFamily="34" charset="0"/>
                <a:ea typeface="Calibri" panose="020F0502020204030204" pitchFamily="34" charset="0"/>
              </a:rPr>
              <a:t>Riflesso economico </a:t>
            </a:r>
            <a:endParaRPr lang="it-IT" dirty="0">
              <a:latin typeface="Calibri" panose="020F0502020204030204" pitchFamily="34" charset="0"/>
              <a:ea typeface="Calibri" panose="020F0502020204030204" pitchFamily="34" charset="0"/>
            </a:endParaRPr>
          </a:p>
          <a:p>
            <a:pPr algn="just">
              <a:lnSpc>
                <a:spcPct val="115000"/>
              </a:lnSpc>
            </a:pPr>
            <a:r>
              <a:rPr lang="it-IT" dirty="0">
                <a:latin typeface="Calibri" panose="020F0502020204030204" pitchFamily="34" charset="0"/>
                <a:ea typeface="Calibri" panose="020F0502020204030204" pitchFamily="34" charset="0"/>
              </a:rPr>
              <a:t>R</a:t>
            </a:r>
            <a:r>
              <a:rPr lang="it-IT" dirty="0" smtClean="0">
                <a:latin typeface="Calibri" panose="020F0502020204030204" pitchFamily="34" charset="0"/>
                <a:ea typeface="Calibri" panose="020F0502020204030204" pitchFamily="34" charset="0"/>
              </a:rPr>
              <a:t>isparmi per utenze</a:t>
            </a:r>
            <a:r>
              <a:rPr lang="it-IT" dirty="0">
                <a:latin typeface="Calibri" panose="020F0502020204030204" pitchFamily="34" charset="0"/>
                <a:ea typeface="Calibri" panose="020F0502020204030204" pitchFamily="34" charset="0"/>
              </a:rPr>
              <a:t>, materiale di cancelleria e carta, straordinari. </a:t>
            </a:r>
          </a:p>
          <a:p>
            <a:pPr algn="just">
              <a:lnSpc>
                <a:spcPct val="115000"/>
              </a:lnSpc>
            </a:pPr>
            <a:r>
              <a:rPr lang="it-IT" b="1" dirty="0">
                <a:latin typeface="Calibri" panose="020F0502020204030204" pitchFamily="34" charset="0"/>
                <a:ea typeface="Calibri" panose="020F0502020204030204" pitchFamily="34" charset="0"/>
              </a:rPr>
              <a:t>Riflesso patrimoniale</a:t>
            </a:r>
            <a:endParaRPr lang="it-IT" dirty="0">
              <a:latin typeface="Calibri" panose="020F0502020204030204" pitchFamily="34" charset="0"/>
              <a:ea typeface="Calibri" panose="020F0502020204030204" pitchFamily="34" charset="0"/>
            </a:endParaRPr>
          </a:p>
          <a:p>
            <a:pPr algn="just">
              <a:lnSpc>
                <a:spcPct val="115000"/>
              </a:lnSpc>
            </a:pPr>
            <a:r>
              <a:rPr lang="it-IT" dirty="0">
                <a:latin typeface="Calibri" panose="020F0502020204030204" pitchFamily="34" charset="0"/>
                <a:ea typeface="Calibri" panose="020F0502020204030204" pitchFamily="34" charset="0"/>
              </a:rPr>
              <a:t>N</a:t>
            </a:r>
            <a:r>
              <a:rPr lang="it-IT" dirty="0" smtClean="0">
                <a:latin typeface="Calibri" panose="020F0502020204030204" pitchFamily="34" charset="0"/>
                <a:ea typeface="Calibri" panose="020F0502020204030204" pitchFamily="34" charset="0"/>
              </a:rPr>
              <a:t>ecessità </a:t>
            </a:r>
            <a:r>
              <a:rPr lang="it-IT" dirty="0">
                <a:latin typeface="Calibri" panose="020F0502020204030204" pitchFamily="34" charset="0"/>
                <a:ea typeface="Calibri" panose="020F0502020204030204" pitchFamily="34" charset="0"/>
              </a:rPr>
              <a:t>di ripensare i luoghi di lavoro tenendo conto che gli uffici e gli spazi comuni, come sino ad ora concepiti, non rispondono alle esigenze della modalità mista (giorni in presenza alternati a giorni in </a:t>
            </a:r>
            <a:r>
              <a:rPr lang="it-IT" dirty="0" err="1" smtClean="0">
                <a:latin typeface="Calibri" panose="020F0502020204030204" pitchFamily="34" charset="0"/>
                <a:ea typeface="Calibri" panose="020F0502020204030204" pitchFamily="34" charset="0"/>
              </a:rPr>
              <a:t>smartworking</a:t>
            </a:r>
            <a:endParaRPr lang="it-IT"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272867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12192000" cy="1482457"/>
          </a:xfrm>
          <a:prstGeom prst="rect">
            <a:avLst/>
          </a:prstGeom>
        </p:spPr>
        <p:txBody>
          <a:bodyPr wrap="square">
            <a:spAutoFit/>
          </a:bodyPr>
          <a:lstStyle/>
          <a:p>
            <a:pPr algn="just">
              <a:lnSpc>
                <a:spcPct val="115000"/>
              </a:lnSpc>
              <a:spcAft>
                <a:spcPts val="1000"/>
              </a:spcAft>
            </a:pPr>
            <a:r>
              <a:rPr lang="it-IT" sz="4000" b="1" dirty="0">
                <a:latin typeface="Calibri Light" panose="020F0302020204030204" pitchFamily="34" charset="0"/>
                <a:ea typeface="Calibri" panose="020F0502020204030204" pitchFamily="34" charset="0"/>
                <a:cs typeface="Calibri Light" panose="020F0302020204030204" pitchFamily="34" charset="0"/>
              </a:rPr>
              <a:t>Programma di implementazione del lavoro agile</a:t>
            </a:r>
            <a:endParaRPr lang="it-IT" sz="4000" dirty="0">
              <a:latin typeface="Calibri Light" panose="020F0302020204030204" pitchFamily="34" charset="0"/>
              <a:ea typeface="Calibri" panose="020F0502020204030204" pitchFamily="34" charset="0"/>
              <a:cs typeface="Calibri Light" panose="020F0302020204030204" pitchFamily="34" charset="0"/>
            </a:endParaRPr>
          </a:p>
          <a:p>
            <a:r>
              <a:rPr lang="it-IT" dirty="0" smtClean="0">
                <a:latin typeface="Calibri" panose="020F0502020204030204" pitchFamily="34" charset="0"/>
                <a:ea typeface="Calibri" panose="020F0502020204030204" pitchFamily="34" charset="0"/>
              </a:rPr>
              <a:t>Nel mese </a:t>
            </a:r>
            <a:r>
              <a:rPr lang="it-IT" dirty="0">
                <a:latin typeface="Calibri" panose="020F0502020204030204" pitchFamily="34" charset="0"/>
                <a:ea typeface="Calibri" panose="020F0502020204030204" pitchFamily="34" charset="0"/>
              </a:rPr>
              <a:t>di dicembre 2020 è stata svolta un’indagine su tutto il personale tecnico </a:t>
            </a:r>
            <a:r>
              <a:rPr lang="it-IT" dirty="0" smtClean="0">
                <a:latin typeface="Calibri" panose="020F0502020204030204" pitchFamily="34" charset="0"/>
                <a:ea typeface="Calibri" panose="020F0502020204030204" pitchFamily="34" charset="0"/>
              </a:rPr>
              <a:t>amministrativo al </a:t>
            </a:r>
            <a:r>
              <a:rPr lang="it-IT" dirty="0">
                <a:latin typeface="Calibri" panose="020F0502020204030204" pitchFamily="34" charset="0"/>
                <a:ea typeface="Calibri" panose="020F0502020204030204" pitchFamily="34" charset="0"/>
              </a:rPr>
              <a:t>fine di valutare il volume di dipendenti interessati a continuare a svolgere la propria attività in modalità agile anche in un futuro non </a:t>
            </a:r>
            <a:r>
              <a:rPr lang="it-IT" dirty="0" smtClean="0">
                <a:latin typeface="Calibri" panose="020F0502020204030204" pitchFamily="34" charset="0"/>
                <a:ea typeface="Calibri" panose="020F0502020204030204" pitchFamily="34" charset="0"/>
              </a:rPr>
              <a:t>emergenziale. </a:t>
            </a:r>
          </a:p>
        </p:txBody>
      </p:sp>
      <p:graphicFrame>
        <p:nvGraphicFramePr>
          <p:cNvPr id="3" name="Tabella 2"/>
          <p:cNvGraphicFramePr>
            <a:graphicFrameLocks noGrp="1"/>
          </p:cNvGraphicFramePr>
          <p:nvPr>
            <p:extLst>
              <p:ext uri="{D42A27DB-BD31-4B8C-83A1-F6EECF244321}">
                <p14:modId xmlns:p14="http://schemas.microsoft.com/office/powerpoint/2010/main" val="3157904620"/>
              </p:ext>
            </p:extLst>
          </p:nvPr>
        </p:nvGraphicFramePr>
        <p:xfrm>
          <a:off x="-26894" y="1482457"/>
          <a:ext cx="12218893" cy="5412348"/>
        </p:xfrm>
        <a:graphic>
          <a:graphicData uri="http://schemas.openxmlformats.org/drawingml/2006/table">
            <a:tbl>
              <a:tblPr>
                <a:tableStyleId>{5C22544A-7EE6-4342-B048-85BDC9FD1C3A}</a:tableStyleId>
              </a:tblPr>
              <a:tblGrid>
                <a:gridCol w="1392596">
                  <a:extLst>
                    <a:ext uri="{9D8B030D-6E8A-4147-A177-3AD203B41FA5}">
                      <a16:colId xmlns:a16="http://schemas.microsoft.com/office/drawing/2014/main" val="3787538326"/>
                    </a:ext>
                  </a:extLst>
                </a:gridCol>
                <a:gridCol w="799619">
                  <a:extLst>
                    <a:ext uri="{9D8B030D-6E8A-4147-A177-3AD203B41FA5}">
                      <a16:colId xmlns:a16="http://schemas.microsoft.com/office/drawing/2014/main" val="1120716242"/>
                    </a:ext>
                  </a:extLst>
                </a:gridCol>
                <a:gridCol w="2174243">
                  <a:extLst>
                    <a:ext uri="{9D8B030D-6E8A-4147-A177-3AD203B41FA5}">
                      <a16:colId xmlns:a16="http://schemas.microsoft.com/office/drawing/2014/main" val="3133781348"/>
                    </a:ext>
                  </a:extLst>
                </a:gridCol>
                <a:gridCol w="2416825">
                  <a:extLst>
                    <a:ext uri="{9D8B030D-6E8A-4147-A177-3AD203B41FA5}">
                      <a16:colId xmlns:a16="http://schemas.microsoft.com/office/drawing/2014/main" val="3498703777"/>
                    </a:ext>
                  </a:extLst>
                </a:gridCol>
                <a:gridCol w="3059964">
                  <a:extLst>
                    <a:ext uri="{9D8B030D-6E8A-4147-A177-3AD203B41FA5}">
                      <a16:colId xmlns:a16="http://schemas.microsoft.com/office/drawing/2014/main" val="4107913813"/>
                    </a:ext>
                  </a:extLst>
                </a:gridCol>
                <a:gridCol w="2375646">
                  <a:extLst>
                    <a:ext uri="{9D8B030D-6E8A-4147-A177-3AD203B41FA5}">
                      <a16:colId xmlns:a16="http://schemas.microsoft.com/office/drawing/2014/main" val="2665029048"/>
                    </a:ext>
                  </a:extLst>
                </a:gridCol>
              </a:tblGrid>
              <a:tr h="1408304">
                <a:tc>
                  <a:txBody>
                    <a:bodyPr/>
                    <a:lstStyle/>
                    <a:p>
                      <a:pPr algn="just">
                        <a:lnSpc>
                          <a:spcPct val="115000"/>
                        </a:lnSpc>
                        <a:spcBef>
                          <a:spcPts val="1200"/>
                        </a:spcBef>
                        <a:spcAft>
                          <a:spcPts val="0"/>
                        </a:spcAft>
                      </a:pPr>
                      <a:r>
                        <a:rPr lang="it-IT" sz="1600" b="0" dirty="0">
                          <a:effectLst/>
                        </a:rPr>
                        <a:t>Strutture</a:t>
                      </a:r>
                      <a:endParaRPr lang="it-IT"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just">
                        <a:lnSpc>
                          <a:spcPct val="115000"/>
                        </a:lnSpc>
                        <a:spcBef>
                          <a:spcPts val="1200"/>
                        </a:spcBef>
                        <a:spcAft>
                          <a:spcPts val="0"/>
                        </a:spcAft>
                      </a:pPr>
                      <a:r>
                        <a:rPr lang="it-IT" sz="1600" b="0" dirty="0">
                          <a:effectLst/>
                        </a:rPr>
                        <a:t>Tot PTA</a:t>
                      </a:r>
                      <a:endParaRPr lang="it-IT"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just">
                        <a:lnSpc>
                          <a:spcPct val="115000"/>
                        </a:lnSpc>
                        <a:spcBef>
                          <a:spcPts val="1200"/>
                        </a:spcBef>
                        <a:spcAft>
                          <a:spcPts val="0"/>
                        </a:spcAft>
                      </a:pPr>
                      <a:r>
                        <a:rPr lang="it-IT" sz="1600" b="0" dirty="0">
                          <a:effectLst/>
                        </a:rPr>
                        <a:t>TOT Persone con attività </a:t>
                      </a:r>
                      <a:r>
                        <a:rPr lang="it-IT" sz="1600" b="0" dirty="0" smtClean="0">
                          <a:effectLst/>
                        </a:rPr>
                        <a:t>svolgibile</a:t>
                      </a:r>
                      <a:r>
                        <a:rPr lang="it-IT" sz="1600" b="0" baseline="0" dirty="0" smtClean="0">
                          <a:effectLst/>
                        </a:rPr>
                        <a:t> in modalità agile</a:t>
                      </a:r>
                      <a:endParaRPr lang="it-IT"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just">
                        <a:lnSpc>
                          <a:spcPct val="115000"/>
                        </a:lnSpc>
                        <a:spcBef>
                          <a:spcPts val="1200"/>
                        </a:spcBef>
                        <a:spcAft>
                          <a:spcPts val="0"/>
                        </a:spcAft>
                      </a:pPr>
                      <a:r>
                        <a:rPr lang="it-IT" sz="1600" b="0" dirty="0">
                          <a:effectLst/>
                        </a:rPr>
                        <a:t>Persone interessato a SW a </a:t>
                      </a:r>
                      <a:r>
                        <a:rPr lang="it-IT" sz="1600" b="0" dirty="0" smtClean="0">
                          <a:effectLst/>
                        </a:rPr>
                        <a:t>regime</a:t>
                      </a:r>
                      <a:endParaRPr lang="it-IT"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just">
                        <a:lnSpc>
                          <a:spcPct val="115000"/>
                        </a:lnSpc>
                        <a:spcBef>
                          <a:spcPts val="1200"/>
                        </a:spcBef>
                        <a:spcAft>
                          <a:spcPts val="0"/>
                        </a:spcAft>
                      </a:pPr>
                      <a:r>
                        <a:rPr lang="it-IT" sz="1600" b="0" dirty="0">
                          <a:effectLst/>
                        </a:rPr>
                        <a:t>Persone interessato a SW a regime / TOT Persone con attività svolgibili in modalità agile</a:t>
                      </a:r>
                      <a:endParaRPr lang="it-IT"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just">
                        <a:lnSpc>
                          <a:spcPct val="115000"/>
                        </a:lnSpc>
                        <a:spcBef>
                          <a:spcPts val="1200"/>
                        </a:spcBef>
                        <a:spcAft>
                          <a:spcPts val="0"/>
                        </a:spcAft>
                      </a:pPr>
                      <a:r>
                        <a:rPr lang="it-IT" sz="1600" b="0" dirty="0">
                          <a:effectLst/>
                        </a:rPr>
                        <a:t>Persone interessato a SW a regime / Tot PTA</a:t>
                      </a:r>
                      <a:endParaRPr lang="it-IT"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extLst>
                  <a:ext uri="{0D108BD9-81ED-4DB2-BD59-A6C34878D82A}">
                    <a16:rowId xmlns:a16="http://schemas.microsoft.com/office/drawing/2014/main" val="2025077522"/>
                  </a:ext>
                </a:extLst>
              </a:tr>
              <a:tr h="382894">
                <a:tc>
                  <a:txBody>
                    <a:bodyPr/>
                    <a:lstStyle/>
                    <a:p>
                      <a:pPr algn="just">
                        <a:lnSpc>
                          <a:spcPct val="115000"/>
                        </a:lnSpc>
                        <a:spcBef>
                          <a:spcPts val="1200"/>
                        </a:spcBef>
                        <a:spcAft>
                          <a:spcPts val="0"/>
                        </a:spcAft>
                      </a:pPr>
                      <a:r>
                        <a:rPr lang="it-IT" sz="1600" b="0">
                          <a:effectLst/>
                        </a:rPr>
                        <a:t>ADG</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dirty="0">
                          <a:effectLst/>
                        </a:rPr>
                        <a:t>47</a:t>
                      </a:r>
                      <a:endParaRPr lang="it-IT"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dirty="0">
                          <a:effectLst/>
                        </a:rPr>
                        <a:t>44</a:t>
                      </a:r>
                      <a:endParaRPr lang="it-IT"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27</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61,36%</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57,45%</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extLst>
                  <a:ext uri="{0D108BD9-81ED-4DB2-BD59-A6C34878D82A}">
                    <a16:rowId xmlns:a16="http://schemas.microsoft.com/office/drawing/2014/main" val="537901136"/>
                  </a:ext>
                </a:extLst>
              </a:tr>
              <a:tr h="382894">
                <a:tc>
                  <a:txBody>
                    <a:bodyPr/>
                    <a:lstStyle/>
                    <a:p>
                      <a:pPr algn="just">
                        <a:lnSpc>
                          <a:spcPct val="115000"/>
                        </a:lnSpc>
                        <a:spcBef>
                          <a:spcPts val="1200"/>
                        </a:spcBef>
                        <a:spcAft>
                          <a:spcPts val="0"/>
                        </a:spcAft>
                      </a:pPr>
                      <a:r>
                        <a:rPr lang="it-IT" sz="1600" b="0">
                          <a:effectLst/>
                        </a:rPr>
                        <a:t>ABC</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110</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75</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51</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68,00%</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46,36%</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extLst>
                  <a:ext uri="{0D108BD9-81ED-4DB2-BD59-A6C34878D82A}">
                    <a16:rowId xmlns:a16="http://schemas.microsoft.com/office/drawing/2014/main" val="2552764577"/>
                  </a:ext>
                </a:extLst>
              </a:tr>
              <a:tr h="382894">
                <a:tc>
                  <a:txBody>
                    <a:bodyPr/>
                    <a:lstStyle/>
                    <a:p>
                      <a:pPr algn="just">
                        <a:lnSpc>
                          <a:spcPct val="115000"/>
                        </a:lnSpc>
                        <a:spcBef>
                          <a:spcPts val="1200"/>
                        </a:spcBef>
                        <a:spcAft>
                          <a:spcPts val="0"/>
                        </a:spcAft>
                      </a:pPr>
                      <a:r>
                        <a:rPr lang="it-IT" sz="1600" b="0">
                          <a:effectLst/>
                        </a:rPr>
                        <a:t>ADSS</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93</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83</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59</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71,08%</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63,44%</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extLst>
                  <a:ext uri="{0D108BD9-81ED-4DB2-BD59-A6C34878D82A}">
                    <a16:rowId xmlns:a16="http://schemas.microsoft.com/office/drawing/2014/main" val="2570600243"/>
                  </a:ext>
                </a:extLst>
              </a:tr>
              <a:tr h="382894">
                <a:tc>
                  <a:txBody>
                    <a:bodyPr/>
                    <a:lstStyle/>
                    <a:p>
                      <a:pPr algn="just">
                        <a:lnSpc>
                          <a:spcPct val="115000"/>
                        </a:lnSpc>
                        <a:spcBef>
                          <a:spcPts val="1200"/>
                        </a:spcBef>
                        <a:spcAft>
                          <a:spcPts val="0"/>
                        </a:spcAft>
                      </a:pPr>
                      <a:r>
                        <a:rPr lang="it-IT" sz="1600" b="0">
                          <a:effectLst/>
                        </a:rPr>
                        <a:t>ARIIDC</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50</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45</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43</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95,56%</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86,00%</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extLst>
                  <a:ext uri="{0D108BD9-81ED-4DB2-BD59-A6C34878D82A}">
                    <a16:rowId xmlns:a16="http://schemas.microsoft.com/office/drawing/2014/main" val="1435181888"/>
                  </a:ext>
                </a:extLst>
              </a:tr>
              <a:tr h="382894">
                <a:tc>
                  <a:txBody>
                    <a:bodyPr/>
                    <a:lstStyle/>
                    <a:p>
                      <a:pPr algn="just">
                        <a:lnSpc>
                          <a:spcPct val="115000"/>
                        </a:lnSpc>
                        <a:spcBef>
                          <a:spcPts val="1200"/>
                        </a:spcBef>
                        <a:spcAft>
                          <a:spcPts val="0"/>
                        </a:spcAft>
                      </a:pPr>
                      <a:r>
                        <a:rPr lang="it-IT" sz="1600" b="0">
                          <a:effectLst/>
                        </a:rPr>
                        <a:t>ARTM</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48</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44</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34</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77,27%</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70,83%</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extLst>
                  <a:ext uri="{0D108BD9-81ED-4DB2-BD59-A6C34878D82A}">
                    <a16:rowId xmlns:a16="http://schemas.microsoft.com/office/drawing/2014/main" val="2369885134"/>
                  </a:ext>
                </a:extLst>
              </a:tr>
              <a:tr h="382894">
                <a:tc>
                  <a:txBody>
                    <a:bodyPr/>
                    <a:lstStyle/>
                    <a:p>
                      <a:pPr algn="just">
                        <a:lnSpc>
                          <a:spcPct val="115000"/>
                        </a:lnSpc>
                        <a:spcBef>
                          <a:spcPts val="1200"/>
                        </a:spcBef>
                        <a:spcAft>
                          <a:spcPts val="0"/>
                        </a:spcAft>
                      </a:pPr>
                      <a:r>
                        <a:rPr lang="it-IT" sz="1600" b="0">
                          <a:effectLst/>
                        </a:rPr>
                        <a:t>ARUF</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56</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50</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44</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88,00%</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78,57%</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extLst>
                  <a:ext uri="{0D108BD9-81ED-4DB2-BD59-A6C34878D82A}">
                    <a16:rowId xmlns:a16="http://schemas.microsoft.com/office/drawing/2014/main" val="311371430"/>
                  </a:ext>
                </a:extLst>
              </a:tr>
              <a:tr h="382894">
                <a:tc>
                  <a:txBody>
                    <a:bodyPr/>
                    <a:lstStyle/>
                    <a:p>
                      <a:pPr algn="just">
                        <a:lnSpc>
                          <a:spcPct val="115000"/>
                        </a:lnSpc>
                        <a:spcBef>
                          <a:spcPts val="1200"/>
                        </a:spcBef>
                        <a:spcAft>
                          <a:spcPts val="0"/>
                        </a:spcAft>
                      </a:pPr>
                      <a:r>
                        <a:rPr lang="it-IT" sz="1600" b="0">
                          <a:effectLst/>
                        </a:rPr>
                        <a:t>ASI</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31</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25</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13</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52,00%</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41,94%</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extLst>
                  <a:ext uri="{0D108BD9-81ED-4DB2-BD59-A6C34878D82A}">
                    <a16:rowId xmlns:a16="http://schemas.microsoft.com/office/drawing/2014/main" val="1857334822"/>
                  </a:ext>
                </a:extLst>
              </a:tr>
              <a:tr h="382894">
                <a:tc>
                  <a:txBody>
                    <a:bodyPr/>
                    <a:lstStyle/>
                    <a:p>
                      <a:pPr algn="just">
                        <a:lnSpc>
                          <a:spcPct val="115000"/>
                        </a:lnSpc>
                        <a:spcBef>
                          <a:spcPts val="1200"/>
                        </a:spcBef>
                        <a:spcAft>
                          <a:spcPts val="0"/>
                        </a:spcAft>
                      </a:pPr>
                      <a:r>
                        <a:rPr lang="it-IT" sz="1600" b="0">
                          <a:effectLst/>
                        </a:rPr>
                        <a:t>ATS</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60</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49</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49</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100,00%</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81,67%</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extLst>
                  <a:ext uri="{0D108BD9-81ED-4DB2-BD59-A6C34878D82A}">
                    <a16:rowId xmlns:a16="http://schemas.microsoft.com/office/drawing/2014/main" val="2836831339"/>
                  </a:ext>
                </a:extLst>
              </a:tr>
              <a:tr h="458440">
                <a:tc>
                  <a:txBody>
                    <a:bodyPr/>
                    <a:lstStyle/>
                    <a:p>
                      <a:pPr algn="just">
                        <a:lnSpc>
                          <a:spcPct val="115000"/>
                        </a:lnSpc>
                        <a:spcBef>
                          <a:spcPts val="1200"/>
                        </a:spcBef>
                        <a:spcAft>
                          <a:spcPts val="0"/>
                        </a:spcAft>
                      </a:pPr>
                      <a:r>
                        <a:rPr lang="it-IT" sz="1600" b="0">
                          <a:effectLst/>
                        </a:rPr>
                        <a:t>DIPARTIMENTI</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360</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223</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163</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73,09%</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0">
                          <a:effectLst/>
                        </a:rPr>
                        <a:t>45,28%</a:t>
                      </a:r>
                      <a:endParaRPr lang="it-IT" sz="1600" b="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extLst>
                  <a:ext uri="{0D108BD9-81ED-4DB2-BD59-A6C34878D82A}">
                    <a16:rowId xmlns:a16="http://schemas.microsoft.com/office/drawing/2014/main" val="3360549221"/>
                  </a:ext>
                </a:extLst>
              </a:tr>
              <a:tr h="382894">
                <a:tc>
                  <a:txBody>
                    <a:bodyPr/>
                    <a:lstStyle/>
                    <a:p>
                      <a:pPr algn="just">
                        <a:lnSpc>
                          <a:spcPct val="115000"/>
                        </a:lnSpc>
                        <a:spcBef>
                          <a:spcPts val="1200"/>
                        </a:spcBef>
                        <a:spcAft>
                          <a:spcPts val="0"/>
                        </a:spcAft>
                      </a:pPr>
                      <a:r>
                        <a:rPr lang="it-IT" sz="1600" b="1" dirty="0">
                          <a:effectLst/>
                        </a:rPr>
                        <a:t>TOTALE</a:t>
                      </a:r>
                      <a:endParaRPr lang="it-I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1" dirty="0">
                          <a:effectLst/>
                        </a:rPr>
                        <a:t>855</a:t>
                      </a:r>
                      <a:endParaRPr lang="it-I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1" dirty="0">
                          <a:effectLst/>
                        </a:rPr>
                        <a:t>631</a:t>
                      </a:r>
                      <a:endParaRPr lang="it-I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1" dirty="0">
                          <a:effectLst/>
                        </a:rPr>
                        <a:t>483</a:t>
                      </a:r>
                      <a:endParaRPr lang="it-I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1" dirty="0">
                          <a:effectLst/>
                        </a:rPr>
                        <a:t>76,55%</a:t>
                      </a:r>
                      <a:endParaRPr lang="it-I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tc>
                  <a:txBody>
                    <a:bodyPr/>
                    <a:lstStyle/>
                    <a:p>
                      <a:pPr algn="r">
                        <a:lnSpc>
                          <a:spcPct val="115000"/>
                        </a:lnSpc>
                        <a:spcBef>
                          <a:spcPts val="1200"/>
                        </a:spcBef>
                        <a:spcAft>
                          <a:spcPts val="0"/>
                        </a:spcAft>
                      </a:pPr>
                      <a:r>
                        <a:rPr lang="it-IT" sz="1600" b="1" dirty="0">
                          <a:effectLst/>
                        </a:rPr>
                        <a:t>56,49%</a:t>
                      </a:r>
                      <a:endParaRPr lang="it-I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416" marR="45416" marT="56770" marB="56770" anchor="b"/>
                </a:tc>
                <a:extLst>
                  <a:ext uri="{0D108BD9-81ED-4DB2-BD59-A6C34878D82A}">
                    <a16:rowId xmlns:a16="http://schemas.microsoft.com/office/drawing/2014/main" val="1491835348"/>
                  </a:ext>
                </a:extLst>
              </a:tr>
            </a:tbl>
          </a:graphicData>
        </a:graphic>
      </p:graphicFrame>
    </p:spTree>
    <p:extLst>
      <p:ext uri="{BB962C8B-B14F-4D97-AF65-F5344CB8AC3E}">
        <p14:creationId xmlns:p14="http://schemas.microsoft.com/office/powerpoint/2010/main" val="1514355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72748" y="133806"/>
            <a:ext cx="9588843"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B2284B"/>
                </a:solidFill>
                <a:effectLst/>
                <a:uLnTx/>
                <a:uFillTx/>
                <a:latin typeface="Roboto" pitchFamily="2" charset="0"/>
                <a:ea typeface="Roboto" pitchFamily="2" charset="0"/>
                <a:cs typeface="+mn-cs"/>
              </a:rPr>
              <a:t>Aggiornamento SMVP 2021-2023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200" b="1" i="0" u="none" strike="noStrike" kern="1200" cap="none" spc="0" normalizeH="0" baseline="0" noProof="0" dirty="0">
                <a:ln>
                  <a:noFill/>
                </a:ln>
                <a:solidFill>
                  <a:srgbClr val="B2284B"/>
                </a:solidFill>
                <a:effectLst/>
                <a:uLnTx/>
                <a:uFillTx/>
                <a:latin typeface="Roboto" pitchFamily="2" charset="0"/>
                <a:ea typeface="Roboto" pitchFamily="2" charset="0"/>
                <a:cs typeface="+mn-cs"/>
              </a:rPr>
              <a:t>Il peso delle diverse tipologie di obiettivi divisi per fasce di responsabilità</a:t>
            </a:r>
          </a:p>
        </p:txBody>
      </p:sp>
      <p:sp>
        <p:nvSpPr>
          <p:cNvPr id="9" name="Rettangolo 8"/>
          <p:cNvSpPr/>
          <p:nvPr/>
        </p:nvSpPr>
        <p:spPr>
          <a:xfrm>
            <a:off x="219586" y="2935258"/>
            <a:ext cx="2380739" cy="15279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it-IT" b="1" i="0" u="none" strike="noStrike" kern="1200" cap="none" spc="0" normalizeH="0" baseline="0" noProof="0" dirty="0">
                <a:ln>
                  <a:noFill/>
                </a:ln>
                <a:solidFill>
                  <a:srgbClr val="DB1B49"/>
                </a:solidFill>
                <a:effectLst/>
                <a:uLnTx/>
                <a:uFillTx/>
                <a:latin typeface="Calibri"/>
                <a:ea typeface="Roboto" pitchFamily="2" charset="0"/>
                <a:cs typeface="+mn-cs"/>
              </a:rPr>
              <a:t>Novità 2021: </a:t>
            </a: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it-IT" b="0" i="0" u="none" strike="noStrike" kern="1200" cap="none" spc="0" normalizeH="0" baseline="0" noProof="0" dirty="0">
                <a:ln>
                  <a:noFill/>
                </a:ln>
                <a:solidFill>
                  <a:prstClr val="black"/>
                </a:solidFill>
                <a:effectLst/>
                <a:uLnTx/>
                <a:uFillTx/>
                <a:latin typeface="Calibri"/>
                <a:ea typeface="Roboto" pitchFamily="2" charset="0"/>
                <a:cs typeface="+mn-cs"/>
              </a:rPr>
              <a:t>Introduzione della valutazione del personale responsabile di unità organizzative complesse (UOC) </a:t>
            </a:r>
          </a:p>
        </p:txBody>
      </p:sp>
      <p:pic>
        <p:nvPicPr>
          <p:cNvPr id="8" name="Picture 3">
            <a:extLst>
              <a:ext uri="{FF2B5EF4-FFF2-40B4-BE49-F238E27FC236}">
                <a16:creationId xmlns:a16="http://schemas.microsoft.com/office/drawing/2014/main" id="{76396949-F932-40BB-B5FF-EFFAB58AA4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2862" y="1070213"/>
            <a:ext cx="7076049" cy="52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e 9">
            <a:extLst>
              <a:ext uri="{FF2B5EF4-FFF2-40B4-BE49-F238E27FC236}">
                <a16:creationId xmlns:a16="http://schemas.microsoft.com/office/drawing/2014/main" id="{FB755219-9D8C-44A9-BC70-685CE2741E07}"/>
              </a:ext>
            </a:extLst>
          </p:cNvPr>
          <p:cNvSpPr/>
          <p:nvPr/>
        </p:nvSpPr>
        <p:spPr>
          <a:xfrm>
            <a:off x="2889424" y="5364278"/>
            <a:ext cx="6606268" cy="755168"/>
          </a:xfrm>
          <a:prstGeom prst="ellipse">
            <a:avLst/>
          </a:prstGeom>
          <a:noFill/>
          <a:ln w="25400">
            <a:solidFill>
              <a:srgbClr val="DB1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 name="Picture 2" descr="Risultati immagini per freccia">
            <a:extLst>
              <a:ext uri="{FF2B5EF4-FFF2-40B4-BE49-F238E27FC236}">
                <a16:creationId xmlns:a16="http://schemas.microsoft.com/office/drawing/2014/main" id="{303C3870-A0E5-40A2-B5AF-A1F8D5EA677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889313">
            <a:off x="1620586" y="4601569"/>
            <a:ext cx="1231368" cy="1307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7168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5859" y="1047872"/>
            <a:ext cx="12120282" cy="5693866"/>
          </a:xfrm>
          <a:prstGeom prst="rect">
            <a:avLst/>
          </a:prstGeom>
          <a:solidFill>
            <a:schemeClr val="bg1"/>
          </a:solidFill>
        </p:spPr>
        <p:txBody>
          <a:bodyPr wrap="square" rtlCol="0">
            <a:spAutoFit/>
          </a:bodyPr>
          <a:lstStyle/>
          <a:p>
            <a:r>
              <a:rPr lang="it-IT" sz="2800" dirty="0"/>
              <a:t>In considerazione del carattere necessariamente ‘sperimentale’ di questa prima fase di avvio (anno 2021), del perdurare della situazione di emergenza sanitaria e della conseguente proroga dell’applicazione ‘semplificata’ dello </a:t>
            </a:r>
            <a:r>
              <a:rPr lang="it-IT" sz="2800" dirty="0" err="1"/>
              <a:t>smart</a:t>
            </a:r>
            <a:r>
              <a:rPr lang="it-IT" sz="2800" dirty="0"/>
              <a:t> </a:t>
            </a:r>
            <a:r>
              <a:rPr lang="it-IT" sz="2800" dirty="0" err="1"/>
              <a:t>working</a:t>
            </a:r>
            <a:r>
              <a:rPr lang="it-IT" sz="2800" dirty="0"/>
              <a:t>, l’Ateneo intende raggiungere i seguenti risultati:</a:t>
            </a:r>
          </a:p>
          <a:p>
            <a:pPr marL="457200" lvl="0" indent="-457200">
              <a:buFont typeface="Arial" panose="020B0604020202020204" pitchFamily="34" charset="0"/>
              <a:buChar char="•"/>
            </a:pPr>
            <a:r>
              <a:rPr lang="it-IT" sz="2800" dirty="0"/>
              <a:t>una percentuale pari almeno al 60% del proprio personale in modalità di lavoro agile a regime;</a:t>
            </a:r>
          </a:p>
          <a:p>
            <a:pPr marL="457200" lvl="0" indent="-457200">
              <a:buFont typeface="Arial" panose="020B0604020202020204" pitchFamily="34" charset="0"/>
              <a:buChar char="•"/>
            </a:pPr>
            <a:r>
              <a:rPr lang="it-IT" sz="2800" dirty="0"/>
              <a:t>la verifica del raggiungimento dei target prefissati per tutti gli accordi individuali stipulati;</a:t>
            </a:r>
          </a:p>
          <a:p>
            <a:pPr marL="457200" lvl="0" indent="-457200">
              <a:buFont typeface="Arial" panose="020B0604020202020204" pitchFamily="34" charset="0"/>
              <a:buChar char="•"/>
            </a:pPr>
            <a:r>
              <a:rPr lang="it-IT" sz="2800" dirty="0"/>
              <a:t>il mantenimento dei livelli di </a:t>
            </a:r>
            <a:r>
              <a:rPr lang="it-IT" sz="2800" dirty="0" err="1"/>
              <a:t>customer</a:t>
            </a:r>
            <a:r>
              <a:rPr lang="it-IT" sz="2800" dirty="0"/>
              <a:t> </a:t>
            </a:r>
            <a:r>
              <a:rPr lang="it-IT" sz="2800" dirty="0" err="1"/>
              <a:t>satisfaction</a:t>
            </a:r>
            <a:r>
              <a:rPr lang="it-IT" sz="2800" dirty="0"/>
              <a:t> dell’utenza;</a:t>
            </a:r>
          </a:p>
          <a:p>
            <a:pPr marL="457200" lvl="0" indent="-457200">
              <a:buFont typeface="Arial" panose="020B0604020202020204" pitchFamily="34" charset="0"/>
              <a:buChar char="•"/>
            </a:pPr>
            <a:r>
              <a:rPr lang="it-IT" sz="2800" dirty="0"/>
              <a:t>una percentuale di responsabili soddisfatti dei risultati ottenuti dai propri collaboratori in modalità agile pari o superiore al 70%</a:t>
            </a:r>
          </a:p>
          <a:p>
            <a:pPr marL="457200" lvl="0" indent="-457200">
              <a:buFont typeface="Arial" panose="020B0604020202020204" pitchFamily="34" charset="0"/>
              <a:buChar char="•"/>
            </a:pPr>
            <a:r>
              <a:rPr lang="it-IT" sz="2800" dirty="0"/>
              <a:t>una percentuale di dipendenti in lavoro agile soddisfatti pari o superiore all’80</a:t>
            </a:r>
            <a:r>
              <a:rPr lang="it-IT" sz="2800" dirty="0" smtClean="0"/>
              <a:t>%.</a:t>
            </a:r>
            <a:endParaRPr lang="it-IT" sz="2800" dirty="0"/>
          </a:p>
        </p:txBody>
      </p:sp>
      <p:sp>
        <p:nvSpPr>
          <p:cNvPr id="5" name="Rettangolo 4"/>
          <p:cNvSpPr/>
          <p:nvPr/>
        </p:nvSpPr>
        <p:spPr>
          <a:xfrm>
            <a:off x="0" y="0"/>
            <a:ext cx="12192000" cy="825291"/>
          </a:xfrm>
          <a:prstGeom prst="rect">
            <a:avLst/>
          </a:prstGeom>
        </p:spPr>
        <p:txBody>
          <a:bodyPr/>
          <a:lstStyle/>
          <a:p>
            <a:pPr algn="ctr">
              <a:lnSpc>
                <a:spcPct val="115000"/>
              </a:lnSpc>
              <a:spcBef>
                <a:spcPct val="0"/>
              </a:spcBef>
              <a:spcAft>
                <a:spcPts val="1000"/>
              </a:spcAft>
            </a:pPr>
            <a:r>
              <a:rPr lang="it-IT" sz="4400" b="1" dirty="0" smtClean="0">
                <a:latin typeface="Calibri" panose="020F0502020204030204" pitchFamily="34" charset="0"/>
                <a:ea typeface="Calibri" panose="020F0502020204030204" pitchFamily="34" charset="0"/>
                <a:cs typeface="+mj-cs"/>
              </a:rPr>
              <a:t>Gli obiettivi del primo anno di sperimentazione</a:t>
            </a:r>
            <a:endParaRPr lang="it-IT" sz="4400" b="1" dirty="0">
              <a:latin typeface="Calibri" panose="020F0502020204030204" pitchFamily="34" charset="0"/>
              <a:ea typeface="Calibri" panose="020F0502020204030204" pitchFamily="34" charset="0"/>
              <a:cs typeface="+mj-cs"/>
            </a:endParaRPr>
          </a:p>
        </p:txBody>
      </p:sp>
    </p:spTree>
    <p:extLst>
      <p:ext uri="{BB962C8B-B14F-4D97-AF65-F5344CB8AC3E}">
        <p14:creationId xmlns:p14="http://schemas.microsoft.com/office/powerpoint/2010/main" val="35340443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smtClean="0"/>
              <a:t>Emergenza</a:t>
            </a:r>
            <a:r>
              <a:rPr lang="it-IT" b="1" dirty="0"/>
              <a:t> </a:t>
            </a:r>
            <a:r>
              <a:rPr lang="it-IT" b="1" dirty="0" smtClean="0"/>
              <a:t>sanitaria</a:t>
            </a:r>
            <a:endParaRPr lang="it-IT" b="1" dirty="0"/>
          </a:p>
        </p:txBody>
      </p:sp>
      <p:sp>
        <p:nvSpPr>
          <p:cNvPr id="3" name="CasellaDiTesto 2"/>
          <p:cNvSpPr txBox="1"/>
          <p:nvPr/>
        </p:nvSpPr>
        <p:spPr>
          <a:xfrm>
            <a:off x="502024" y="1344706"/>
            <a:ext cx="11394141" cy="507831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it-IT" sz="2400" dirty="0" smtClean="0"/>
              <a:t>D.P.C.M. 14 gennaio 2021 con definizione di zone di rischio valido fino al 5 marzo;</a:t>
            </a:r>
          </a:p>
          <a:p>
            <a:pPr marL="342900" indent="-342900">
              <a:lnSpc>
                <a:spcPct val="150000"/>
              </a:lnSpc>
              <a:buFont typeface="Arial" panose="020B0604020202020204" pitchFamily="34" charset="0"/>
              <a:buChar char="•"/>
            </a:pPr>
            <a:r>
              <a:rPr lang="it-IT" sz="2400" dirty="0"/>
              <a:t>Quanto stabilito nella determina direttoriale sullo </a:t>
            </a:r>
            <a:r>
              <a:rPr lang="it-IT" sz="2400" dirty="0" err="1"/>
              <a:t>smartworking</a:t>
            </a:r>
            <a:r>
              <a:rPr lang="it-IT" sz="2400" dirty="0"/>
              <a:t> è prorogato al 5 </a:t>
            </a:r>
            <a:r>
              <a:rPr lang="it-IT" sz="2400" dirty="0" smtClean="0"/>
              <a:t>marzo;</a:t>
            </a:r>
          </a:p>
          <a:p>
            <a:pPr marL="342900" indent="-342900">
              <a:lnSpc>
                <a:spcPct val="150000"/>
              </a:lnSpc>
              <a:buFont typeface="Arial" panose="020B0604020202020204" pitchFamily="34" charset="0"/>
              <a:buChar char="•"/>
            </a:pPr>
            <a:r>
              <a:rPr lang="it-IT" sz="2400" dirty="0" smtClean="0"/>
              <a:t>Decreto del Rettore rep. 164/2021 - OGGETTO</a:t>
            </a:r>
            <a:r>
              <a:rPr lang="it-IT" sz="2400" dirty="0"/>
              <a:t>: MISURE STRAORDINARIE PER FRONTEGGIARE L’EMERGENZA SANITARIA DA COVID 19 NEL SECONDO SEMESTRE DELL’A.A. </a:t>
            </a:r>
            <a:r>
              <a:rPr lang="it-IT" sz="2400" dirty="0" smtClean="0"/>
              <a:t>2020-2021 entrato </a:t>
            </a:r>
            <a:r>
              <a:rPr lang="it-IT" sz="2400" dirty="0"/>
              <a:t>in vigore il 1° febbraio 2021 </a:t>
            </a:r>
            <a:r>
              <a:rPr lang="it-IT" sz="2400" dirty="0" smtClean="0"/>
              <a:t>ed efficace </a:t>
            </a:r>
            <a:r>
              <a:rPr lang="it-IT" sz="2400" dirty="0"/>
              <a:t>fino al 13 giugno 2021, fatta salva la sopravvenienza di disposizioni normative nazionali e/o regionali che ne dovessero indurre la </a:t>
            </a:r>
            <a:r>
              <a:rPr lang="it-IT" sz="2400" dirty="0" smtClean="0"/>
              <a:t>revisione;</a:t>
            </a:r>
          </a:p>
          <a:p>
            <a:pPr marL="342900" indent="-342900">
              <a:lnSpc>
                <a:spcPct val="150000"/>
              </a:lnSpc>
              <a:buFont typeface="Arial" panose="020B0604020202020204" pitchFamily="34" charset="0"/>
              <a:buChar char="•"/>
            </a:pPr>
            <a:r>
              <a:rPr lang="it-IT" sz="2400" dirty="0" smtClean="0"/>
              <a:t>Decreto di Funzione Pubblica – proroga condizioni di emergenza fino al 30 aprile.</a:t>
            </a:r>
          </a:p>
          <a:p>
            <a:pPr marL="342900" indent="-342900">
              <a:lnSpc>
                <a:spcPct val="150000"/>
              </a:lnSpc>
              <a:buFont typeface="Arial" panose="020B0604020202020204" pitchFamily="34" charset="0"/>
              <a:buChar char="•"/>
            </a:pPr>
            <a:endParaRPr lang="it-IT" sz="2400" dirty="0"/>
          </a:p>
        </p:txBody>
      </p:sp>
    </p:spTree>
    <p:extLst>
      <p:ext uri="{BB962C8B-B14F-4D97-AF65-F5344CB8AC3E}">
        <p14:creationId xmlns:p14="http://schemas.microsoft.com/office/powerpoint/2010/main" val="2273889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8958" y="2794962"/>
            <a:ext cx="11611155" cy="3338421"/>
          </a:xfrm>
        </p:spPr>
        <p:txBody>
          <a:bodyPr>
            <a:normAutofit fontScale="90000"/>
          </a:bodyPr>
          <a:lstStyle/>
          <a:p>
            <a:pPr algn="ctr">
              <a:lnSpc>
                <a:spcPct val="150000"/>
              </a:lnSpc>
            </a:pPr>
            <a:r>
              <a:rPr lang="it-IT" sz="2800" b="1" dirty="0" smtClean="0"/>
              <a:t/>
            </a:r>
            <a:br>
              <a:rPr lang="it-IT" sz="2800" b="1" dirty="0" smtClean="0"/>
            </a:br>
            <a:r>
              <a:rPr lang="it-IT" sz="2800" b="1" dirty="0">
                <a:latin typeface="Calibri" panose="020F0502020204030204" pitchFamily="34" charset="0"/>
                <a:cs typeface="Calibri" panose="020F0502020204030204" pitchFamily="34" charset="0"/>
              </a:rPr>
              <a:t>PROGRAMMA DEGLI INTERVENTI PER LA RIPRESA ECONOMICA: </a:t>
            </a:r>
            <a:r>
              <a:rPr lang="it-IT" sz="2800" b="1" dirty="0" smtClean="0">
                <a:latin typeface="Calibri" panose="020F0502020204030204" pitchFamily="34" charset="0"/>
                <a:cs typeface="Calibri" panose="020F0502020204030204" pitchFamily="34" charset="0"/>
              </a:rPr>
              <a:t/>
            </a:r>
            <a:br>
              <a:rPr lang="it-IT" sz="2800" b="1" dirty="0" smtClean="0">
                <a:latin typeface="Calibri" panose="020F0502020204030204" pitchFamily="34" charset="0"/>
                <a:cs typeface="Calibri" panose="020F0502020204030204" pitchFamily="34" charset="0"/>
              </a:rPr>
            </a:br>
            <a:r>
              <a:rPr lang="it-IT" sz="2800" b="1" dirty="0" smtClean="0">
                <a:latin typeface="Calibri" panose="020F0502020204030204" pitchFamily="34" charset="0"/>
                <a:cs typeface="Calibri" panose="020F0502020204030204" pitchFamily="34" charset="0"/>
              </a:rPr>
              <a:t/>
            </a:r>
            <a:br>
              <a:rPr lang="it-IT" sz="2800" b="1" dirty="0" smtClean="0">
                <a:latin typeface="Calibri" panose="020F0502020204030204" pitchFamily="34" charset="0"/>
                <a:cs typeface="Calibri" panose="020F0502020204030204" pitchFamily="34" charset="0"/>
              </a:rPr>
            </a:br>
            <a:r>
              <a:rPr lang="it-IT" sz="2800" b="1" dirty="0" smtClean="0">
                <a:latin typeface="Calibri" panose="020F0502020204030204" pitchFamily="34" charset="0"/>
                <a:cs typeface="Calibri" panose="020F0502020204030204" pitchFamily="34" charset="0"/>
              </a:rPr>
              <a:t>APPROVAZIONE </a:t>
            </a:r>
            <a:r>
              <a:rPr lang="it-IT" sz="2800" b="1" dirty="0">
                <a:latin typeface="Calibri" panose="020F0502020204030204" pitchFamily="34" charset="0"/>
                <a:cs typeface="Calibri" panose="020F0502020204030204" pitchFamily="34" charset="0"/>
              </a:rPr>
              <a:t>RIPARTO E MODALITÀ</a:t>
            </a:r>
            <a:br>
              <a:rPr lang="it-IT" sz="2800" b="1" dirty="0">
                <a:latin typeface="Calibri" panose="020F0502020204030204" pitchFamily="34" charset="0"/>
                <a:cs typeface="Calibri" panose="020F0502020204030204" pitchFamily="34" charset="0"/>
              </a:rPr>
            </a:br>
            <a:r>
              <a:rPr lang="it-IT" sz="2800" b="1" dirty="0">
                <a:latin typeface="Calibri" panose="020F0502020204030204" pitchFamily="34" charset="0"/>
                <a:cs typeface="Calibri" panose="020F0502020204030204" pitchFamily="34" charset="0"/>
              </a:rPr>
              <a:t>DI UTILIZZO DELLE RISORSE DESTINATE ALLE UNIVERSITA’ PUBBLICHE LOMBARDE </a:t>
            </a:r>
            <a:r>
              <a:rPr lang="it-IT" sz="2800" b="1" dirty="0" smtClean="0">
                <a:latin typeface="Calibri" panose="020F0502020204030204" pitchFamily="34" charset="0"/>
                <a:cs typeface="Calibri" panose="020F0502020204030204" pitchFamily="34" charset="0"/>
              </a:rPr>
              <a:t/>
            </a:r>
            <a:br>
              <a:rPr lang="it-IT" sz="2800" b="1" dirty="0" smtClean="0">
                <a:latin typeface="Calibri" panose="020F0502020204030204" pitchFamily="34" charset="0"/>
                <a:cs typeface="Calibri" panose="020F0502020204030204" pitchFamily="34" charset="0"/>
              </a:rPr>
            </a:br>
            <a:r>
              <a:rPr lang="it-IT" sz="2800" b="1" dirty="0" smtClean="0">
                <a:latin typeface="Calibri" panose="020F0502020204030204" pitchFamily="34" charset="0"/>
                <a:cs typeface="Calibri" panose="020F0502020204030204" pitchFamily="34" charset="0"/>
              </a:rPr>
              <a:t>PER L’INNOVAZIONE DELLA </a:t>
            </a:r>
            <a:r>
              <a:rPr lang="it-IT" sz="2800" b="1" dirty="0">
                <a:latin typeface="Calibri" panose="020F0502020204030204" pitchFamily="34" charset="0"/>
                <a:cs typeface="Calibri" panose="020F0502020204030204" pitchFamily="34" charset="0"/>
              </a:rPr>
              <a:t>STRUMENTAZIONE </a:t>
            </a:r>
            <a:r>
              <a:rPr lang="it-IT" sz="2800" b="1" dirty="0" smtClean="0">
                <a:latin typeface="Calibri" panose="020F0502020204030204" pitchFamily="34" charset="0"/>
                <a:cs typeface="Calibri" panose="020F0502020204030204" pitchFamily="34" charset="0"/>
              </a:rPr>
              <a:t>DIGITALE</a:t>
            </a:r>
            <a:endParaRPr lang="it-IT" sz="2800" b="1" dirty="0"/>
          </a:p>
        </p:txBody>
      </p:sp>
      <p:pic>
        <p:nvPicPr>
          <p:cNvPr id="5" name="Immagine 4"/>
          <p:cNvPicPr>
            <a:picLocks noChangeAspect="1"/>
          </p:cNvPicPr>
          <p:nvPr/>
        </p:nvPicPr>
        <p:blipFill>
          <a:blip r:embed="rId2"/>
          <a:stretch>
            <a:fillRect/>
          </a:stretch>
        </p:blipFill>
        <p:spPr>
          <a:xfrm>
            <a:off x="3502325" y="72838"/>
            <a:ext cx="5789761" cy="3259833"/>
          </a:xfrm>
          <a:prstGeom prst="rect">
            <a:avLst/>
          </a:prstGeom>
        </p:spPr>
      </p:pic>
      <p:sp>
        <p:nvSpPr>
          <p:cNvPr id="6" name="CasellaDiTesto 5"/>
          <p:cNvSpPr txBox="1"/>
          <p:nvPr/>
        </p:nvSpPr>
        <p:spPr>
          <a:xfrm>
            <a:off x="8048445" y="500337"/>
            <a:ext cx="4071668" cy="584775"/>
          </a:xfrm>
          <a:prstGeom prst="rect">
            <a:avLst/>
          </a:prstGeom>
          <a:noFill/>
        </p:spPr>
        <p:txBody>
          <a:bodyPr wrap="square" rtlCol="0">
            <a:spAutoFit/>
          </a:bodyPr>
          <a:lstStyle/>
          <a:p>
            <a:r>
              <a:rPr lang="it-IT" sz="3200" b="1" dirty="0"/>
              <a:t>Seduta del 03/11/2020</a:t>
            </a:r>
            <a:endParaRPr lang="it-IT" sz="3200" dirty="0"/>
          </a:p>
        </p:txBody>
      </p:sp>
      <p:sp>
        <p:nvSpPr>
          <p:cNvPr id="7" name="CasellaDiTesto 6"/>
          <p:cNvSpPr txBox="1"/>
          <p:nvPr/>
        </p:nvSpPr>
        <p:spPr>
          <a:xfrm>
            <a:off x="345057" y="474452"/>
            <a:ext cx="5227607" cy="584775"/>
          </a:xfrm>
          <a:prstGeom prst="rect">
            <a:avLst/>
          </a:prstGeom>
          <a:noFill/>
        </p:spPr>
        <p:txBody>
          <a:bodyPr wrap="square" rtlCol="0">
            <a:spAutoFit/>
          </a:bodyPr>
          <a:lstStyle/>
          <a:p>
            <a:r>
              <a:rPr lang="it-IT" sz="3200" b="1" dirty="0"/>
              <a:t>DELIBERAZIONE N° XI / 3757</a:t>
            </a:r>
            <a:endParaRPr lang="it-IT" sz="3200" dirty="0"/>
          </a:p>
        </p:txBody>
      </p:sp>
    </p:spTree>
    <p:extLst>
      <p:ext uri="{BB962C8B-B14F-4D97-AF65-F5344CB8AC3E}">
        <p14:creationId xmlns:p14="http://schemas.microsoft.com/office/powerpoint/2010/main" val="26247944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ctrTitle"/>
          </p:nvPr>
        </p:nvSpPr>
        <p:spPr>
          <a:xfrm>
            <a:off x="112143" y="169608"/>
            <a:ext cx="12079857" cy="576063"/>
          </a:xfrm>
          <a:ln>
            <a:noFill/>
          </a:ln>
        </p:spPr>
        <p:txBody>
          <a:bodyPr>
            <a:noAutofit/>
          </a:bodyPr>
          <a:lstStyle/>
          <a:p>
            <a:r>
              <a:rPr lang="it-IT" sz="3600" b="1" dirty="0">
                <a:latin typeface="+mn-lt"/>
                <a:cs typeface="Calibri" pitchFamily="34" charset="0"/>
              </a:rPr>
              <a:t>Finalità</a:t>
            </a:r>
            <a:r>
              <a:rPr lang="it-IT" sz="4000" b="1" dirty="0" smtClean="0"/>
              <a:t> </a:t>
            </a:r>
            <a:r>
              <a:rPr lang="it-IT" sz="3600" b="1" dirty="0">
                <a:latin typeface="+mn-lt"/>
                <a:cs typeface="Calibri" pitchFamily="34" charset="0"/>
              </a:rPr>
              <a:t>e interventi previsti</a:t>
            </a:r>
          </a:p>
        </p:txBody>
      </p:sp>
      <p:cxnSp>
        <p:nvCxnSpPr>
          <p:cNvPr id="7" name="Connettore 1 6"/>
          <p:cNvCxnSpPr/>
          <p:nvPr/>
        </p:nvCxnSpPr>
        <p:spPr>
          <a:xfrm>
            <a:off x="1792684" y="787796"/>
            <a:ext cx="8568952" cy="0"/>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sp>
        <p:nvSpPr>
          <p:cNvPr id="2" name="Segnaposto numero diapositiva 1"/>
          <p:cNvSpPr>
            <a:spLocks noGrp="1"/>
          </p:cNvSpPr>
          <p:nvPr>
            <p:ph type="sldNum" sz="quarter" idx="12"/>
          </p:nvPr>
        </p:nvSpPr>
        <p:spPr/>
        <p:txBody>
          <a:bodyPr/>
          <a:lstStyle/>
          <a:p>
            <a:fld id="{41F0553F-AB58-BB40-B1E5-B3CC067F59CC}" type="slidenum">
              <a:rPr lang="it-IT" smtClean="0"/>
              <a:t>43</a:t>
            </a:fld>
            <a:endParaRPr lang="it-IT"/>
          </a:p>
        </p:txBody>
      </p:sp>
      <p:sp>
        <p:nvSpPr>
          <p:cNvPr id="5" name="CasellaDiTesto 4"/>
          <p:cNvSpPr txBox="1"/>
          <p:nvPr/>
        </p:nvSpPr>
        <p:spPr>
          <a:xfrm>
            <a:off x="-18840" y="1708990"/>
            <a:ext cx="12192000" cy="4829922"/>
          </a:xfrm>
          <a:prstGeom prst="rect">
            <a:avLst/>
          </a:prstGeom>
          <a:solidFill>
            <a:schemeClr val="bg1"/>
          </a:solidFill>
        </p:spPr>
        <p:txBody>
          <a:bodyPr wrap="square" rtlCol="0">
            <a:spAutoFit/>
          </a:bodyPr>
          <a:lstStyle/>
          <a:p>
            <a:pPr algn="just"/>
            <a:r>
              <a:rPr lang="it-IT" sz="2800" dirty="0"/>
              <a:t>La DGR n. XI/3531/2020 ha previsto lo stanziamento di </a:t>
            </a:r>
            <a:r>
              <a:rPr lang="it-IT" sz="2800" b="1" dirty="0" smtClean="0"/>
              <a:t>30 milioni di </a:t>
            </a:r>
            <a:r>
              <a:rPr lang="it-IT" sz="2800" b="1" dirty="0"/>
              <a:t>euro </a:t>
            </a:r>
            <a:r>
              <a:rPr lang="it-IT" sz="2800" dirty="0" smtClean="0"/>
              <a:t>a </a:t>
            </a:r>
            <a:r>
              <a:rPr lang="it-IT" sz="2800" dirty="0"/>
              <a:t>favore delle Università pubbliche lombarde al fine di realizzare </a:t>
            </a:r>
            <a:r>
              <a:rPr lang="it-IT" sz="2800" dirty="0" smtClean="0"/>
              <a:t>un Piano </a:t>
            </a:r>
            <a:r>
              <a:rPr lang="it-IT" sz="2800" dirty="0"/>
              <a:t>di innovazione della strumentazione digitale anche per </a:t>
            </a:r>
            <a:r>
              <a:rPr lang="it-IT" sz="2800" dirty="0" smtClean="0"/>
              <a:t>lo sviluppo </a:t>
            </a:r>
            <a:r>
              <a:rPr lang="it-IT" sz="2800" dirty="0"/>
              <a:t>della didattica distanza/e-learning</a:t>
            </a:r>
            <a:r>
              <a:rPr lang="it-IT" sz="2800" dirty="0" smtClean="0"/>
              <a:t>.</a:t>
            </a:r>
          </a:p>
          <a:p>
            <a:pPr algn="just"/>
            <a:endParaRPr lang="it-IT" sz="2800" dirty="0"/>
          </a:p>
          <a:p>
            <a:pPr algn="just"/>
            <a:r>
              <a:rPr lang="it-IT" sz="2800" b="1" dirty="0"/>
              <a:t>Obiettivo dello stanziamento </a:t>
            </a:r>
            <a:r>
              <a:rPr lang="it-IT" sz="2800" dirty="0"/>
              <a:t>è la modernizzazione </a:t>
            </a:r>
            <a:r>
              <a:rPr lang="it-IT" sz="2800" dirty="0" smtClean="0"/>
              <a:t>della strumentazione </a:t>
            </a:r>
            <a:r>
              <a:rPr lang="it-IT" sz="2800" dirty="0"/>
              <a:t>digitale in uso presso le Università al fine di favorire </a:t>
            </a:r>
            <a:r>
              <a:rPr lang="it-IT" sz="2800" dirty="0" smtClean="0"/>
              <a:t>le attività </a:t>
            </a:r>
            <a:r>
              <a:rPr lang="it-IT" sz="2800" dirty="0"/>
              <a:t>istituzionali delle Università stesse, creando inoltre </a:t>
            </a:r>
            <a:r>
              <a:rPr lang="it-IT" sz="2800" dirty="0" smtClean="0"/>
              <a:t>le condizioni </a:t>
            </a:r>
            <a:r>
              <a:rPr lang="it-IT" sz="2800" dirty="0"/>
              <a:t>migliori affinché le Università possano sviluppare </a:t>
            </a:r>
            <a:r>
              <a:rPr lang="it-IT" sz="2800" dirty="0" smtClean="0"/>
              <a:t>la didattica </a:t>
            </a:r>
            <a:r>
              <a:rPr lang="it-IT" sz="2800" dirty="0"/>
              <a:t>a distanza sia in risposta alle restrizioni dovute alla recente</a:t>
            </a:r>
          </a:p>
          <a:p>
            <a:pPr algn="just"/>
            <a:r>
              <a:rPr lang="it-IT" sz="2800" dirty="0"/>
              <a:t>pandemia da COVID-19, sia come proposta di evoluzione </a:t>
            </a:r>
            <a:r>
              <a:rPr lang="it-IT" sz="2800" dirty="0" smtClean="0"/>
              <a:t>della didattica </a:t>
            </a:r>
            <a:r>
              <a:rPr lang="it-IT" sz="2800" dirty="0"/>
              <a:t>verso soluzioni di e-learning.</a:t>
            </a:r>
          </a:p>
        </p:txBody>
      </p:sp>
    </p:spTree>
    <p:extLst>
      <p:ext uri="{BB962C8B-B14F-4D97-AF65-F5344CB8AC3E}">
        <p14:creationId xmlns:p14="http://schemas.microsoft.com/office/powerpoint/2010/main" val="6438343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ctrTitle"/>
          </p:nvPr>
        </p:nvSpPr>
        <p:spPr>
          <a:xfrm>
            <a:off x="1792684" y="169608"/>
            <a:ext cx="8568952" cy="576063"/>
          </a:xfrm>
          <a:ln>
            <a:noFill/>
          </a:ln>
        </p:spPr>
        <p:txBody>
          <a:bodyPr>
            <a:noAutofit/>
          </a:bodyPr>
          <a:lstStyle/>
          <a:p>
            <a:pPr>
              <a:defRPr/>
            </a:pPr>
            <a:r>
              <a:rPr lang="it-IT" sz="3600" b="1" dirty="0" smtClean="0">
                <a:latin typeface="+mn-lt"/>
                <a:cs typeface="Calibri" pitchFamily="34" charset="0"/>
              </a:rPr>
              <a:t>I fondi ripartiti dal Piano di innovazione</a:t>
            </a:r>
            <a:endParaRPr lang="it-IT" sz="3600" b="1" dirty="0">
              <a:latin typeface="+mn-lt"/>
              <a:cs typeface="Calibri" pitchFamily="34" charset="0"/>
            </a:endParaRPr>
          </a:p>
        </p:txBody>
      </p:sp>
      <p:cxnSp>
        <p:nvCxnSpPr>
          <p:cNvPr id="7" name="Connettore 1 6"/>
          <p:cNvCxnSpPr/>
          <p:nvPr/>
        </p:nvCxnSpPr>
        <p:spPr>
          <a:xfrm>
            <a:off x="1792684" y="787796"/>
            <a:ext cx="8568952" cy="0"/>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sp>
        <p:nvSpPr>
          <p:cNvPr id="2" name="Segnaposto numero diapositiva 1"/>
          <p:cNvSpPr>
            <a:spLocks noGrp="1"/>
          </p:cNvSpPr>
          <p:nvPr>
            <p:ph type="sldNum" sz="quarter" idx="12"/>
          </p:nvPr>
        </p:nvSpPr>
        <p:spPr/>
        <p:txBody>
          <a:bodyPr/>
          <a:lstStyle/>
          <a:p>
            <a:fld id="{41F0553F-AB58-BB40-B1E5-B3CC067F59CC}" type="slidenum">
              <a:rPr lang="it-IT" smtClean="0"/>
              <a:t>44</a:t>
            </a:fld>
            <a:endParaRPr lang="it-IT"/>
          </a:p>
        </p:txBody>
      </p:sp>
      <p:sp>
        <p:nvSpPr>
          <p:cNvPr id="5" name="CasellaDiTesto 4"/>
          <p:cNvSpPr txBox="1"/>
          <p:nvPr/>
        </p:nvSpPr>
        <p:spPr>
          <a:xfrm>
            <a:off x="0" y="971085"/>
            <a:ext cx="12192000" cy="5678478"/>
          </a:xfrm>
          <a:prstGeom prst="rect">
            <a:avLst/>
          </a:prstGeom>
          <a:solidFill>
            <a:schemeClr val="bg1"/>
          </a:solidFill>
        </p:spPr>
        <p:txBody>
          <a:bodyPr wrap="square" rtlCol="0">
            <a:spAutoFit/>
          </a:bodyPr>
          <a:lstStyle/>
          <a:p>
            <a:pPr algn="just">
              <a:lnSpc>
                <a:spcPct val="150000"/>
              </a:lnSpc>
            </a:pPr>
            <a:r>
              <a:rPr lang="it-IT" sz="2400" dirty="0"/>
              <a:t>L</a:t>
            </a:r>
            <a:r>
              <a:rPr lang="it-IT" sz="2400" dirty="0" smtClean="0"/>
              <a:t>’importo complessivo è stato ripartito applicando i </a:t>
            </a:r>
            <a:r>
              <a:rPr lang="it-IT" sz="2400" dirty="0"/>
              <a:t>criteri ministeriali utilizzati per </a:t>
            </a:r>
            <a:r>
              <a:rPr lang="it-IT" sz="2400" dirty="0" smtClean="0"/>
              <a:t>FFO 2020:</a:t>
            </a:r>
          </a:p>
          <a:p>
            <a:pPr algn="ctr">
              <a:spcBef>
                <a:spcPts val="1200"/>
              </a:spcBef>
            </a:pPr>
            <a:r>
              <a:rPr lang="it-IT" sz="2400" dirty="0" smtClean="0"/>
              <a:t>Università di Bergamo € 1.799.006,00</a:t>
            </a:r>
          </a:p>
          <a:p>
            <a:pPr algn="ctr">
              <a:spcBef>
                <a:spcPts val="600"/>
              </a:spcBef>
            </a:pPr>
            <a:r>
              <a:rPr lang="it-IT" sz="2400" dirty="0" smtClean="0"/>
              <a:t>Università </a:t>
            </a:r>
            <a:r>
              <a:rPr lang="it-IT" sz="2400" dirty="0"/>
              <a:t>di Brescia € 2.272.899,00</a:t>
            </a:r>
          </a:p>
          <a:p>
            <a:pPr algn="ctr">
              <a:spcBef>
                <a:spcPts val="600"/>
              </a:spcBef>
            </a:pPr>
            <a:r>
              <a:rPr lang="it-IT" sz="2400" dirty="0"/>
              <a:t>Università dell’</a:t>
            </a:r>
            <a:r>
              <a:rPr lang="it-IT" sz="2400" dirty="0" err="1"/>
              <a:t>Insubria</a:t>
            </a:r>
            <a:r>
              <a:rPr lang="it-IT" sz="2400" dirty="0"/>
              <a:t> € 1.484.417,00</a:t>
            </a:r>
          </a:p>
          <a:p>
            <a:pPr algn="ctr">
              <a:spcBef>
                <a:spcPts val="600"/>
              </a:spcBef>
            </a:pPr>
            <a:r>
              <a:rPr lang="it-IT" sz="2400" dirty="0"/>
              <a:t>Università di Milano € 9.012.957,00</a:t>
            </a:r>
          </a:p>
          <a:p>
            <a:pPr algn="ctr">
              <a:spcBef>
                <a:spcPts val="600"/>
              </a:spcBef>
            </a:pPr>
            <a:r>
              <a:rPr lang="it-IT" sz="2400" dirty="0"/>
              <a:t>Università di Milano Bicocca € 4.427.318,00</a:t>
            </a:r>
          </a:p>
          <a:p>
            <a:pPr algn="ctr">
              <a:spcBef>
                <a:spcPts val="600"/>
              </a:spcBef>
            </a:pPr>
            <a:r>
              <a:rPr lang="it-IT" sz="2400" dirty="0"/>
              <a:t>Politecnico di Milano € 6.798.463,00</a:t>
            </a:r>
          </a:p>
          <a:p>
            <a:pPr algn="ctr">
              <a:spcBef>
                <a:spcPts val="600"/>
              </a:spcBef>
            </a:pPr>
            <a:r>
              <a:rPr lang="it-IT" sz="2400" dirty="0"/>
              <a:t>Università di Pavia € 4.008.560,00</a:t>
            </a:r>
          </a:p>
          <a:p>
            <a:pPr algn="ctr">
              <a:spcBef>
                <a:spcPts val="600"/>
              </a:spcBef>
            </a:pPr>
            <a:r>
              <a:rPr lang="it-IT" sz="2400" dirty="0"/>
              <a:t>IUSS Pavia € </a:t>
            </a:r>
            <a:r>
              <a:rPr lang="it-IT" sz="2400" dirty="0" smtClean="0"/>
              <a:t>196.380,00</a:t>
            </a:r>
          </a:p>
          <a:p>
            <a:endParaRPr lang="it-IT" dirty="0" smtClean="0"/>
          </a:p>
          <a:p>
            <a:r>
              <a:rPr lang="it-IT" sz="2400" dirty="0" smtClean="0"/>
              <a:t>Le </a:t>
            </a:r>
            <a:r>
              <a:rPr lang="it-IT" sz="2400" dirty="0"/>
              <a:t>Università dovranno dichiarare, sotto la propria </a:t>
            </a:r>
            <a:r>
              <a:rPr lang="it-IT" sz="2400" dirty="0" smtClean="0"/>
              <a:t>diretta responsabilità</a:t>
            </a:r>
            <a:r>
              <a:rPr lang="it-IT" sz="2400" dirty="0"/>
              <a:t>, di non aver percepito altri finanziamenti per </a:t>
            </a:r>
            <a:r>
              <a:rPr lang="it-IT" sz="2400" dirty="0" smtClean="0"/>
              <a:t>gli acquisti </a:t>
            </a:r>
            <a:r>
              <a:rPr lang="it-IT" sz="2400" dirty="0"/>
              <a:t>oggetto </a:t>
            </a:r>
            <a:r>
              <a:rPr lang="it-IT" sz="2400" dirty="0" smtClean="0"/>
              <a:t>di questa iniziativa</a:t>
            </a:r>
            <a:r>
              <a:rPr lang="it-IT" sz="2400" dirty="0"/>
              <a:t>. In caso </a:t>
            </a:r>
            <a:r>
              <a:rPr lang="it-IT" sz="2400" dirty="0" smtClean="0"/>
              <a:t>contrario, il </a:t>
            </a:r>
            <a:r>
              <a:rPr lang="it-IT" sz="2400" dirty="0"/>
              <a:t>contributo </a:t>
            </a:r>
            <a:r>
              <a:rPr lang="it-IT" sz="2400" dirty="0" smtClean="0"/>
              <a:t>verrà ridotto per </a:t>
            </a:r>
            <a:r>
              <a:rPr lang="it-IT" sz="2400" dirty="0"/>
              <a:t>un valore pari agli </a:t>
            </a:r>
            <a:r>
              <a:rPr lang="it-IT" sz="2400" dirty="0" smtClean="0"/>
              <a:t>ulteriori finanziamenti </a:t>
            </a:r>
            <a:r>
              <a:rPr lang="it-IT" sz="2400" dirty="0"/>
              <a:t>già percepiti</a:t>
            </a:r>
            <a:r>
              <a:rPr lang="it-IT" sz="2400" dirty="0" smtClean="0"/>
              <a:t>.</a:t>
            </a:r>
          </a:p>
        </p:txBody>
      </p:sp>
    </p:spTree>
    <p:extLst>
      <p:ext uri="{BB962C8B-B14F-4D97-AF65-F5344CB8AC3E}">
        <p14:creationId xmlns:p14="http://schemas.microsoft.com/office/powerpoint/2010/main" val="35502923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ctrTitle"/>
          </p:nvPr>
        </p:nvSpPr>
        <p:spPr>
          <a:xfrm>
            <a:off x="1" y="169608"/>
            <a:ext cx="12191998" cy="576063"/>
          </a:xfrm>
          <a:ln>
            <a:noFill/>
          </a:ln>
        </p:spPr>
        <p:txBody>
          <a:bodyPr>
            <a:noAutofit/>
          </a:bodyPr>
          <a:lstStyle/>
          <a:p>
            <a:pPr>
              <a:defRPr/>
            </a:pPr>
            <a:r>
              <a:rPr lang="it-IT" sz="3600" b="1" dirty="0">
                <a:latin typeface="+mn-lt"/>
                <a:cs typeface="Calibri" pitchFamily="34" charset="0"/>
              </a:rPr>
              <a:t>S</a:t>
            </a:r>
            <a:r>
              <a:rPr lang="it-IT" sz="3600" b="1" dirty="0" smtClean="0">
                <a:latin typeface="+mn-lt"/>
                <a:cs typeface="Calibri" pitchFamily="34" charset="0"/>
              </a:rPr>
              <a:t>pese ammissibili</a:t>
            </a:r>
            <a:endParaRPr lang="it-IT" sz="3600" b="1" dirty="0">
              <a:latin typeface="+mn-lt"/>
              <a:cs typeface="Calibri" pitchFamily="34" charset="0"/>
            </a:endParaRPr>
          </a:p>
        </p:txBody>
      </p:sp>
      <p:cxnSp>
        <p:nvCxnSpPr>
          <p:cNvPr id="7" name="Connettore 1 6"/>
          <p:cNvCxnSpPr/>
          <p:nvPr/>
        </p:nvCxnSpPr>
        <p:spPr>
          <a:xfrm>
            <a:off x="1792684" y="787796"/>
            <a:ext cx="8568952" cy="0"/>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sp>
        <p:nvSpPr>
          <p:cNvPr id="2" name="Segnaposto numero diapositiva 1"/>
          <p:cNvSpPr>
            <a:spLocks noGrp="1"/>
          </p:cNvSpPr>
          <p:nvPr>
            <p:ph type="sldNum" sz="quarter" idx="12"/>
          </p:nvPr>
        </p:nvSpPr>
        <p:spPr/>
        <p:txBody>
          <a:bodyPr/>
          <a:lstStyle/>
          <a:p>
            <a:fld id="{41F0553F-AB58-BB40-B1E5-B3CC067F59CC}" type="slidenum">
              <a:rPr lang="it-IT" smtClean="0"/>
              <a:t>45</a:t>
            </a:fld>
            <a:endParaRPr lang="it-IT"/>
          </a:p>
        </p:txBody>
      </p:sp>
      <p:sp>
        <p:nvSpPr>
          <p:cNvPr id="5" name="CasellaDiTesto 4"/>
          <p:cNvSpPr txBox="1"/>
          <p:nvPr/>
        </p:nvSpPr>
        <p:spPr>
          <a:xfrm>
            <a:off x="0" y="1480044"/>
            <a:ext cx="12191999" cy="3539430"/>
          </a:xfrm>
          <a:prstGeom prst="rect">
            <a:avLst/>
          </a:prstGeom>
          <a:solidFill>
            <a:schemeClr val="bg1"/>
          </a:solidFill>
        </p:spPr>
        <p:txBody>
          <a:bodyPr wrap="square" rtlCol="0">
            <a:spAutoFit/>
          </a:bodyPr>
          <a:lstStyle/>
          <a:p>
            <a:pPr>
              <a:lnSpc>
                <a:spcPct val="150000"/>
              </a:lnSpc>
            </a:pPr>
            <a:r>
              <a:rPr lang="it-IT" sz="2800" dirty="0" smtClean="0"/>
              <a:t>Si tratta di agevolazione a fondo perduto che copre il 100% delle spese ammissibili.</a:t>
            </a:r>
          </a:p>
          <a:p>
            <a:pPr>
              <a:lnSpc>
                <a:spcPct val="150000"/>
              </a:lnSpc>
            </a:pPr>
            <a:r>
              <a:rPr lang="it-IT" sz="2800" dirty="0" smtClean="0"/>
              <a:t>Sono ammissibili le spese per attrezzature, strumentazione e altre tecnologie necessarie alla didattica a distanza/e-learning sostenute a partire dal 4 maggio 2020 (in coerenza con </a:t>
            </a:r>
            <a:r>
              <a:rPr lang="it-IT" sz="2800" dirty="0" err="1" smtClean="0"/>
              <a:t>lett</a:t>
            </a:r>
            <a:r>
              <a:rPr lang="it-IT" sz="2800" dirty="0" smtClean="0"/>
              <a:t>. c) dell’art.3 comma 18 L. n.350/2003)</a:t>
            </a:r>
            <a:endParaRPr lang="it-IT" sz="2800" dirty="0"/>
          </a:p>
          <a:p>
            <a:pPr marL="457200" indent="-457200">
              <a:lnSpc>
                <a:spcPct val="200000"/>
              </a:lnSpc>
              <a:buFont typeface="Wingdings" panose="05000000000000000000" pitchFamily="2" charset="2"/>
              <a:buChar char="§"/>
            </a:pPr>
            <a:endParaRPr lang="it-IT" sz="2800" dirty="0"/>
          </a:p>
        </p:txBody>
      </p:sp>
    </p:spTree>
    <p:extLst>
      <p:ext uri="{BB962C8B-B14F-4D97-AF65-F5344CB8AC3E}">
        <p14:creationId xmlns:p14="http://schemas.microsoft.com/office/powerpoint/2010/main" val="26540421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ctrTitle"/>
          </p:nvPr>
        </p:nvSpPr>
        <p:spPr>
          <a:xfrm>
            <a:off x="1" y="169608"/>
            <a:ext cx="12191998" cy="576063"/>
          </a:xfrm>
          <a:ln>
            <a:noFill/>
          </a:ln>
        </p:spPr>
        <p:txBody>
          <a:bodyPr>
            <a:noAutofit/>
          </a:bodyPr>
          <a:lstStyle/>
          <a:p>
            <a:pPr>
              <a:defRPr/>
            </a:pPr>
            <a:r>
              <a:rPr lang="it-IT" sz="3600" b="1" dirty="0" smtClean="0">
                <a:latin typeface="+mn-lt"/>
                <a:cs typeface="Calibri" pitchFamily="34" charset="0"/>
              </a:rPr>
              <a:t>Procedura di assegnazione</a:t>
            </a:r>
            <a:endParaRPr lang="it-IT" sz="3600" b="1" dirty="0">
              <a:latin typeface="+mn-lt"/>
              <a:cs typeface="Calibri" pitchFamily="34" charset="0"/>
            </a:endParaRPr>
          </a:p>
        </p:txBody>
      </p:sp>
      <p:cxnSp>
        <p:nvCxnSpPr>
          <p:cNvPr id="7" name="Connettore 1 6"/>
          <p:cNvCxnSpPr/>
          <p:nvPr/>
        </p:nvCxnSpPr>
        <p:spPr>
          <a:xfrm>
            <a:off x="1792684" y="787796"/>
            <a:ext cx="8568952" cy="0"/>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sp>
        <p:nvSpPr>
          <p:cNvPr id="2" name="Segnaposto numero diapositiva 1"/>
          <p:cNvSpPr>
            <a:spLocks noGrp="1"/>
          </p:cNvSpPr>
          <p:nvPr>
            <p:ph type="sldNum" sz="quarter" idx="12"/>
          </p:nvPr>
        </p:nvSpPr>
        <p:spPr/>
        <p:txBody>
          <a:bodyPr/>
          <a:lstStyle/>
          <a:p>
            <a:fld id="{41F0553F-AB58-BB40-B1E5-B3CC067F59CC}" type="slidenum">
              <a:rPr lang="it-IT" smtClean="0"/>
              <a:t>46</a:t>
            </a:fld>
            <a:endParaRPr lang="it-IT"/>
          </a:p>
        </p:txBody>
      </p:sp>
      <p:sp>
        <p:nvSpPr>
          <p:cNvPr id="5" name="CasellaDiTesto 4"/>
          <p:cNvSpPr txBox="1"/>
          <p:nvPr/>
        </p:nvSpPr>
        <p:spPr>
          <a:xfrm>
            <a:off x="1" y="1113901"/>
            <a:ext cx="12191999" cy="4832092"/>
          </a:xfrm>
          <a:prstGeom prst="rect">
            <a:avLst/>
          </a:prstGeom>
          <a:solidFill>
            <a:schemeClr val="bg1"/>
          </a:solidFill>
        </p:spPr>
        <p:txBody>
          <a:bodyPr wrap="square" rtlCol="0">
            <a:spAutoFit/>
          </a:bodyPr>
          <a:lstStyle/>
          <a:p>
            <a:pPr algn="just"/>
            <a:r>
              <a:rPr lang="it-IT" sz="2800" dirty="0"/>
              <a:t>Le Università </a:t>
            </a:r>
            <a:r>
              <a:rPr lang="it-IT" sz="2800" dirty="0" smtClean="0"/>
              <a:t>dovevano </a:t>
            </a:r>
            <a:r>
              <a:rPr lang="it-IT" sz="2800" dirty="0"/>
              <a:t>trasmettere la richiesta di contributo entro </a:t>
            </a:r>
            <a:r>
              <a:rPr lang="it-IT" sz="2800" dirty="0" smtClean="0"/>
              <a:t>il 15 </a:t>
            </a:r>
            <a:r>
              <a:rPr lang="it-IT" sz="2800" dirty="0"/>
              <a:t>dicembre </a:t>
            </a:r>
            <a:r>
              <a:rPr lang="it-IT" sz="2800" dirty="0" smtClean="0"/>
              <a:t>2020</a:t>
            </a:r>
            <a:r>
              <a:rPr lang="it-IT" sz="2800" dirty="0"/>
              <a:t> </a:t>
            </a:r>
            <a:r>
              <a:rPr lang="it-IT" sz="2800" dirty="0" smtClean="0"/>
              <a:t>- sottoscritta </a:t>
            </a:r>
            <a:r>
              <a:rPr lang="it-IT" sz="2800" dirty="0"/>
              <a:t>dal </a:t>
            </a:r>
            <a:r>
              <a:rPr lang="it-IT" sz="2800" dirty="0" smtClean="0"/>
              <a:t>Rettore – contenente:</a:t>
            </a:r>
            <a:endParaRPr lang="it-IT" sz="2800" dirty="0"/>
          </a:p>
          <a:p>
            <a:pPr algn="just"/>
            <a:r>
              <a:rPr lang="it-IT" sz="2800" dirty="0"/>
              <a:t>- l’elenco degli acquisti di attrezzature e strumentazioni digitali </a:t>
            </a:r>
            <a:r>
              <a:rPr lang="it-IT" sz="2800" dirty="0" smtClean="0"/>
              <a:t>di nuova </a:t>
            </a:r>
            <a:r>
              <a:rPr lang="it-IT" sz="2800" dirty="0"/>
              <a:t>generazione oltre che delle tecnologie necessarie </a:t>
            </a:r>
            <a:r>
              <a:rPr lang="it-IT" sz="2800" dirty="0" smtClean="0"/>
              <a:t>alla didattica </a:t>
            </a:r>
            <a:r>
              <a:rPr lang="it-IT" sz="2800" dirty="0"/>
              <a:t>a distanza/e-learning,</a:t>
            </a:r>
          </a:p>
          <a:p>
            <a:pPr algn="just"/>
            <a:r>
              <a:rPr lang="it-IT" sz="2800" dirty="0"/>
              <a:t>- la descrizione degli interventi che si devono realizzare </a:t>
            </a:r>
            <a:r>
              <a:rPr lang="it-IT" sz="2800" dirty="0" smtClean="0"/>
              <a:t>attraverso gli </a:t>
            </a:r>
            <a:r>
              <a:rPr lang="it-IT" sz="2800" dirty="0"/>
              <a:t>acquisti,</a:t>
            </a:r>
          </a:p>
          <a:p>
            <a:pPr algn="just"/>
            <a:r>
              <a:rPr lang="it-IT" sz="2800" dirty="0"/>
              <a:t>- un cronoprogramma di massima dei tempi di realizzazione </a:t>
            </a:r>
            <a:r>
              <a:rPr lang="it-IT" sz="2800" dirty="0" smtClean="0"/>
              <a:t>degli interventi</a:t>
            </a:r>
            <a:r>
              <a:rPr lang="it-IT" sz="2800" dirty="0"/>
              <a:t>.</a:t>
            </a:r>
          </a:p>
          <a:p>
            <a:pPr algn="just"/>
            <a:endParaRPr lang="it-IT" sz="2800" dirty="0" smtClean="0"/>
          </a:p>
          <a:p>
            <a:pPr algn="just"/>
            <a:r>
              <a:rPr lang="it-IT" sz="2800" dirty="0" smtClean="0"/>
              <a:t>Preliminarmente </a:t>
            </a:r>
            <a:r>
              <a:rPr lang="it-IT" sz="2800" dirty="0"/>
              <a:t>all’assegnazione verrà verificata dalla </a:t>
            </a:r>
            <a:r>
              <a:rPr lang="it-IT" sz="2800" dirty="0" smtClean="0"/>
              <a:t>Direzione competente </a:t>
            </a:r>
            <a:r>
              <a:rPr lang="it-IT" sz="2800" dirty="0"/>
              <a:t>la coerenza del Piano degli interventi descritti </a:t>
            </a:r>
            <a:r>
              <a:rPr lang="it-IT" sz="2800" dirty="0" smtClean="0"/>
              <a:t>da ciascun </a:t>
            </a:r>
            <a:r>
              <a:rPr lang="it-IT" sz="2800" dirty="0"/>
              <a:t>Ateneo con gli obiettivi di cui alla LR 9/2020 e della DGR </a:t>
            </a:r>
            <a:r>
              <a:rPr lang="it-IT" sz="2800" dirty="0" smtClean="0"/>
              <a:t>n. XI/3531/2020 </a:t>
            </a:r>
            <a:r>
              <a:rPr lang="it-IT" sz="2800" dirty="0"/>
              <a:t>e </a:t>
            </a:r>
            <a:r>
              <a:rPr lang="it-IT" sz="2800" dirty="0" err="1"/>
              <a:t>smi</a:t>
            </a:r>
            <a:r>
              <a:rPr lang="it-IT" sz="2800" dirty="0"/>
              <a:t>.</a:t>
            </a:r>
          </a:p>
        </p:txBody>
      </p:sp>
    </p:spTree>
    <p:extLst>
      <p:ext uri="{BB962C8B-B14F-4D97-AF65-F5344CB8AC3E}">
        <p14:creationId xmlns:p14="http://schemas.microsoft.com/office/powerpoint/2010/main" val="40195538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3445983229"/>
              </p:ext>
            </p:extLst>
          </p:nvPr>
        </p:nvGraphicFramePr>
        <p:xfrm>
          <a:off x="0" y="-1"/>
          <a:ext cx="12192000" cy="6868891"/>
        </p:xfrm>
        <a:graphic>
          <a:graphicData uri="http://schemas.openxmlformats.org/drawingml/2006/table">
            <a:tbl>
              <a:tblPr firstRow="1" firstCol="1" bandRow="1">
                <a:tableStyleId>{5C22544A-7EE6-4342-B048-85BDC9FD1C3A}</a:tableStyleId>
              </a:tblPr>
              <a:tblGrid>
                <a:gridCol w="3197583">
                  <a:extLst>
                    <a:ext uri="{9D8B030D-6E8A-4147-A177-3AD203B41FA5}">
                      <a16:colId xmlns:a16="http://schemas.microsoft.com/office/drawing/2014/main" val="4271623112"/>
                    </a:ext>
                  </a:extLst>
                </a:gridCol>
                <a:gridCol w="4066362">
                  <a:extLst>
                    <a:ext uri="{9D8B030D-6E8A-4147-A177-3AD203B41FA5}">
                      <a16:colId xmlns:a16="http://schemas.microsoft.com/office/drawing/2014/main" val="1377758072"/>
                    </a:ext>
                  </a:extLst>
                </a:gridCol>
                <a:gridCol w="1998379">
                  <a:extLst>
                    <a:ext uri="{9D8B030D-6E8A-4147-A177-3AD203B41FA5}">
                      <a16:colId xmlns:a16="http://schemas.microsoft.com/office/drawing/2014/main" val="4275064225"/>
                    </a:ext>
                  </a:extLst>
                </a:gridCol>
                <a:gridCol w="2929676">
                  <a:extLst>
                    <a:ext uri="{9D8B030D-6E8A-4147-A177-3AD203B41FA5}">
                      <a16:colId xmlns:a16="http://schemas.microsoft.com/office/drawing/2014/main" val="816870710"/>
                    </a:ext>
                  </a:extLst>
                </a:gridCol>
              </a:tblGrid>
              <a:tr h="677347">
                <a:tc rowSpan="2">
                  <a:txBody>
                    <a:bodyPr/>
                    <a:lstStyle/>
                    <a:p>
                      <a:pPr algn="ctr">
                        <a:lnSpc>
                          <a:spcPct val="107000"/>
                        </a:lnSpc>
                        <a:spcAft>
                          <a:spcPts val="0"/>
                        </a:spcAft>
                      </a:pPr>
                      <a:r>
                        <a:rPr lang="it-IT" sz="1200" dirty="0">
                          <a:effectLst/>
                        </a:rPr>
                        <a:t>INTERVENTO</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171" marR="35171" marT="0" marB="0" anchor="ctr"/>
                </a:tc>
                <a:tc rowSpan="2">
                  <a:txBody>
                    <a:bodyPr/>
                    <a:lstStyle/>
                    <a:p>
                      <a:pPr algn="ctr">
                        <a:lnSpc>
                          <a:spcPct val="107000"/>
                        </a:lnSpc>
                        <a:spcAft>
                          <a:spcPts val="0"/>
                        </a:spcAft>
                      </a:pPr>
                      <a:r>
                        <a:rPr lang="it-IT" sz="1200">
                          <a:effectLst/>
                        </a:rPr>
                        <a:t>DESCRIZIONE VOCE DI SPESA </a:t>
                      </a:r>
                      <a:br>
                        <a:rPr lang="it-IT" sz="1200">
                          <a:effectLst/>
                        </a:rPr>
                      </a:br>
                      <a:r>
                        <a:rPr lang="it-IT" sz="1200">
                          <a:effectLst/>
                        </a:rPr>
                        <a:t>(Investimento in capitale ex lettera C) art. 3, comma 18, L. 350/2003)</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71" marR="35171" marT="0" marB="0" anchor="ctr"/>
                </a:tc>
                <a:tc>
                  <a:txBody>
                    <a:bodyPr/>
                    <a:lstStyle/>
                    <a:p>
                      <a:pPr algn="ctr">
                        <a:lnSpc>
                          <a:spcPct val="107000"/>
                        </a:lnSpc>
                        <a:spcAft>
                          <a:spcPts val="0"/>
                        </a:spcAft>
                      </a:pPr>
                      <a:r>
                        <a:rPr lang="it-IT" sz="1200">
                          <a:effectLst/>
                        </a:rPr>
                        <a:t>COSTO SPESO O PREVISTO</a:t>
                      </a:r>
                      <a:br>
                        <a:rPr lang="it-IT" sz="1200">
                          <a:effectLst/>
                        </a:rPr>
                      </a:br>
                      <a:r>
                        <a:rPr lang="it-IT" sz="1200">
                          <a:effectLst/>
                        </a:rPr>
                        <a:t>(IVA INCLUSA IN EURO)</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71" marR="35171" marT="0" marB="0" anchor="ctr"/>
                </a:tc>
                <a:tc>
                  <a:txBody>
                    <a:bodyPr/>
                    <a:lstStyle/>
                    <a:p>
                      <a:pPr algn="ctr">
                        <a:lnSpc>
                          <a:spcPct val="107000"/>
                        </a:lnSpc>
                        <a:spcAft>
                          <a:spcPts val="0"/>
                        </a:spcAft>
                      </a:pPr>
                      <a:r>
                        <a:rPr lang="it-IT" sz="1200">
                          <a:effectLst/>
                        </a:rPr>
                        <a:t>COSTO PREVISTO</a:t>
                      </a:r>
                      <a:br>
                        <a:rPr lang="it-IT" sz="1200">
                          <a:effectLst/>
                        </a:rPr>
                      </a:br>
                      <a:r>
                        <a:rPr lang="it-IT" sz="1200">
                          <a:effectLst/>
                        </a:rPr>
                        <a:t>(IVA INCLUSA IN EURO)</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71" marR="35171" marT="0" marB="0" anchor="ctr"/>
                </a:tc>
                <a:extLst>
                  <a:ext uri="{0D108BD9-81ED-4DB2-BD59-A6C34878D82A}">
                    <a16:rowId xmlns:a16="http://schemas.microsoft.com/office/drawing/2014/main" val="2405399421"/>
                  </a:ext>
                </a:extLst>
              </a:tr>
              <a:tr h="467136">
                <a:tc vMerge="1">
                  <a:txBody>
                    <a:bodyPr/>
                    <a:lstStyle/>
                    <a:p>
                      <a:endParaRPr lang="it-IT"/>
                    </a:p>
                  </a:txBody>
                  <a:tcPr/>
                </a:tc>
                <a:tc vMerge="1">
                  <a:txBody>
                    <a:bodyPr/>
                    <a:lstStyle/>
                    <a:p>
                      <a:endParaRPr lang="it-IT"/>
                    </a:p>
                  </a:txBody>
                  <a:tcPr/>
                </a:tc>
                <a:tc>
                  <a:txBody>
                    <a:bodyPr/>
                    <a:lstStyle/>
                    <a:p>
                      <a:pPr algn="ctr">
                        <a:lnSpc>
                          <a:spcPct val="107000"/>
                        </a:lnSpc>
                        <a:spcAft>
                          <a:spcPts val="0"/>
                        </a:spcAft>
                      </a:pPr>
                      <a:r>
                        <a:rPr lang="it-IT" sz="1200">
                          <a:effectLst/>
                        </a:rPr>
                        <a:t>Anno 2020 </a:t>
                      </a:r>
                      <a:br>
                        <a:rPr lang="it-IT" sz="1200">
                          <a:effectLst/>
                        </a:rPr>
                      </a:br>
                      <a:r>
                        <a:rPr lang="it-IT" sz="1200">
                          <a:effectLst/>
                        </a:rPr>
                        <a:t>(dal 4 maggio)</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71" marR="35171" marT="0" marB="0" anchor="ctr"/>
                </a:tc>
                <a:tc>
                  <a:txBody>
                    <a:bodyPr/>
                    <a:lstStyle/>
                    <a:p>
                      <a:pPr algn="ctr">
                        <a:lnSpc>
                          <a:spcPct val="107000"/>
                        </a:lnSpc>
                        <a:spcAft>
                          <a:spcPts val="0"/>
                        </a:spcAft>
                      </a:pPr>
                      <a:r>
                        <a:rPr lang="it-IT" sz="1200">
                          <a:effectLst/>
                        </a:rPr>
                        <a:t>Anno 2021</a:t>
                      </a:r>
                      <a:br>
                        <a:rPr lang="it-IT" sz="1200">
                          <a:effectLst/>
                        </a:rPr>
                      </a:br>
                      <a:r>
                        <a:rPr lang="it-IT" sz="1200">
                          <a:effectLst/>
                        </a:rPr>
                        <a:t>(fino al 30 giugno)</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71" marR="35171" marT="0" marB="0" anchor="ctr"/>
                </a:tc>
                <a:extLst>
                  <a:ext uri="{0D108BD9-81ED-4DB2-BD59-A6C34878D82A}">
                    <a16:rowId xmlns:a16="http://schemas.microsoft.com/office/drawing/2014/main" val="1586737297"/>
                  </a:ext>
                </a:extLst>
              </a:tr>
              <a:tr h="899625">
                <a:tc>
                  <a:txBody>
                    <a:bodyPr/>
                    <a:lstStyle/>
                    <a:p>
                      <a:pPr>
                        <a:lnSpc>
                          <a:spcPct val="107000"/>
                        </a:lnSpc>
                        <a:spcAft>
                          <a:spcPts val="0"/>
                        </a:spcAft>
                      </a:pPr>
                      <a:r>
                        <a:rPr lang="it-IT" sz="1200">
                          <a:effectLst/>
                        </a:rPr>
                        <a:t>Dotazione docenti per la didattica a distanza</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71" marR="35171" marT="0" marB="0" anchor="ctr"/>
                </a:tc>
                <a:tc>
                  <a:txBody>
                    <a:bodyPr/>
                    <a:lstStyle/>
                    <a:p>
                      <a:pPr>
                        <a:lnSpc>
                          <a:spcPct val="107000"/>
                        </a:lnSpc>
                        <a:spcAft>
                          <a:spcPts val="0"/>
                        </a:spcAft>
                      </a:pPr>
                      <a:r>
                        <a:rPr lang="it-IT" sz="1200">
                          <a:effectLst/>
                        </a:rPr>
                        <a:t>PC (fissi o portatili), tavolette grafiche che permettano una scrittura digitale con penna, telefoni cellulari per connessione dati, webcam e microfoni ambientali, adattatori per connessioni a proiettori, rete cablata, docking station, ecc</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71" marR="35171" marT="0" marB="0" anchor="ctr"/>
                </a:tc>
                <a:tc>
                  <a:txBody>
                    <a:bodyPr/>
                    <a:lstStyle/>
                    <a:p>
                      <a:pPr algn="r">
                        <a:lnSpc>
                          <a:spcPct val="107000"/>
                        </a:lnSpc>
                        <a:spcAft>
                          <a:spcPts val="0"/>
                        </a:spcAft>
                      </a:pPr>
                      <a:r>
                        <a:rPr lang="it-IT" sz="1200" dirty="0">
                          <a:effectLst/>
                        </a:rPr>
                        <a:t> 305.119,00 €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171" marR="35171" marT="0" marB="0" anchor="ctr"/>
                </a:tc>
                <a:tc>
                  <a:txBody>
                    <a:bodyPr/>
                    <a:lstStyle/>
                    <a:p>
                      <a:pPr algn="r">
                        <a:lnSpc>
                          <a:spcPct val="107000"/>
                        </a:lnSpc>
                        <a:spcAft>
                          <a:spcPts val="0"/>
                        </a:spcAft>
                      </a:pPr>
                      <a:r>
                        <a:rPr lang="it-IT" sz="1200">
                          <a:effectLst/>
                        </a:rPr>
                        <a:t> 222.860,00 €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71" marR="35171" marT="0" marB="0" anchor="ctr"/>
                </a:tc>
                <a:extLst>
                  <a:ext uri="{0D108BD9-81ED-4DB2-BD59-A6C34878D82A}">
                    <a16:rowId xmlns:a16="http://schemas.microsoft.com/office/drawing/2014/main" val="1007524657"/>
                  </a:ext>
                </a:extLst>
              </a:tr>
              <a:tr h="584128">
                <a:tc>
                  <a:txBody>
                    <a:bodyPr/>
                    <a:lstStyle/>
                    <a:p>
                      <a:pPr>
                        <a:lnSpc>
                          <a:spcPct val="107000"/>
                        </a:lnSpc>
                        <a:spcAft>
                          <a:spcPts val="0"/>
                        </a:spcAft>
                      </a:pPr>
                      <a:r>
                        <a:rPr lang="it-IT" sz="1200">
                          <a:effectLst/>
                        </a:rPr>
                        <a:t>Innovazione delle aule didattiche informatiche per permettere esperienze laboratoriali in modalità e- learning</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71" marR="35171" marT="0" marB="0" anchor="ctr"/>
                </a:tc>
                <a:tc>
                  <a:txBody>
                    <a:bodyPr/>
                    <a:lstStyle/>
                    <a:p>
                      <a:pPr>
                        <a:lnSpc>
                          <a:spcPct val="107000"/>
                        </a:lnSpc>
                        <a:spcAft>
                          <a:spcPts val="0"/>
                        </a:spcAft>
                      </a:pPr>
                      <a:r>
                        <a:rPr lang="it-IT" sz="1200">
                          <a:effectLst/>
                        </a:rPr>
                        <a:t>sistemi audio-video multimediale; portatili tablet e tavolette grafiche; telecamere fisse e mobili; schermi multi-touch 75"</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71" marR="35171" marT="0" marB="0" anchor="ctr"/>
                </a:tc>
                <a:tc>
                  <a:txBody>
                    <a:bodyPr/>
                    <a:lstStyle/>
                    <a:p>
                      <a:pPr algn="r">
                        <a:lnSpc>
                          <a:spcPct val="107000"/>
                        </a:lnSpc>
                        <a:spcAft>
                          <a:spcPts val="0"/>
                        </a:spcAft>
                      </a:pPr>
                      <a:r>
                        <a:rPr lang="it-IT" sz="1200" dirty="0">
                          <a:effectLst/>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171" marR="35171" marT="0" marB="0" anchor="ctr"/>
                </a:tc>
                <a:tc>
                  <a:txBody>
                    <a:bodyPr/>
                    <a:lstStyle/>
                    <a:p>
                      <a:pPr algn="r">
                        <a:lnSpc>
                          <a:spcPct val="107000"/>
                        </a:lnSpc>
                        <a:spcAft>
                          <a:spcPts val="0"/>
                        </a:spcAft>
                      </a:pPr>
                      <a:r>
                        <a:rPr lang="it-IT" sz="1200">
                          <a:effectLst/>
                        </a:rPr>
                        <a:t> 598.157,00 €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71" marR="35171" marT="0" marB="0" anchor="ctr"/>
                </a:tc>
                <a:extLst>
                  <a:ext uri="{0D108BD9-81ED-4DB2-BD59-A6C34878D82A}">
                    <a16:rowId xmlns:a16="http://schemas.microsoft.com/office/drawing/2014/main" val="92181290"/>
                  </a:ext>
                </a:extLst>
              </a:tr>
              <a:tr h="584128">
                <a:tc>
                  <a:txBody>
                    <a:bodyPr/>
                    <a:lstStyle/>
                    <a:p>
                      <a:pPr>
                        <a:lnSpc>
                          <a:spcPct val="107000"/>
                        </a:lnSpc>
                        <a:spcAft>
                          <a:spcPts val="0"/>
                        </a:spcAft>
                      </a:pPr>
                      <a:r>
                        <a:rPr lang="it-IT" sz="1200">
                          <a:effectLst/>
                        </a:rPr>
                        <a:t>Modernizzazione delle aule informatiche per permettere esperienze laboratoriali in modalità e- learning</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71" marR="35171" marT="0" marB="0" anchor="ctr"/>
                </a:tc>
                <a:tc>
                  <a:txBody>
                    <a:bodyPr/>
                    <a:lstStyle/>
                    <a:p>
                      <a:pPr>
                        <a:lnSpc>
                          <a:spcPct val="107000"/>
                        </a:lnSpc>
                        <a:spcAft>
                          <a:spcPts val="0"/>
                        </a:spcAft>
                      </a:pPr>
                      <a:r>
                        <a:rPr lang="it-IT" sz="1200">
                          <a:effectLst/>
                        </a:rPr>
                        <a:t>calcolatori e software evoluti che utilizzano potenza di calcolo (ad esempio CAD, rendering) PC, telecamere, server di calcolo</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71" marR="35171" marT="0" marB="0" anchor="ctr"/>
                </a:tc>
                <a:tc>
                  <a:txBody>
                    <a:bodyPr/>
                    <a:lstStyle/>
                    <a:p>
                      <a:pPr algn="r">
                        <a:lnSpc>
                          <a:spcPct val="107000"/>
                        </a:lnSpc>
                        <a:spcAft>
                          <a:spcPts val="0"/>
                        </a:spcAft>
                      </a:pPr>
                      <a:r>
                        <a:rPr lang="it-IT" sz="1200" dirty="0">
                          <a:effectLst/>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171" marR="35171" marT="0" marB="0" anchor="ctr"/>
                </a:tc>
                <a:tc>
                  <a:txBody>
                    <a:bodyPr/>
                    <a:lstStyle/>
                    <a:p>
                      <a:pPr algn="r">
                        <a:lnSpc>
                          <a:spcPct val="107000"/>
                        </a:lnSpc>
                        <a:spcAft>
                          <a:spcPts val="0"/>
                        </a:spcAft>
                      </a:pPr>
                      <a:r>
                        <a:rPr lang="it-IT" sz="1200" dirty="0">
                          <a:effectLst/>
                        </a:rPr>
                        <a:t> 128.387,00 €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171" marR="35171" marT="0" marB="0" anchor="ctr"/>
                </a:tc>
                <a:extLst>
                  <a:ext uri="{0D108BD9-81ED-4DB2-BD59-A6C34878D82A}">
                    <a16:rowId xmlns:a16="http://schemas.microsoft.com/office/drawing/2014/main" val="380162740"/>
                  </a:ext>
                </a:extLst>
              </a:tr>
              <a:tr h="1079550">
                <a:tc>
                  <a:txBody>
                    <a:bodyPr/>
                    <a:lstStyle/>
                    <a:p>
                      <a:pPr>
                        <a:lnSpc>
                          <a:spcPct val="107000"/>
                        </a:lnSpc>
                        <a:spcAft>
                          <a:spcPts val="0"/>
                        </a:spcAft>
                      </a:pPr>
                      <a:r>
                        <a:rPr lang="it-IT" sz="1200">
                          <a:effectLst/>
                        </a:rPr>
                        <a:t>Strumentazione scientifica digitale di nuova generazione per i laboratori didattici con sistemi di lettura e controllo a distanza per la didattica da remoto</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71" marR="35171" marT="0" marB="0" anchor="ctr"/>
                </a:tc>
                <a:tc>
                  <a:txBody>
                    <a:bodyPr/>
                    <a:lstStyle/>
                    <a:p>
                      <a:pPr>
                        <a:lnSpc>
                          <a:spcPct val="107000"/>
                        </a:lnSpc>
                        <a:spcAft>
                          <a:spcPts val="0"/>
                        </a:spcAft>
                      </a:pPr>
                      <a:r>
                        <a:rPr lang="it-IT" sz="1200">
                          <a:effectLst/>
                        </a:rPr>
                        <a:t>Sistemi di simulazione ftelesimulation compatibili con sistemi LMS tipo Moodle; Sistemi  di  simulazione  per  acquisizione  audio-video e trasmissione live streaming integrati con simulatore paziente adulto, simulatore paziente pediatrico e simulatore avanzato di auscultazione</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71" marR="35171" marT="0" marB="0" anchor="ctr"/>
                </a:tc>
                <a:tc>
                  <a:txBody>
                    <a:bodyPr/>
                    <a:lstStyle/>
                    <a:p>
                      <a:pPr algn="r">
                        <a:lnSpc>
                          <a:spcPct val="107000"/>
                        </a:lnSpc>
                        <a:spcAft>
                          <a:spcPts val="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71" marR="35171" marT="0" marB="0" anchor="ctr"/>
                </a:tc>
                <a:tc>
                  <a:txBody>
                    <a:bodyPr/>
                    <a:lstStyle/>
                    <a:p>
                      <a:pPr algn="r">
                        <a:lnSpc>
                          <a:spcPct val="107000"/>
                        </a:lnSpc>
                        <a:spcAft>
                          <a:spcPts val="0"/>
                        </a:spcAft>
                      </a:pPr>
                      <a:r>
                        <a:rPr lang="it-IT" sz="1200" dirty="0">
                          <a:effectLst/>
                        </a:rPr>
                        <a:t> 1.108.756,00 €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171" marR="35171" marT="0" marB="0" anchor="ctr"/>
                </a:tc>
                <a:extLst>
                  <a:ext uri="{0D108BD9-81ED-4DB2-BD59-A6C34878D82A}">
                    <a16:rowId xmlns:a16="http://schemas.microsoft.com/office/drawing/2014/main" val="486963342"/>
                  </a:ext>
                </a:extLst>
              </a:tr>
              <a:tr h="386512">
                <a:tc>
                  <a:txBody>
                    <a:bodyPr/>
                    <a:lstStyle/>
                    <a:p>
                      <a:pPr>
                        <a:lnSpc>
                          <a:spcPct val="107000"/>
                        </a:lnSpc>
                        <a:spcAft>
                          <a:spcPts val="0"/>
                        </a:spcAft>
                      </a:pPr>
                      <a:r>
                        <a:rPr lang="it-IT" sz="1200">
                          <a:effectLst/>
                        </a:rPr>
                        <a:t>Miglioramento connettività impianto wired e wifi con copertura totale spazi interni ed esterni</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71" marR="35171" marT="0" marB="0" anchor="ctr"/>
                </a:tc>
                <a:tc>
                  <a:txBody>
                    <a:bodyPr/>
                    <a:lstStyle/>
                    <a:p>
                      <a:pPr>
                        <a:lnSpc>
                          <a:spcPct val="107000"/>
                        </a:lnSpc>
                        <a:spcAft>
                          <a:spcPts val="0"/>
                        </a:spcAft>
                      </a:pPr>
                      <a:r>
                        <a:rPr lang="it-IT" sz="1200">
                          <a:effectLst/>
                        </a:rPr>
                        <a:t>controller di rete, access point di media ed alta densità</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71" marR="35171" marT="0" marB="0" anchor="ctr"/>
                </a:tc>
                <a:tc>
                  <a:txBody>
                    <a:bodyPr/>
                    <a:lstStyle/>
                    <a:p>
                      <a:pPr algn="r">
                        <a:lnSpc>
                          <a:spcPct val="107000"/>
                        </a:lnSpc>
                        <a:spcAft>
                          <a:spcPts val="0"/>
                        </a:spcAft>
                      </a:pPr>
                      <a:r>
                        <a:rPr lang="it-IT" sz="12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71" marR="35171" marT="0" marB="0" anchor="ctr"/>
                </a:tc>
                <a:tc>
                  <a:txBody>
                    <a:bodyPr/>
                    <a:lstStyle/>
                    <a:p>
                      <a:pPr algn="r">
                        <a:lnSpc>
                          <a:spcPct val="107000"/>
                        </a:lnSpc>
                        <a:spcAft>
                          <a:spcPts val="0"/>
                        </a:spcAft>
                      </a:pPr>
                      <a:r>
                        <a:rPr lang="it-IT" sz="1200" dirty="0">
                          <a:effectLst/>
                        </a:rPr>
                        <a:t> 931.260,00 €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171" marR="35171" marT="0" marB="0" anchor="ctr"/>
                </a:tc>
                <a:extLst>
                  <a:ext uri="{0D108BD9-81ED-4DB2-BD59-A6C34878D82A}">
                    <a16:rowId xmlns:a16="http://schemas.microsoft.com/office/drawing/2014/main" val="1582950036"/>
                  </a:ext>
                </a:extLst>
              </a:tr>
              <a:tr h="899625">
                <a:tc>
                  <a:txBody>
                    <a:bodyPr/>
                    <a:lstStyle/>
                    <a:p>
                      <a:pPr>
                        <a:lnSpc>
                          <a:spcPct val="107000"/>
                        </a:lnSpc>
                        <a:spcAft>
                          <a:spcPts val="0"/>
                        </a:spcAft>
                      </a:pPr>
                      <a:r>
                        <a:rPr lang="it-IT" sz="1200">
                          <a:effectLst/>
                        </a:rPr>
                        <a:t>Cybersecurity: miglioramento infrastrutture, anti intrusione e protezione di nuova generazione</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71" marR="35171" marT="0" marB="0" anchor="ctr"/>
                </a:tc>
                <a:tc>
                  <a:txBody>
                    <a:bodyPr/>
                    <a:lstStyle/>
                    <a:p>
                      <a:pPr>
                        <a:lnSpc>
                          <a:spcPct val="107000"/>
                        </a:lnSpc>
                        <a:spcAft>
                          <a:spcPts val="0"/>
                        </a:spcAft>
                      </a:pPr>
                      <a:r>
                        <a:rPr lang="it-IT" sz="1200">
                          <a:effectLst/>
                        </a:rPr>
                        <a:t>strumenti hardware e software per l'analisi e la protezione in tempo reale del traffico di rete: piattaforme di New Generation Firewall e di New Generation Intrusion Prevention (es. Checkpoint, Huawei, Fortinet)</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71" marR="35171" marT="0" marB="0" anchor="ctr"/>
                </a:tc>
                <a:tc>
                  <a:txBody>
                    <a:bodyPr/>
                    <a:lstStyle/>
                    <a:p>
                      <a:pPr algn="r">
                        <a:lnSpc>
                          <a:spcPct val="107000"/>
                        </a:lnSpc>
                        <a:spcAft>
                          <a:spcPts val="0"/>
                        </a:spcAft>
                      </a:pPr>
                      <a:r>
                        <a:rPr lang="it-IT" sz="1200">
                          <a:effectLst/>
                        </a:rPr>
                        <a:t> 219.013,00 €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71" marR="35171" marT="0" marB="0" anchor="ctr"/>
                </a:tc>
                <a:tc>
                  <a:txBody>
                    <a:bodyPr/>
                    <a:lstStyle/>
                    <a:p>
                      <a:pPr algn="r">
                        <a:lnSpc>
                          <a:spcPct val="107000"/>
                        </a:lnSpc>
                        <a:spcAft>
                          <a:spcPts val="0"/>
                        </a:spcAft>
                      </a:pPr>
                      <a:r>
                        <a:rPr lang="it-IT" sz="1200" dirty="0">
                          <a:effectLst/>
                        </a:rPr>
                        <a:t> 495.008,00 €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171" marR="35171" marT="0" marB="0" anchor="ctr"/>
                </a:tc>
                <a:extLst>
                  <a:ext uri="{0D108BD9-81ED-4DB2-BD59-A6C34878D82A}">
                    <a16:rowId xmlns:a16="http://schemas.microsoft.com/office/drawing/2014/main" val="3090191573"/>
                  </a:ext>
                </a:extLst>
              </a:tr>
              <a:tr h="639976">
                <a:tc gridSpan="2">
                  <a:txBody>
                    <a:bodyPr/>
                    <a:lstStyle/>
                    <a:p>
                      <a:pPr>
                        <a:lnSpc>
                          <a:spcPct val="107000"/>
                        </a:lnSpc>
                        <a:spcAft>
                          <a:spcPts val="0"/>
                        </a:spcAft>
                      </a:pPr>
                      <a:r>
                        <a:rPr lang="it-IT" sz="1200">
                          <a:effectLst/>
                        </a:rPr>
                        <a:t>TOTALE INVESTIMENTO CONCEDIBILE</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71" marR="35171" marT="0" marB="0" anchor="ctr"/>
                </a:tc>
                <a:tc hMerge="1">
                  <a:txBody>
                    <a:bodyPr/>
                    <a:lstStyle/>
                    <a:p>
                      <a:endParaRPr lang="it-IT"/>
                    </a:p>
                  </a:txBody>
                  <a:tcPr/>
                </a:tc>
                <a:tc>
                  <a:txBody>
                    <a:bodyPr/>
                    <a:lstStyle/>
                    <a:p>
                      <a:pPr algn="r">
                        <a:lnSpc>
                          <a:spcPct val="107000"/>
                        </a:lnSpc>
                        <a:spcAft>
                          <a:spcPts val="0"/>
                        </a:spcAft>
                      </a:pPr>
                      <a:r>
                        <a:rPr lang="it-IT" sz="1200" b="1" dirty="0">
                          <a:effectLst/>
                        </a:rPr>
                        <a:t>524.132,00 € </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171" marR="35171" marT="0" marB="0" anchor="ctr"/>
                </a:tc>
                <a:tc>
                  <a:txBody>
                    <a:bodyPr/>
                    <a:lstStyle/>
                    <a:p>
                      <a:pPr algn="r">
                        <a:lnSpc>
                          <a:spcPct val="107000"/>
                        </a:lnSpc>
                        <a:spcAft>
                          <a:spcPts val="0"/>
                        </a:spcAft>
                      </a:pPr>
                      <a:r>
                        <a:rPr lang="it-IT" sz="1200" b="1" dirty="0">
                          <a:effectLst/>
                        </a:rPr>
                        <a:t>3.484.428,00 € </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171" marR="35171" marT="0" marB="0" anchor="ctr"/>
                </a:tc>
                <a:extLst>
                  <a:ext uri="{0D108BD9-81ED-4DB2-BD59-A6C34878D82A}">
                    <a16:rowId xmlns:a16="http://schemas.microsoft.com/office/drawing/2014/main" val="2796944612"/>
                  </a:ext>
                </a:extLst>
              </a:tr>
              <a:tr h="639976">
                <a:tc gridSpan="2">
                  <a:txBody>
                    <a:bodyPr/>
                    <a:lstStyle/>
                    <a:p>
                      <a:pPr>
                        <a:lnSpc>
                          <a:spcPct val="107000"/>
                        </a:lnSpc>
                        <a:spcAft>
                          <a:spcPts val="0"/>
                        </a:spcAft>
                      </a:pPr>
                      <a:r>
                        <a:rPr lang="it-IT" sz="1200">
                          <a:effectLst/>
                        </a:rPr>
                        <a:t>TOTALE IMPORTO CONCESSO</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5171" marR="35171" marT="0" marB="0" anchor="ctr"/>
                </a:tc>
                <a:tc hMerge="1">
                  <a:txBody>
                    <a:bodyPr/>
                    <a:lstStyle/>
                    <a:p>
                      <a:endParaRPr lang="it-IT"/>
                    </a:p>
                  </a:txBody>
                  <a:tcPr/>
                </a:tc>
                <a:tc gridSpan="2">
                  <a:txBody>
                    <a:bodyPr/>
                    <a:lstStyle/>
                    <a:p>
                      <a:pPr algn="ctr">
                        <a:lnSpc>
                          <a:spcPct val="107000"/>
                        </a:lnSpc>
                        <a:spcAft>
                          <a:spcPts val="0"/>
                        </a:spcAft>
                      </a:pPr>
                      <a:r>
                        <a:rPr lang="it-IT" sz="1200" b="1" dirty="0">
                          <a:effectLst/>
                        </a:rPr>
                        <a:t>4.008.560,00 €</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171" marR="35171" marT="0" marB="0" anchor="ctr"/>
                </a:tc>
                <a:tc hMerge="1">
                  <a:txBody>
                    <a:bodyPr/>
                    <a:lstStyle/>
                    <a:p>
                      <a:endParaRPr lang="it-IT"/>
                    </a:p>
                  </a:txBody>
                  <a:tcPr/>
                </a:tc>
                <a:extLst>
                  <a:ext uri="{0D108BD9-81ED-4DB2-BD59-A6C34878D82A}">
                    <a16:rowId xmlns:a16="http://schemas.microsoft.com/office/drawing/2014/main" val="1897590552"/>
                  </a:ext>
                </a:extLst>
              </a:tr>
            </a:tbl>
          </a:graphicData>
        </a:graphic>
      </p:graphicFrame>
    </p:spTree>
    <p:extLst>
      <p:ext uri="{BB962C8B-B14F-4D97-AF65-F5344CB8AC3E}">
        <p14:creationId xmlns:p14="http://schemas.microsoft.com/office/powerpoint/2010/main" val="29211364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42047" y="1295505"/>
            <a:ext cx="11474824" cy="4955203"/>
          </a:xfrm>
          <a:prstGeom prst="rect">
            <a:avLst/>
          </a:prstGeom>
        </p:spPr>
        <p:txBody>
          <a:bodyPr wrap="square">
            <a:spAutoFit/>
          </a:bodyPr>
          <a:lstStyle/>
          <a:p>
            <a:endParaRPr lang="it-IT" sz="1200" dirty="0">
              <a:latin typeface="Times New Roman" panose="02020603050405020304" pitchFamily="18" charset="0"/>
            </a:endParaRPr>
          </a:p>
          <a:p>
            <a:pPr defTabSz="858838"/>
            <a:r>
              <a:rPr lang="it-IT" sz="1200" dirty="0">
                <a:latin typeface="Times New Roman" panose="02020603050405020304" pitchFamily="18" charset="0"/>
              </a:rPr>
              <a:t>	</a:t>
            </a:r>
            <a:r>
              <a:rPr lang="it-IT" sz="1200" dirty="0" smtClean="0">
                <a:latin typeface="Times New Roman" panose="02020603050405020304" pitchFamily="18" charset="0"/>
              </a:rPr>
              <a:t>							</a:t>
            </a:r>
            <a:r>
              <a:rPr lang="it-IT" sz="1200" b="1" dirty="0" smtClean="0">
                <a:latin typeface="Verdana" panose="020B0604030504040204" pitchFamily="34" charset="0"/>
                <a:ea typeface="Verdana" panose="020B0604030504040204" pitchFamily="34" charset="0"/>
              </a:rPr>
              <a:t>restituzione </a:t>
            </a:r>
            <a:r>
              <a:rPr lang="it-IT" sz="1200" b="1" dirty="0">
                <a:latin typeface="Verdana" panose="020B0604030504040204" pitchFamily="34" charset="0"/>
                <a:ea typeface="Verdana" panose="020B0604030504040204" pitchFamily="34" charset="0"/>
              </a:rPr>
              <a:t>2020</a:t>
            </a:r>
            <a:r>
              <a:rPr lang="it-IT" sz="1200" dirty="0">
                <a:latin typeface="Verdana" panose="020B0604030504040204" pitchFamily="34" charset="0"/>
                <a:ea typeface="Verdana" panose="020B0604030504040204" pitchFamily="34" charset="0"/>
              </a:rPr>
              <a:t>	</a:t>
            </a:r>
            <a:r>
              <a:rPr lang="it-IT" sz="1200" b="1" dirty="0" smtClean="0">
                <a:latin typeface="Verdana" panose="020B0604030504040204" pitchFamily="34" charset="0"/>
                <a:ea typeface="Verdana" panose="020B0604030504040204" pitchFamily="34" charset="0"/>
              </a:rPr>
              <a:t>da </a:t>
            </a:r>
            <a:r>
              <a:rPr lang="it-IT" sz="1200" b="1" dirty="0">
                <a:latin typeface="Verdana" panose="020B0604030504040204" pitchFamily="34" charset="0"/>
                <a:ea typeface="Verdana" panose="020B0604030504040204" pitchFamily="34" charset="0"/>
              </a:rPr>
              <a:t>rendicontare </a:t>
            </a:r>
            <a:r>
              <a:rPr lang="it-IT" sz="1200" b="1" dirty="0" smtClean="0">
                <a:latin typeface="Verdana" panose="020B0604030504040204" pitchFamily="34" charset="0"/>
                <a:ea typeface="Verdana" panose="020B0604030504040204" pitchFamily="34" charset="0"/>
              </a:rPr>
              <a:t>2021</a:t>
            </a:r>
            <a:r>
              <a:rPr lang="it-IT" sz="1200" dirty="0">
                <a:latin typeface="Verdana" panose="020B0604030504040204" pitchFamily="34" charset="0"/>
                <a:ea typeface="Verdana" panose="020B0604030504040204" pitchFamily="34" charset="0"/>
              </a:rPr>
              <a:t>	</a:t>
            </a:r>
          </a:p>
          <a:p>
            <a:endParaRPr lang="it-IT" sz="1200" dirty="0">
              <a:latin typeface="Verdana" panose="020B0604030504040204" pitchFamily="34" charset="0"/>
              <a:ea typeface="Verdana" panose="020B0604030504040204" pitchFamily="34" charset="0"/>
            </a:endParaRPr>
          </a:p>
          <a:p>
            <a:pPr lvl="2"/>
            <a:r>
              <a:rPr lang="it-IT" sz="1200" b="1" dirty="0">
                <a:latin typeface="Verdana" panose="020B0604030504040204" pitchFamily="34" charset="0"/>
                <a:ea typeface="Verdana" panose="020B0604030504040204" pitchFamily="34" charset="0"/>
              </a:rPr>
              <a:t>Dipartimento di Biologia e Biotecnologie "Lazzaro </a:t>
            </a:r>
            <a:r>
              <a:rPr lang="it-IT" sz="1200" b="1" dirty="0" err="1">
                <a:latin typeface="Verdana" panose="020B0604030504040204" pitchFamily="34" charset="0"/>
                <a:ea typeface="Verdana" panose="020B0604030504040204" pitchFamily="34" charset="0"/>
              </a:rPr>
              <a:t>Spallanzani</a:t>
            </a:r>
            <a:r>
              <a:rPr lang="it-IT" sz="1200" b="1" dirty="0">
                <a:latin typeface="Verdana" panose="020B0604030504040204" pitchFamily="34" charset="0"/>
                <a:ea typeface="Verdana" panose="020B0604030504040204" pitchFamily="34" charset="0"/>
              </a:rPr>
              <a:t>"</a:t>
            </a:r>
            <a:r>
              <a:rPr lang="it-IT" sz="1200" dirty="0">
                <a:latin typeface="Verdana" panose="020B0604030504040204" pitchFamily="34" charset="0"/>
                <a:ea typeface="Verdana" panose="020B0604030504040204" pitchFamily="34" charset="0"/>
              </a:rPr>
              <a:t>	</a:t>
            </a:r>
            <a:r>
              <a:rPr lang="it-IT" sz="1200" dirty="0" smtClean="0">
                <a:latin typeface="Verdana" panose="020B0604030504040204" pitchFamily="34" charset="0"/>
                <a:ea typeface="Verdana" panose="020B0604030504040204" pitchFamily="34" charset="0"/>
              </a:rPr>
              <a:t>	€ </a:t>
            </a:r>
            <a:r>
              <a:rPr lang="it-IT" sz="1200" dirty="0">
                <a:latin typeface="Verdana" panose="020B0604030504040204" pitchFamily="34" charset="0"/>
                <a:ea typeface="Verdana" panose="020B0604030504040204" pitchFamily="34" charset="0"/>
              </a:rPr>
              <a:t>6.309	</a:t>
            </a:r>
            <a:r>
              <a:rPr lang="it-IT" sz="1200" dirty="0" smtClean="0">
                <a:latin typeface="Verdana" panose="020B0604030504040204" pitchFamily="34" charset="0"/>
                <a:ea typeface="Verdana" panose="020B0604030504040204" pitchFamily="34" charset="0"/>
              </a:rPr>
              <a:t>	€ </a:t>
            </a:r>
            <a:r>
              <a:rPr lang="it-IT" sz="1200" dirty="0">
                <a:latin typeface="Verdana" panose="020B0604030504040204" pitchFamily="34" charset="0"/>
                <a:ea typeface="Verdana" panose="020B0604030504040204" pitchFamily="34" charset="0"/>
              </a:rPr>
              <a:t>100.128	</a:t>
            </a:r>
          </a:p>
          <a:p>
            <a:pPr lvl="2"/>
            <a:r>
              <a:rPr lang="it-IT" sz="1200" b="1" dirty="0">
                <a:latin typeface="Verdana" panose="020B0604030504040204" pitchFamily="34" charset="0"/>
                <a:ea typeface="Verdana" panose="020B0604030504040204" pitchFamily="34" charset="0"/>
              </a:rPr>
              <a:t>Dipartimento di Chimica</a:t>
            </a:r>
            <a:r>
              <a:rPr lang="it-IT" sz="1200" dirty="0">
                <a:latin typeface="Verdana" panose="020B0604030504040204" pitchFamily="34" charset="0"/>
                <a:ea typeface="Verdana" panose="020B0604030504040204" pitchFamily="34" charset="0"/>
              </a:rPr>
              <a:t>	</a:t>
            </a:r>
            <a:r>
              <a:rPr lang="it-IT" sz="1200" dirty="0" smtClean="0">
                <a:latin typeface="Verdana" panose="020B0604030504040204" pitchFamily="34" charset="0"/>
                <a:ea typeface="Verdana" panose="020B0604030504040204" pitchFamily="34" charset="0"/>
              </a:rPr>
              <a:t>				€ </a:t>
            </a:r>
            <a:r>
              <a:rPr lang="it-IT" sz="1200" dirty="0">
                <a:latin typeface="Verdana" panose="020B0604030504040204" pitchFamily="34" charset="0"/>
                <a:ea typeface="Verdana" panose="020B0604030504040204" pitchFamily="34" charset="0"/>
              </a:rPr>
              <a:t>4.117	</a:t>
            </a:r>
            <a:r>
              <a:rPr lang="it-IT" sz="1200" dirty="0" smtClean="0">
                <a:latin typeface="Verdana" panose="020B0604030504040204" pitchFamily="34" charset="0"/>
                <a:ea typeface="Verdana" panose="020B0604030504040204" pitchFamily="34" charset="0"/>
              </a:rPr>
              <a:t>	€ 146.684</a:t>
            </a:r>
            <a:endParaRPr lang="it-IT" sz="1200" dirty="0">
              <a:latin typeface="Verdana" panose="020B0604030504040204" pitchFamily="34" charset="0"/>
              <a:ea typeface="Verdana" panose="020B0604030504040204" pitchFamily="34" charset="0"/>
            </a:endParaRPr>
          </a:p>
          <a:p>
            <a:pPr lvl="2"/>
            <a:r>
              <a:rPr lang="it-IT" sz="1200" b="1" dirty="0" smtClean="0">
                <a:latin typeface="Verdana" panose="020B0604030504040204" pitchFamily="34" charset="0"/>
                <a:ea typeface="Verdana" panose="020B0604030504040204" pitchFamily="34" charset="0"/>
              </a:rPr>
              <a:t>Dipartimento di Fisica</a:t>
            </a:r>
            <a:r>
              <a:rPr lang="it-IT" sz="1200" dirty="0" smtClean="0">
                <a:latin typeface="Verdana" panose="020B0604030504040204" pitchFamily="34" charset="0"/>
                <a:ea typeface="Verdana" panose="020B0604030504040204" pitchFamily="34" charset="0"/>
              </a:rPr>
              <a:t>					€ 8.597		€ 47.503</a:t>
            </a:r>
            <a:endParaRPr lang="it-IT" sz="1200" dirty="0">
              <a:latin typeface="Verdana" panose="020B0604030504040204" pitchFamily="34" charset="0"/>
              <a:ea typeface="Verdana" panose="020B0604030504040204" pitchFamily="34" charset="0"/>
            </a:endParaRPr>
          </a:p>
          <a:p>
            <a:pPr lvl="2"/>
            <a:r>
              <a:rPr lang="it-IT" sz="1200" b="1" dirty="0" smtClean="0">
                <a:latin typeface="Verdana" panose="020B0604030504040204" pitchFamily="34" charset="0"/>
                <a:ea typeface="Verdana" panose="020B0604030504040204" pitchFamily="34" charset="0"/>
              </a:rPr>
              <a:t>Dipartimento </a:t>
            </a:r>
            <a:r>
              <a:rPr lang="it-IT" sz="1200" b="1" dirty="0">
                <a:latin typeface="Verdana" panose="020B0604030504040204" pitchFamily="34" charset="0"/>
                <a:ea typeface="Verdana" panose="020B0604030504040204" pitchFamily="34" charset="0"/>
              </a:rPr>
              <a:t>di Giurisprudenza</a:t>
            </a:r>
            <a:r>
              <a:rPr lang="it-IT" sz="1200" dirty="0">
                <a:latin typeface="Verdana" panose="020B0604030504040204" pitchFamily="34" charset="0"/>
                <a:ea typeface="Verdana" panose="020B0604030504040204" pitchFamily="34" charset="0"/>
              </a:rPr>
              <a:t>	</a:t>
            </a:r>
            <a:r>
              <a:rPr lang="it-IT" sz="1200" dirty="0" smtClean="0">
                <a:latin typeface="Verdana" panose="020B0604030504040204" pitchFamily="34" charset="0"/>
                <a:ea typeface="Verdana" panose="020B0604030504040204" pitchFamily="34" charset="0"/>
              </a:rPr>
              <a:t>				€ </a:t>
            </a:r>
            <a:r>
              <a:rPr lang="it-IT" sz="1200" dirty="0">
                <a:latin typeface="Verdana" panose="020B0604030504040204" pitchFamily="34" charset="0"/>
                <a:ea typeface="Verdana" panose="020B0604030504040204" pitchFamily="34" charset="0"/>
              </a:rPr>
              <a:t>3.712	</a:t>
            </a:r>
            <a:r>
              <a:rPr lang="it-IT" sz="1200" dirty="0" smtClean="0">
                <a:latin typeface="Verdana" panose="020B0604030504040204" pitchFamily="34" charset="0"/>
                <a:ea typeface="Verdana" panose="020B0604030504040204" pitchFamily="34" charset="0"/>
              </a:rPr>
              <a:t>	€ 20.795</a:t>
            </a:r>
          </a:p>
          <a:p>
            <a:pPr lvl="2"/>
            <a:r>
              <a:rPr lang="it-IT" sz="1200" b="1" dirty="0" smtClean="0">
                <a:latin typeface="Verdana" panose="020B0604030504040204" pitchFamily="34" charset="0"/>
                <a:ea typeface="Verdana" panose="020B0604030504040204" pitchFamily="34" charset="0"/>
              </a:rPr>
              <a:t>Dipartimento </a:t>
            </a:r>
            <a:r>
              <a:rPr lang="it-IT" sz="1200" b="1" dirty="0">
                <a:latin typeface="Verdana" panose="020B0604030504040204" pitchFamily="34" charset="0"/>
                <a:ea typeface="Verdana" panose="020B0604030504040204" pitchFamily="34" charset="0"/>
              </a:rPr>
              <a:t>di Ingegneria Civile e Architettura</a:t>
            </a:r>
            <a:r>
              <a:rPr lang="it-IT" sz="1200" dirty="0">
                <a:latin typeface="Verdana" panose="020B0604030504040204" pitchFamily="34" charset="0"/>
                <a:ea typeface="Verdana" panose="020B0604030504040204" pitchFamily="34" charset="0"/>
              </a:rPr>
              <a:t>	</a:t>
            </a:r>
            <a:r>
              <a:rPr lang="it-IT" sz="1200" dirty="0" smtClean="0">
                <a:latin typeface="Verdana" panose="020B0604030504040204" pitchFamily="34" charset="0"/>
                <a:ea typeface="Verdana" panose="020B0604030504040204" pitchFamily="34" charset="0"/>
              </a:rPr>
              <a:t>		€ </a:t>
            </a:r>
            <a:r>
              <a:rPr lang="it-IT" sz="1200" dirty="0">
                <a:latin typeface="Verdana" panose="020B0604030504040204" pitchFamily="34" charset="0"/>
                <a:ea typeface="Verdana" panose="020B0604030504040204" pitchFamily="34" charset="0"/>
              </a:rPr>
              <a:t>49.297	</a:t>
            </a:r>
            <a:r>
              <a:rPr lang="it-IT" sz="1200" dirty="0" smtClean="0">
                <a:latin typeface="Verdana" panose="020B0604030504040204" pitchFamily="34" charset="0"/>
                <a:ea typeface="Verdana" panose="020B0604030504040204" pitchFamily="34" charset="0"/>
              </a:rPr>
              <a:t>	€ </a:t>
            </a:r>
            <a:r>
              <a:rPr lang="it-IT" sz="1200" dirty="0">
                <a:latin typeface="Verdana" panose="020B0604030504040204" pitchFamily="34" charset="0"/>
                <a:ea typeface="Verdana" panose="020B0604030504040204" pitchFamily="34" charset="0"/>
              </a:rPr>
              <a:t>28.323	</a:t>
            </a:r>
          </a:p>
          <a:p>
            <a:pPr lvl="2"/>
            <a:r>
              <a:rPr lang="it-IT" sz="1200" b="1" dirty="0">
                <a:latin typeface="Verdana" panose="020B0604030504040204" pitchFamily="34" charset="0"/>
                <a:ea typeface="Verdana" panose="020B0604030504040204" pitchFamily="34" charset="0"/>
              </a:rPr>
              <a:t>Dipartimento di Ingegneria Industriale e dell'Informazione</a:t>
            </a:r>
            <a:r>
              <a:rPr lang="it-IT" sz="1200" dirty="0">
                <a:latin typeface="Verdana" panose="020B0604030504040204" pitchFamily="34" charset="0"/>
                <a:ea typeface="Verdana" panose="020B0604030504040204" pitchFamily="34" charset="0"/>
              </a:rPr>
              <a:t>	</a:t>
            </a:r>
            <a:r>
              <a:rPr lang="it-IT" sz="1200" dirty="0" smtClean="0">
                <a:latin typeface="Verdana" panose="020B0604030504040204" pitchFamily="34" charset="0"/>
                <a:ea typeface="Verdana" panose="020B0604030504040204" pitchFamily="34" charset="0"/>
              </a:rPr>
              <a:t>	€ </a:t>
            </a:r>
            <a:r>
              <a:rPr lang="it-IT" sz="1200" dirty="0">
                <a:latin typeface="Verdana" panose="020B0604030504040204" pitchFamily="34" charset="0"/>
                <a:ea typeface="Verdana" panose="020B0604030504040204" pitchFamily="34" charset="0"/>
              </a:rPr>
              <a:t>55.645	</a:t>
            </a:r>
            <a:r>
              <a:rPr lang="it-IT" sz="1200" dirty="0" smtClean="0">
                <a:latin typeface="Verdana" panose="020B0604030504040204" pitchFamily="34" charset="0"/>
                <a:ea typeface="Verdana" panose="020B0604030504040204" pitchFamily="34" charset="0"/>
              </a:rPr>
              <a:t>	€ 153.355</a:t>
            </a:r>
          </a:p>
          <a:p>
            <a:pPr lvl="2"/>
            <a:r>
              <a:rPr lang="it-IT" sz="1200" b="1" dirty="0" smtClean="0">
                <a:latin typeface="Verdana" panose="020B0604030504040204" pitchFamily="34" charset="0"/>
                <a:ea typeface="Verdana" panose="020B0604030504040204" pitchFamily="34" charset="0"/>
              </a:rPr>
              <a:t>Dipartimento </a:t>
            </a:r>
            <a:r>
              <a:rPr lang="it-IT" sz="1200" b="1" dirty="0">
                <a:latin typeface="Verdana" panose="020B0604030504040204" pitchFamily="34" charset="0"/>
                <a:ea typeface="Verdana" panose="020B0604030504040204" pitchFamily="34" charset="0"/>
              </a:rPr>
              <a:t>di Matematica</a:t>
            </a:r>
            <a:r>
              <a:rPr lang="it-IT" sz="1200" dirty="0">
                <a:latin typeface="Verdana" panose="020B0604030504040204" pitchFamily="34" charset="0"/>
                <a:ea typeface="Verdana" panose="020B0604030504040204" pitchFamily="34" charset="0"/>
              </a:rPr>
              <a:t>	</a:t>
            </a:r>
            <a:r>
              <a:rPr lang="it-IT" sz="1200" dirty="0" smtClean="0">
                <a:latin typeface="Verdana" panose="020B0604030504040204" pitchFamily="34" charset="0"/>
                <a:ea typeface="Verdana" panose="020B0604030504040204" pitchFamily="34" charset="0"/>
              </a:rPr>
              <a:t>				€ </a:t>
            </a:r>
            <a:r>
              <a:rPr lang="it-IT" sz="1200" dirty="0">
                <a:latin typeface="Verdana" panose="020B0604030504040204" pitchFamily="34" charset="0"/>
                <a:ea typeface="Verdana" panose="020B0604030504040204" pitchFamily="34" charset="0"/>
              </a:rPr>
              <a:t>6.500	</a:t>
            </a:r>
            <a:r>
              <a:rPr lang="it-IT" sz="1200" dirty="0" smtClean="0">
                <a:latin typeface="Verdana" panose="020B0604030504040204" pitchFamily="34" charset="0"/>
                <a:ea typeface="Verdana" panose="020B0604030504040204" pitchFamily="34" charset="0"/>
              </a:rPr>
              <a:t>	€ </a:t>
            </a:r>
            <a:r>
              <a:rPr lang="it-IT" sz="1200" dirty="0">
                <a:latin typeface="Verdana" panose="020B0604030504040204" pitchFamily="34" charset="0"/>
                <a:ea typeface="Verdana" panose="020B0604030504040204" pitchFamily="34" charset="0"/>
              </a:rPr>
              <a:t>63.200	</a:t>
            </a:r>
          </a:p>
          <a:p>
            <a:pPr lvl="2"/>
            <a:r>
              <a:rPr lang="it-IT" sz="1200" b="1" dirty="0">
                <a:latin typeface="Verdana" panose="020B0604030504040204" pitchFamily="34" charset="0"/>
                <a:ea typeface="Verdana" panose="020B0604030504040204" pitchFamily="34" charset="0"/>
              </a:rPr>
              <a:t>Dipartimento di Medicina Molecolare</a:t>
            </a:r>
            <a:r>
              <a:rPr lang="it-IT" sz="1200" dirty="0">
                <a:latin typeface="Verdana" panose="020B0604030504040204" pitchFamily="34" charset="0"/>
                <a:ea typeface="Verdana" panose="020B0604030504040204" pitchFamily="34" charset="0"/>
              </a:rPr>
              <a:t>	</a:t>
            </a:r>
            <a:r>
              <a:rPr lang="it-IT" sz="1200" dirty="0" smtClean="0">
                <a:latin typeface="Verdana" panose="020B0604030504040204" pitchFamily="34" charset="0"/>
                <a:ea typeface="Verdana" panose="020B0604030504040204" pitchFamily="34" charset="0"/>
              </a:rPr>
              <a:t>			€ </a:t>
            </a:r>
            <a:r>
              <a:rPr lang="it-IT" sz="1200" dirty="0">
                <a:latin typeface="Verdana" panose="020B0604030504040204" pitchFamily="34" charset="0"/>
                <a:ea typeface="Verdana" panose="020B0604030504040204" pitchFamily="34" charset="0"/>
              </a:rPr>
              <a:t>0	</a:t>
            </a:r>
            <a:r>
              <a:rPr lang="it-IT" sz="1200" dirty="0" smtClean="0">
                <a:latin typeface="Verdana" panose="020B0604030504040204" pitchFamily="34" charset="0"/>
                <a:ea typeface="Verdana" panose="020B0604030504040204" pitchFamily="34" charset="0"/>
              </a:rPr>
              <a:t>	€ 180.163</a:t>
            </a:r>
          </a:p>
          <a:p>
            <a:pPr lvl="2"/>
            <a:r>
              <a:rPr lang="it-IT" sz="1200" b="1" dirty="0" smtClean="0">
                <a:latin typeface="Verdana" panose="020B0604030504040204" pitchFamily="34" charset="0"/>
                <a:ea typeface="Verdana" panose="020B0604030504040204" pitchFamily="34" charset="0"/>
              </a:rPr>
              <a:t>Dipartimento </a:t>
            </a:r>
            <a:r>
              <a:rPr lang="it-IT" sz="1200" b="1" dirty="0">
                <a:latin typeface="Verdana" panose="020B0604030504040204" pitchFamily="34" charset="0"/>
                <a:ea typeface="Verdana" panose="020B0604030504040204" pitchFamily="34" charset="0"/>
              </a:rPr>
              <a:t>di Musicologia e Beni Culturali</a:t>
            </a:r>
            <a:r>
              <a:rPr lang="it-IT" sz="1200" dirty="0">
                <a:latin typeface="Verdana" panose="020B0604030504040204" pitchFamily="34" charset="0"/>
                <a:ea typeface="Verdana" panose="020B0604030504040204" pitchFamily="34" charset="0"/>
              </a:rPr>
              <a:t>	</a:t>
            </a:r>
            <a:r>
              <a:rPr lang="it-IT" sz="1200" dirty="0" smtClean="0">
                <a:latin typeface="Verdana" panose="020B0604030504040204" pitchFamily="34" charset="0"/>
                <a:ea typeface="Verdana" panose="020B0604030504040204" pitchFamily="34" charset="0"/>
              </a:rPr>
              <a:t>		€ </a:t>
            </a:r>
            <a:r>
              <a:rPr lang="it-IT" sz="1200" dirty="0">
                <a:latin typeface="Verdana" panose="020B0604030504040204" pitchFamily="34" charset="0"/>
                <a:ea typeface="Verdana" panose="020B0604030504040204" pitchFamily="34" charset="0"/>
              </a:rPr>
              <a:t>8.150	</a:t>
            </a:r>
            <a:r>
              <a:rPr lang="it-IT" sz="1200" dirty="0" smtClean="0">
                <a:latin typeface="Verdana" panose="020B0604030504040204" pitchFamily="34" charset="0"/>
                <a:ea typeface="Verdana" panose="020B0604030504040204" pitchFamily="34" charset="0"/>
              </a:rPr>
              <a:t>	€ </a:t>
            </a:r>
            <a:r>
              <a:rPr lang="it-IT" sz="1200" dirty="0">
                <a:latin typeface="Verdana" panose="020B0604030504040204" pitchFamily="34" charset="0"/>
                <a:ea typeface="Verdana" panose="020B0604030504040204" pitchFamily="34" charset="0"/>
              </a:rPr>
              <a:t>80.150	</a:t>
            </a:r>
          </a:p>
          <a:p>
            <a:pPr lvl="2"/>
            <a:r>
              <a:rPr lang="it-IT" sz="1200" b="1" dirty="0">
                <a:latin typeface="Verdana" panose="020B0604030504040204" pitchFamily="34" charset="0"/>
                <a:ea typeface="Verdana" panose="020B0604030504040204" pitchFamily="34" charset="0"/>
              </a:rPr>
              <a:t>Dipartimento di Sanità Pubblica, Medicina Sperimentale e Forense</a:t>
            </a:r>
            <a:r>
              <a:rPr lang="it-IT" sz="1200" dirty="0">
                <a:latin typeface="Verdana" panose="020B0604030504040204" pitchFamily="34" charset="0"/>
                <a:ea typeface="Verdana" panose="020B0604030504040204" pitchFamily="34" charset="0"/>
              </a:rPr>
              <a:t>	</a:t>
            </a:r>
            <a:r>
              <a:rPr lang="it-IT" sz="1200" dirty="0" smtClean="0">
                <a:latin typeface="Verdana" panose="020B0604030504040204" pitchFamily="34" charset="0"/>
                <a:ea typeface="Verdana" panose="020B0604030504040204" pitchFamily="34" charset="0"/>
              </a:rPr>
              <a:t>€ </a:t>
            </a:r>
            <a:r>
              <a:rPr lang="it-IT" sz="1200" dirty="0">
                <a:latin typeface="Verdana" panose="020B0604030504040204" pitchFamily="34" charset="0"/>
                <a:ea typeface="Verdana" panose="020B0604030504040204" pitchFamily="34" charset="0"/>
              </a:rPr>
              <a:t>7.294	</a:t>
            </a:r>
            <a:r>
              <a:rPr lang="it-IT" sz="1200" dirty="0" smtClean="0">
                <a:latin typeface="Verdana" panose="020B0604030504040204" pitchFamily="34" charset="0"/>
                <a:ea typeface="Verdana" panose="020B0604030504040204" pitchFamily="34" charset="0"/>
              </a:rPr>
              <a:t>	€ </a:t>
            </a:r>
            <a:r>
              <a:rPr lang="it-IT" sz="1200" dirty="0">
                <a:latin typeface="Verdana" panose="020B0604030504040204" pitchFamily="34" charset="0"/>
                <a:ea typeface="Verdana" panose="020B0604030504040204" pitchFamily="34" charset="0"/>
              </a:rPr>
              <a:t>105.506	</a:t>
            </a:r>
          </a:p>
          <a:p>
            <a:pPr lvl="2"/>
            <a:r>
              <a:rPr lang="it-IT" sz="1200" b="1" dirty="0">
                <a:latin typeface="Verdana" panose="020B0604030504040204" pitchFamily="34" charset="0"/>
                <a:ea typeface="Verdana" panose="020B0604030504040204" pitchFamily="34" charset="0"/>
              </a:rPr>
              <a:t>Dipartimento di Scienze Clinico Chirurgiche, Diagnostiche e Pediatriche</a:t>
            </a:r>
            <a:r>
              <a:rPr lang="it-IT" sz="1200" dirty="0">
                <a:latin typeface="Verdana" panose="020B0604030504040204" pitchFamily="34" charset="0"/>
                <a:ea typeface="Verdana" panose="020B0604030504040204" pitchFamily="34" charset="0"/>
              </a:rPr>
              <a:t>	€ 5.577	</a:t>
            </a:r>
            <a:r>
              <a:rPr lang="it-IT" sz="1200" dirty="0" smtClean="0">
                <a:latin typeface="Verdana" panose="020B0604030504040204" pitchFamily="34" charset="0"/>
                <a:ea typeface="Verdana" panose="020B0604030504040204" pitchFamily="34" charset="0"/>
              </a:rPr>
              <a:t>	€ </a:t>
            </a:r>
            <a:r>
              <a:rPr lang="it-IT" sz="1200" dirty="0">
                <a:latin typeface="Verdana" panose="020B0604030504040204" pitchFamily="34" charset="0"/>
                <a:ea typeface="Verdana" panose="020B0604030504040204" pitchFamily="34" charset="0"/>
              </a:rPr>
              <a:t>231.423	</a:t>
            </a:r>
          </a:p>
          <a:p>
            <a:pPr lvl="2"/>
            <a:r>
              <a:rPr lang="it-IT" sz="1200" b="1" dirty="0">
                <a:latin typeface="Verdana" panose="020B0604030504040204" pitchFamily="34" charset="0"/>
                <a:ea typeface="Verdana" panose="020B0604030504040204" pitchFamily="34" charset="0"/>
              </a:rPr>
              <a:t>Dipartimento di Scienze del Farmaco</a:t>
            </a:r>
            <a:r>
              <a:rPr lang="it-IT" sz="1200" dirty="0">
                <a:latin typeface="Verdana" panose="020B0604030504040204" pitchFamily="34" charset="0"/>
                <a:ea typeface="Verdana" panose="020B0604030504040204" pitchFamily="34" charset="0"/>
              </a:rPr>
              <a:t>	</a:t>
            </a:r>
            <a:r>
              <a:rPr lang="it-IT" sz="1200" dirty="0" smtClean="0">
                <a:latin typeface="Verdana" panose="020B0604030504040204" pitchFamily="34" charset="0"/>
                <a:ea typeface="Verdana" panose="020B0604030504040204" pitchFamily="34" charset="0"/>
              </a:rPr>
              <a:t>			€ </a:t>
            </a:r>
            <a:r>
              <a:rPr lang="it-IT" sz="1200" dirty="0">
                <a:latin typeface="Verdana" panose="020B0604030504040204" pitchFamily="34" charset="0"/>
                <a:ea typeface="Verdana" panose="020B0604030504040204" pitchFamily="34" charset="0"/>
              </a:rPr>
              <a:t>16.630	</a:t>
            </a:r>
            <a:r>
              <a:rPr lang="it-IT" sz="1200" dirty="0" smtClean="0">
                <a:latin typeface="Verdana" panose="020B0604030504040204" pitchFamily="34" charset="0"/>
                <a:ea typeface="Verdana" panose="020B0604030504040204" pitchFamily="34" charset="0"/>
              </a:rPr>
              <a:t>	€ </a:t>
            </a:r>
            <a:r>
              <a:rPr lang="it-IT" sz="1200" dirty="0">
                <a:latin typeface="Verdana" panose="020B0604030504040204" pitchFamily="34" charset="0"/>
                <a:ea typeface="Verdana" panose="020B0604030504040204" pitchFamily="34" charset="0"/>
              </a:rPr>
              <a:t>104.430	</a:t>
            </a:r>
            <a:endParaRPr lang="it-IT" sz="1200" dirty="0" smtClean="0">
              <a:latin typeface="Verdana" panose="020B0604030504040204" pitchFamily="34" charset="0"/>
              <a:ea typeface="Verdana" panose="020B0604030504040204" pitchFamily="34" charset="0"/>
            </a:endParaRPr>
          </a:p>
          <a:p>
            <a:pPr lvl="2"/>
            <a:r>
              <a:rPr lang="it-IT" sz="1200" b="1" dirty="0" smtClean="0">
                <a:latin typeface="Verdana" panose="020B0604030504040204" pitchFamily="34" charset="0"/>
                <a:ea typeface="Verdana" panose="020B0604030504040204" pitchFamily="34" charset="0"/>
              </a:rPr>
              <a:t>Dipartimento </a:t>
            </a:r>
            <a:r>
              <a:rPr lang="it-IT" sz="1200" b="1" dirty="0">
                <a:latin typeface="Verdana" panose="020B0604030504040204" pitchFamily="34" charset="0"/>
                <a:ea typeface="Verdana" panose="020B0604030504040204" pitchFamily="34" charset="0"/>
              </a:rPr>
              <a:t>di Scienze del Sistema Nervoso e del Comportamento</a:t>
            </a:r>
            <a:r>
              <a:rPr lang="it-IT" sz="1200" dirty="0">
                <a:latin typeface="Verdana" panose="020B0604030504040204" pitchFamily="34" charset="0"/>
                <a:ea typeface="Verdana" panose="020B0604030504040204" pitchFamily="34" charset="0"/>
              </a:rPr>
              <a:t>	</a:t>
            </a:r>
            <a:r>
              <a:rPr lang="it-IT" sz="1200" dirty="0" smtClean="0">
                <a:latin typeface="Verdana" panose="020B0604030504040204" pitchFamily="34" charset="0"/>
                <a:ea typeface="Verdana" panose="020B0604030504040204" pitchFamily="34" charset="0"/>
              </a:rPr>
              <a:t>€ </a:t>
            </a:r>
            <a:r>
              <a:rPr lang="it-IT" sz="1200" dirty="0">
                <a:latin typeface="Verdana" panose="020B0604030504040204" pitchFamily="34" charset="0"/>
                <a:ea typeface="Verdana" panose="020B0604030504040204" pitchFamily="34" charset="0"/>
              </a:rPr>
              <a:t>11.158	</a:t>
            </a:r>
            <a:r>
              <a:rPr lang="it-IT" sz="1200" dirty="0" smtClean="0">
                <a:latin typeface="Verdana" panose="020B0604030504040204" pitchFamily="34" charset="0"/>
                <a:ea typeface="Verdana" panose="020B0604030504040204" pitchFamily="34" charset="0"/>
              </a:rPr>
              <a:t>	€ 34.142</a:t>
            </a:r>
          </a:p>
          <a:p>
            <a:pPr lvl="2"/>
            <a:r>
              <a:rPr lang="it-IT" sz="1200" b="1" dirty="0" smtClean="0">
                <a:latin typeface="Verdana" panose="020B0604030504040204" pitchFamily="34" charset="0"/>
                <a:ea typeface="Verdana" panose="020B0604030504040204" pitchFamily="34" charset="0"/>
              </a:rPr>
              <a:t>Dipartimento </a:t>
            </a:r>
            <a:r>
              <a:rPr lang="it-IT" sz="1200" b="1" dirty="0">
                <a:latin typeface="Verdana" panose="020B0604030504040204" pitchFamily="34" charset="0"/>
                <a:ea typeface="Verdana" panose="020B0604030504040204" pitchFamily="34" charset="0"/>
              </a:rPr>
              <a:t>di Scienze della Terra e dell'Ambiente</a:t>
            </a:r>
            <a:r>
              <a:rPr lang="it-IT" sz="1200" dirty="0">
                <a:latin typeface="Verdana" panose="020B0604030504040204" pitchFamily="34" charset="0"/>
                <a:ea typeface="Verdana" panose="020B0604030504040204" pitchFamily="34" charset="0"/>
              </a:rPr>
              <a:t>	</a:t>
            </a:r>
            <a:r>
              <a:rPr lang="it-IT" sz="1200" dirty="0" smtClean="0">
                <a:latin typeface="Verdana" panose="020B0604030504040204" pitchFamily="34" charset="0"/>
                <a:ea typeface="Verdana" panose="020B0604030504040204" pitchFamily="34" charset="0"/>
              </a:rPr>
              <a:t>		€ </a:t>
            </a:r>
            <a:r>
              <a:rPr lang="it-IT" sz="1200" dirty="0">
                <a:latin typeface="Verdana" panose="020B0604030504040204" pitchFamily="34" charset="0"/>
                <a:ea typeface="Verdana" panose="020B0604030504040204" pitchFamily="34" charset="0"/>
              </a:rPr>
              <a:t>34.496	</a:t>
            </a:r>
            <a:r>
              <a:rPr lang="it-IT" sz="1200" dirty="0" smtClean="0">
                <a:latin typeface="Verdana" panose="020B0604030504040204" pitchFamily="34" charset="0"/>
                <a:ea typeface="Verdana" panose="020B0604030504040204" pitchFamily="34" charset="0"/>
              </a:rPr>
              <a:t>	€ </a:t>
            </a:r>
            <a:r>
              <a:rPr lang="it-IT" sz="1200" dirty="0">
                <a:latin typeface="Verdana" panose="020B0604030504040204" pitchFamily="34" charset="0"/>
                <a:ea typeface="Verdana" panose="020B0604030504040204" pitchFamily="34" charset="0"/>
              </a:rPr>
              <a:t>28.804	</a:t>
            </a:r>
            <a:endParaRPr lang="it-IT" sz="1200" dirty="0" smtClean="0">
              <a:latin typeface="Verdana" panose="020B0604030504040204" pitchFamily="34" charset="0"/>
              <a:ea typeface="Verdana" panose="020B0604030504040204" pitchFamily="34" charset="0"/>
            </a:endParaRPr>
          </a:p>
          <a:p>
            <a:pPr lvl="2"/>
            <a:r>
              <a:rPr lang="it-IT" sz="1200" b="1" dirty="0" smtClean="0">
                <a:latin typeface="Verdana" panose="020B0604030504040204" pitchFamily="34" charset="0"/>
                <a:ea typeface="Verdana" panose="020B0604030504040204" pitchFamily="34" charset="0"/>
              </a:rPr>
              <a:t>Dipartimento </a:t>
            </a:r>
            <a:r>
              <a:rPr lang="it-IT" sz="1200" b="1" dirty="0">
                <a:latin typeface="Verdana" panose="020B0604030504040204" pitchFamily="34" charset="0"/>
                <a:ea typeface="Verdana" panose="020B0604030504040204" pitchFamily="34" charset="0"/>
              </a:rPr>
              <a:t>di Scienze Economiche e Aziendali</a:t>
            </a:r>
            <a:r>
              <a:rPr lang="it-IT" sz="1200" dirty="0">
                <a:latin typeface="Verdana" panose="020B0604030504040204" pitchFamily="34" charset="0"/>
                <a:ea typeface="Verdana" panose="020B0604030504040204" pitchFamily="34" charset="0"/>
              </a:rPr>
              <a:t>	</a:t>
            </a:r>
            <a:r>
              <a:rPr lang="it-IT" sz="1200" dirty="0" smtClean="0">
                <a:latin typeface="Verdana" panose="020B0604030504040204" pitchFamily="34" charset="0"/>
                <a:ea typeface="Verdana" panose="020B0604030504040204" pitchFamily="34" charset="0"/>
              </a:rPr>
              <a:t>		€ </a:t>
            </a:r>
            <a:r>
              <a:rPr lang="it-IT" sz="1200" dirty="0">
                <a:latin typeface="Verdana" panose="020B0604030504040204" pitchFamily="34" charset="0"/>
                <a:ea typeface="Verdana" panose="020B0604030504040204" pitchFamily="34" charset="0"/>
              </a:rPr>
              <a:t>17.113	</a:t>
            </a:r>
            <a:r>
              <a:rPr lang="it-IT" sz="1200" dirty="0" smtClean="0">
                <a:latin typeface="Verdana" panose="020B0604030504040204" pitchFamily="34" charset="0"/>
                <a:ea typeface="Verdana" panose="020B0604030504040204" pitchFamily="34" charset="0"/>
              </a:rPr>
              <a:t>	€ </a:t>
            </a:r>
            <a:r>
              <a:rPr lang="it-IT" sz="1200" dirty="0">
                <a:latin typeface="Verdana" panose="020B0604030504040204" pitchFamily="34" charset="0"/>
                <a:ea typeface="Verdana" panose="020B0604030504040204" pitchFamily="34" charset="0"/>
              </a:rPr>
              <a:t>21.616	</a:t>
            </a:r>
            <a:endParaRPr lang="it-IT" sz="1200" dirty="0" smtClean="0">
              <a:latin typeface="Verdana" panose="020B0604030504040204" pitchFamily="34" charset="0"/>
              <a:ea typeface="Verdana" panose="020B0604030504040204" pitchFamily="34" charset="0"/>
            </a:endParaRPr>
          </a:p>
          <a:p>
            <a:pPr lvl="2"/>
            <a:r>
              <a:rPr lang="it-IT" sz="1200" b="1" dirty="0" smtClean="0">
                <a:latin typeface="Verdana" panose="020B0604030504040204" pitchFamily="34" charset="0"/>
                <a:ea typeface="Verdana" panose="020B0604030504040204" pitchFamily="34" charset="0"/>
              </a:rPr>
              <a:t>Dipartimento </a:t>
            </a:r>
            <a:r>
              <a:rPr lang="it-IT" sz="1200" b="1" dirty="0">
                <a:latin typeface="Verdana" panose="020B0604030504040204" pitchFamily="34" charset="0"/>
                <a:ea typeface="Verdana" panose="020B0604030504040204" pitchFamily="34" charset="0"/>
              </a:rPr>
              <a:t>di Scienze Politiche e </a:t>
            </a:r>
            <a:r>
              <a:rPr lang="it-IT" sz="1200" b="1" dirty="0" smtClean="0">
                <a:latin typeface="Verdana" panose="020B0604030504040204" pitchFamily="34" charset="0"/>
                <a:ea typeface="Verdana" panose="020B0604030504040204" pitchFamily="34" charset="0"/>
              </a:rPr>
              <a:t>Sociali</a:t>
            </a:r>
            <a:r>
              <a:rPr lang="it-IT" sz="1200" dirty="0" smtClean="0">
                <a:latin typeface="Verdana" panose="020B0604030504040204" pitchFamily="34" charset="0"/>
                <a:ea typeface="Verdana" panose="020B0604030504040204" pitchFamily="34" charset="0"/>
              </a:rPr>
              <a:t>				€ </a:t>
            </a:r>
            <a:r>
              <a:rPr lang="it-IT" sz="1200" dirty="0">
                <a:latin typeface="Verdana" panose="020B0604030504040204" pitchFamily="34" charset="0"/>
                <a:ea typeface="Verdana" panose="020B0604030504040204" pitchFamily="34" charset="0"/>
              </a:rPr>
              <a:t>6.148	</a:t>
            </a:r>
            <a:r>
              <a:rPr lang="it-IT" sz="1200" dirty="0" smtClean="0">
                <a:latin typeface="Verdana" panose="020B0604030504040204" pitchFamily="34" charset="0"/>
                <a:ea typeface="Verdana" panose="020B0604030504040204" pitchFamily="34" charset="0"/>
              </a:rPr>
              <a:t>	€ </a:t>
            </a:r>
            <a:r>
              <a:rPr lang="it-IT" sz="1200" dirty="0">
                <a:latin typeface="Verdana" panose="020B0604030504040204" pitchFamily="34" charset="0"/>
                <a:ea typeface="Verdana" panose="020B0604030504040204" pitchFamily="34" charset="0"/>
              </a:rPr>
              <a:t>16.052	</a:t>
            </a:r>
          </a:p>
          <a:p>
            <a:pPr lvl="2"/>
            <a:r>
              <a:rPr lang="it-IT" sz="1200" b="1" dirty="0">
                <a:latin typeface="Verdana" panose="020B0604030504040204" pitchFamily="34" charset="0"/>
                <a:ea typeface="Verdana" panose="020B0604030504040204" pitchFamily="34" charset="0"/>
              </a:rPr>
              <a:t>Dipartimento di Studi Umanistici</a:t>
            </a:r>
            <a:r>
              <a:rPr lang="it-IT" sz="1200" dirty="0">
                <a:latin typeface="Verdana" panose="020B0604030504040204" pitchFamily="34" charset="0"/>
                <a:ea typeface="Verdana" panose="020B0604030504040204" pitchFamily="34" charset="0"/>
              </a:rPr>
              <a:t>	</a:t>
            </a:r>
            <a:r>
              <a:rPr lang="it-IT" sz="1200" dirty="0" smtClean="0">
                <a:latin typeface="Verdana" panose="020B0604030504040204" pitchFamily="34" charset="0"/>
                <a:ea typeface="Verdana" panose="020B0604030504040204" pitchFamily="34" charset="0"/>
              </a:rPr>
              <a:t>			€ </a:t>
            </a:r>
            <a:r>
              <a:rPr lang="it-IT" sz="1200" dirty="0">
                <a:latin typeface="Verdana" panose="020B0604030504040204" pitchFamily="34" charset="0"/>
                <a:ea typeface="Verdana" panose="020B0604030504040204" pitchFamily="34" charset="0"/>
              </a:rPr>
              <a:t>8.639	</a:t>
            </a:r>
            <a:r>
              <a:rPr lang="it-IT" sz="1200" dirty="0" smtClean="0">
                <a:latin typeface="Verdana" panose="020B0604030504040204" pitchFamily="34" charset="0"/>
                <a:ea typeface="Verdana" panose="020B0604030504040204" pitchFamily="34" charset="0"/>
              </a:rPr>
              <a:t>	€ </a:t>
            </a:r>
            <a:r>
              <a:rPr lang="it-IT" sz="1200" dirty="0">
                <a:latin typeface="Verdana" panose="020B0604030504040204" pitchFamily="34" charset="0"/>
                <a:ea typeface="Verdana" panose="020B0604030504040204" pitchFamily="34" charset="0"/>
              </a:rPr>
              <a:t>133.561	</a:t>
            </a:r>
          </a:p>
          <a:p>
            <a:pPr marL="896938" lvl="3"/>
            <a:r>
              <a:rPr lang="it-IT" sz="1200" b="1" dirty="0">
                <a:latin typeface="Verdana" panose="020B0604030504040204" pitchFamily="34" charset="0"/>
                <a:ea typeface="Verdana" panose="020B0604030504040204" pitchFamily="34" charset="0"/>
              </a:rPr>
              <a:t>TOTALE DIPARTIMENTI</a:t>
            </a:r>
            <a:r>
              <a:rPr lang="it-IT" sz="1200" dirty="0">
                <a:latin typeface="Verdana" panose="020B0604030504040204" pitchFamily="34" charset="0"/>
                <a:ea typeface="Verdana" panose="020B0604030504040204" pitchFamily="34" charset="0"/>
              </a:rPr>
              <a:t>	</a:t>
            </a:r>
            <a:r>
              <a:rPr lang="it-IT" sz="1200" dirty="0" smtClean="0">
                <a:latin typeface="Verdana" panose="020B0604030504040204" pitchFamily="34" charset="0"/>
                <a:ea typeface="Verdana" panose="020B0604030504040204" pitchFamily="34" charset="0"/>
              </a:rPr>
              <a:t>				</a:t>
            </a:r>
            <a:r>
              <a:rPr lang="it-IT" sz="1200" b="1" dirty="0" smtClean="0">
                <a:latin typeface="Verdana" panose="020B0604030504040204" pitchFamily="34" charset="0"/>
                <a:ea typeface="Verdana" panose="020B0604030504040204" pitchFamily="34" charset="0"/>
              </a:rPr>
              <a:t>€ </a:t>
            </a:r>
            <a:r>
              <a:rPr lang="it-IT" sz="1200" b="1" dirty="0">
                <a:latin typeface="Verdana" panose="020B0604030504040204" pitchFamily="34" charset="0"/>
                <a:ea typeface="Verdana" panose="020B0604030504040204" pitchFamily="34" charset="0"/>
              </a:rPr>
              <a:t>249.382</a:t>
            </a:r>
            <a:r>
              <a:rPr lang="it-IT" sz="1200" dirty="0">
                <a:latin typeface="Verdana" panose="020B0604030504040204" pitchFamily="34" charset="0"/>
                <a:ea typeface="Verdana" panose="020B0604030504040204" pitchFamily="34" charset="0"/>
              </a:rPr>
              <a:t>	</a:t>
            </a:r>
            <a:r>
              <a:rPr lang="it-IT" sz="1200" dirty="0" smtClean="0">
                <a:latin typeface="Verdana" panose="020B0604030504040204" pitchFamily="34" charset="0"/>
                <a:ea typeface="Verdana" panose="020B0604030504040204" pitchFamily="34" charset="0"/>
              </a:rPr>
              <a:t>	</a:t>
            </a:r>
            <a:r>
              <a:rPr lang="it-IT" sz="1200" b="1" dirty="0" smtClean="0">
                <a:latin typeface="Verdana" panose="020B0604030504040204" pitchFamily="34" charset="0"/>
                <a:ea typeface="Verdana" panose="020B0604030504040204" pitchFamily="34" charset="0"/>
              </a:rPr>
              <a:t>€ </a:t>
            </a:r>
            <a:r>
              <a:rPr lang="it-IT" sz="1200" b="1" dirty="0">
                <a:latin typeface="Verdana" panose="020B0604030504040204" pitchFamily="34" charset="0"/>
                <a:ea typeface="Verdana" panose="020B0604030504040204" pitchFamily="34" charset="0"/>
              </a:rPr>
              <a:t>1.495.835</a:t>
            </a:r>
            <a:r>
              <a:rPr lang="it-IT" sz="1200" dirty="0">
                <a:latin typeface="Verdana" panose="020B0604030504040204" pitchFamily="34" charset="0"/>
                <a:ea typeface="Verdana" panose="020B0604030504040204" pitchFamily="34" charset="0"/>
              </a:rPr>
              <a:t>	</a:t>
            </a:r>
            <a:endParaRPr lang="it-IT" sz="1200" dirty="0" smtClean="0">
              <a:latin typeface="Verdana" panose="020B0604030504040204" pitchFamily="34" charset="0"/>
              <a:ea typeface="Verdana" panose="020B0604030504040204" pitchFamily="34" charset="0"/>
            </a:endParaRPr>
          </a:p>
          <a:p>
            <a:pPr marL="896938" lvl="3"/>
            <a:r>
              <a:rPr lang="it-IT" sz="1200" b="1" dirty="0" smtClean="0">
                <a:latin typeface="Verdana" panose="020B0604030504040204" pitchFamily="34" charset="0"/>
                <a:ea typeface="Verdana" panose="020B0604030504040204" pitchFamily="34" charset="0"/>
              </a:rPr>
              <a:t>ASI</a:t>
            </a:r>
            <a:r>
              <a:rPr lang="it-IT" sz="1200" dirty="0">
                <a:latin typeface="Verdana" panose="020B0604030504040204" pitchFamily="34" charset="0"/>
                <a:ea typeface="Verdana" panose="020B0604030504040204" pitchFamily="34" charset="0"/>
              </a:rPr>
              <a:t>	</a:t>
            </a:r>
            <a:r>
              <a:rPr lang="it-IT" sz="1200" dirty="0" smtClean="0">
                <a:latin typeface="Verdana" panose="020B0604030504040204" pitchFamily="34" charset="0"/>
                <a:ea typeface="Verdana" panose="020B0604030504040204" pitchFamily="34" charset="0"/>
              </a:rPr>
              <a:t>						€ </a:t>
            </a:r>
            <a:r>
              <a:rPr lang="it-IT" sz="1200" dirty="0">
                <a:latin typeface="Verdana" panose="020B0604030504040204" pitchFamily="34" charset="0"/>
                <a:ea typeface="Verdana" panose="020B0604030504040204" pitchFamily="34" charset="0"/>
              </a:rPr>
              <a:t>302.279	</a:t>
            </a:r>
            <a:r>
              <a:rPr lang="it-IT" sz="1200" dirty="0" smtClean="0">
                <a:latin typeface="Verdana" panose="020B0604030504040204" pitchFamily="34" charset="0"/>
                <a:ea typeface="Verdana" panose="020B0604030504040204" pitchFamily="34" charset="0"/>
              </a:rPr>
              <a:t>	€ </a:t>
            </a:r>
            <a:r>
              <a:rPr lang="it-IT" sz="1200" dirty="0">
                <a:latin typeface="Verdana" panose="020B0604030504040204" pitchFamily="34" charset="0"/>
                <a:ea typeface="Verdana" panose="020B0604030504040204" pitchFamily="34" charset="0"/>
              </a:rPr>
              <a:t>1.699.741	</a:t>
            </a:r>
          </a:p>
          <a:p>
            <a:pPr marL="896938" lvl="2"/>
            <a:r>
              <a:rPr lang="it-IT" sz="1200" b="1" dirty="0" smtClean="0">
                <a:latin typeface="Verdana" panose="020B0604030504040204" pitchFamily="34" charset="0"/>
                <a:ea typeface="Verdana" panose="020B0604030504040204" pitchFamily="34" charset="0"/>
              </a:rPr>
              <a:t>IDCD</a:t>
            </a:r>
            <a:r>
              <a:rPr lang="it-IT" sz="1200" dirty="0">
                <a:latin typeface="Verdana" panose="020B0604030504040204" pitchFamily="34" charset="0"/>
                <a:ea typeface="Verdana" panose="020B0604030504040204" pitchFamily="34" charset="0"/>
              </a:rPr>
              <a:t>	</a:t>
            </a:r>
            <a:r>
              <a:rPr lang="it-IT" sz="1200" dirty="0" smtClean="0">
                <a:latin typeface="Verdana" panose="020B0604030504040204" pitchFamily="34" charset="0"/>
                <a:ea typeface="Verdana" panose="020B0604030504040204" pitchFamily="34" charset="0"/>
              </a:rPr>
              <a:t>						€ </a:t>
            </a:r>
            <a:r>
              <a:rPr lang="it-IT" sz="1200" dirty="0">
                <a:latin typeface="Verdana" panose="020B0604030504040204" pitchFamily="34" charset="0"/>
                <a:ea typeface="Verdana" panose="020B0604030504040204" pitchFamily="34" charset="0"/>
              </a:rPr>
              <a:t>0	</a:t>
            </a:r>
            <a:r>
              <a:rPr lang="it-IT" sz="1200" dirty="0" smtClean="0">
                <a:latin typeface="Verdana" panose="020B0604030504040204" pitchFamily="34" charset="0"/>
                <a:ea typeface="Verdana" panose="020B0604030504040204" pitchFamily="34" charset="0"/>
              </a:rPr>
              <a:t>	€ </a:t>
            </a:r>
            <a:r>
              <a:rPr lang="it-IT" sz="1200" dirty="0">
                <a:latin typeface="Verdana" panose="020B0604030504040204" pitchFamily="34" charset="0"/>
                <a:ea typeface="Verdana" panose="020B0604030504040204" pitchFamily="34" charset="0"/>
              </a:rPr>
              <a:t>261.323	</a:t>
            </a:r>
          </a:p>
          <a:p>
            <a:pPr marL="896938" lvl="3"/>
            <a:r>
              <a:rPr lang="it-IT" sz="1200" b="1" dirty="0">
                <a:latin typeface="Verdana" panose="020B0604030504040204" pitchFamily="34" charset="0"/>
                <a:ea typeface="Verdana" panose="020B0604030504040204" pitchFamily="34" charset="0"/>
              </a:rPr>
              <a:t>TOTALE GENERALE</a:t>
            </a:r>
            <a:r>
              <a:rPr lang="it-IT" sz="1200" dirty="0">
                <a:latin typeface="Verdana" panose="020B0604030504040204" pitchFamily="34" charset="0"/>
                <a:ea typeface="Verdana" panose="020B0604030504040204" pitchFamily="34" charset="0"/>
              </a:rPr>
              <a:t>	</a:t>
            </a:r>
            <a:r>
              <a:rPr lang="it-IT" sz="1200" dirty="0" smtClean="0">
                <a:latin typeface="Verdana" panose="020B0604030504040204" pitchFamily="34" charset="0"/>
                <a:ea typeface="Verdana" panose="020B0604030504040204" pitchFamily="34" charset="0"/>
              </a:rPr>
              <a:t>					</a:t>
            </a:r>
            <a:r>
              <a:rPr lang="it-IT" sz="1200" b="1" dirty="0" smtClean="0">
                <a:latin typeface="Verdana" panose="020B0604030504040204" pitchFamily="34" charset="0"/>
                <a:ea typeface="Verdana" panose="020B0604030504040204" pitchFamily="34" charset="0"/>
              </a:rPr>
              <a:t>€ </a:t>
            </a:r>
            <a:r>
              <a:rPr lang="it-IT" sz="1200" b="1" dirty="0">
                <a:latin typeface="Verdana" panose="020B0604030504040204" pitchFamily="34" charset="0"/>
                <a:ea typeface="Verdana" panose="020B0604030504040204" pitchFamily="34" charset="0"/>
              </a:rPr>
              <a:t>551.661</a:t>
            </a:r>
            <a:r>
              <a:rPr lang="it-IT" sz="1200" dirty="0">
                <a:latin typeface="Verdana" panose="020B0604030504040204" pitchFamily="34" charset="0"/>
                <a:ea typeface="Verdana" panose="020B0604030504040204" pitchFamily="34" charset="0"/>
              </a:rPr>
              <a:t>	</a:t>
            </a:r>
            <a:r>
              <a:rPr lang="it-IT" sz="1200" dirty="0" smtClean="0">
                <a:latin typeface="Verdana" panose="020B0604030504040204" pitchFamily="34" charset="0"/>
                <a:ea typeface="Verdana" panose="020B0604030504040204" pitchFamily="34" charset="0"/>
              </a:rPr>
              <a:t>	</a:t>
            </a:r>
            <a:r>
              <a:rPr lang="it-IT" sz="1200" b="1" dirty="0" smtClean="0">
                <a:latin typeface="Verdana" panose="020B0604030504040204" pitchFamily="34" charset="0"/>
                <a:ea typeface="Verdana" panose="020B0604030504040204" pitchFamily="34" charset="0"/>
              </a:rPr>
              <a:t>€ 3.456.899</a:t>
            </a:r>
            <a:endParaRPr lang="it-IT" sz="1200" dirty="0" smtClean="0">
              <a:latin typeface="Verdana" panose="020B0604030504040204" pitchFamily="34" charset="0"/>
              <a:ea typeface="Verdana" panose="020B0604030504040204" pitchFamily="34" charset="0"/>
            </a:endParaRPr>
          </a:p>
          <a:p>
            <a:pPr lvl="3"/>
            <a:r>
              <a:rPr lang="it-IT" sz="1200" dirty="0">
                <a:latin typeface="Verdana" panose="020B0604030504040204" pitchFamily="34" charset="0"/>
                <a:ea typeface="Verdana" panose="020B0604030504040204" pitchFamily="34" charset="0"/>
              </a:rPr>
              <a:t>	</a:t>
            </a:r>
            <a:r>
              <a:rPr lang="it-IT" sz="1200" dirty="0" smtClean="0">
                <a:latin typeface="Verdana" panose="020B0604030504040204" pitchFamily="34" charset="0"/>
                <a:ea typeface="Verdana" panose="020B0604030504040204" pitchFamily="34" charset="0"/>
              </a:rPr>
              <a:t>							</a:t>
            </a:r>
          </a:p>
          <a:p>
            <a:pPr lvl="3"/>
            <a:r>
              <a:rPr lang="it-IT" sz="1200" b="1" dirty="0">
                <a:latin typeface="Verdana" panose="020B0604030504040204" pitchFamily="34" charset="0"/>
                <a:ea typeface="Verdana" panose="020B0604030504040204" pitchFamily="34" charset="0"/>
              </a:rPr>
              <a:t>	</a:t>
            </a:r>
            <a:r>
              <a:rPr lang="it-IT" sz="1200" b="1" dirty="0" smtClean="0">
                <a:latin typeface="Verdana" panose="020B0604030504040204" pitchFamily="34" charset="0"/>
                <a:ea typeface="Verdana" panose="020B0604030504040204" pitchFamily="34" charset="0"/>
              </a:rPr>
              <a:t>							</a:t>
            </a:r>
            <a:r>
              <a:rPr lang="it-IT" sz="1600" b="1" dirty="0" smtClean="0">
                <a:latin typeface="Verdana" panose="020B0604030504040204" pitchFamily="34" charset="0"/>
                <a:ea typeface="Verdana" panose="020B0604030504040204" pitchFamily="34" charset="0"/>
              </a:rPr>
              <a:t>€ 4.008.899</a:t>
            </a:r>
            <a:endParaRPr lang="it-IT" sz="1600" b="1" dirty="0">
              <a:latin typeface="Verdana" panose="020B0604030504040204" pitchFamily="34" charset="0"/>
              <a:ea typeface="Verdana" panose="020B0604030504040204" pitchFamily="34" charset="0"/>
            </a:endParaRPr>
          </a:p>
        </p:txBody>
      </p:sp>
      <p:sp>
        <p:nvSpPr>
          <p:cNvPr id="6" name="Titolo 1"/>
          <p:cNvSpPr txBox="1">
            <a:spLocks/>
          </p:cNvSpPr>
          <p:nvPr/>
        </p:nvSpPr>
        <p:spPr>
          <a:xfrm>
            <a:off x="1" y="169608"/>
            <a:ext cx="12191998" cy="576063"/>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it-IT" sz="3600" b="1" dirty="0" smtClean="0">
                <a:latin typeface="+mn-lt"/>
                <a:cs typeface="Calibri" pitchFamily="34" charset="0"/>
              </a:rPr>
              <a:t>Importi per Dipartimento</a:t>
            </a:r>
            <a:endParaRPr lang="it-IT" sz="3600" b="1" dirty="0">
              <a:latin typeface="+mn-lt"/>
              <a:cs typeface="Calibri" pitchFamily="34" charset="0"/>
            </a:endParaRPr>
          </a:p>
        </p:txBody>
      </p:sp>
    </p:spTree>
    <p:extLst>
      <p:ext uri="{BB962C8B-B14F-4D97-AF65-F5344CB8AC3E}">
        <p14:creationId xmlns:p14="http://schemas.microsoft.com/office/powerpoint/2010/main" val="35450185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ctrTitle"/>
          </p:nvPr>
        </p:nvSpPr>
        <p:spPr>
          <a:xfrm>
            <a:off x="1" y="169608"/>
            <a:ext cx="12191998" cy="576063"/>
          </a:xfrm>
          <a:ln>
            <a:noFill/>
          </a:ln>
        </p:spPr>
        <p:txBody>
          <a:bodyPr>
            <a:noAutofit/>
          </a:bodyPr>
          <a:lstStyle/>
          <a:p>
            <a:pPr>
              <a:defRPr/>
            </a:pPr>
            <a:r>
              <a:rPr lang="it-IT" sz="3600" b="1" dirty="0" smtClean="0">
                <a:latin typeface="+mn-lt"/>
                <a:cs typeface="Calibri" pitchFamily="34" charset="0"/>
              </a:rPr>
              <a:t>Modalità di erogazione e </a:t>
            </a:r>
            <a:r>
              <a:rPr lang="it-IT" sz="3600" b="1" dirty="0">
                <a:latin typeface="+mn-lt"/>
                <a:cs typeface="Calibri" pitchFamily="34" charset="0"/>
              </a:rPr>
              <a:t>Termini di </a:t>
            </a:r>
            <a:r>
              <a:rPr lang="it-IT" sz="3600" b="1" dirty="0" smtClean="0">
                <a:latin typeface="+mn-lt"/>
                <a:cs typeface="Calibri" pitchFamily="34" charset="0"/>
              </a:rPr>
              <a:t>realizzazione</a:t>
            </a:r>
            <a:endParaRPr lang="it-IT" sz="3600" b="1" dirty="0">
              <a:latin typeface="+mn-lt"/>
              <a:cs typeface="Calibri" pitchFamily="34" charset="0"/>
            </a:endParaRPr>
          </a:p>
        </p:txBody>
      </p:sp>
      <p:cxnSp>
        <p:nvCxnSpPr>
          <p:cNvPr id="7" name="Connettore 1 6"/>
          <p:cNvCxnSpPr/>
          <p:nvPr/>
        </p:nvCxnSpPr>
        <p:spPr>
          <a:xfrm>
            <a:off x="1792684" y="787796"/>
            <a:ext cx="8568952" cy="0"/>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sp>
        <p:nvSpPr>
          <p:cNvPr id="2" name="Segnaposto numero diapositiva 1"/>
          <p:cNvSpPr>
            <a:spLocks noGrp="1"/>
          </p:cNvSpPr>
          <p:nvPr>
            <p:ph type="sldNum" sz="quarter" idx="12"/>
          </p:nvPr>
        </p:nvSpPr>
        <p:spPr/>
        <p:txBody>
          <a:bodyPr/>
          <a:lstStyle/>
          <a:p>
            <a:fld id="{41F0553F-AB58-BB40-B1E5-B3CC067F59CC}" type="slidenum">
              <a:rPr lang="it-IT" smtClean="0"/>
              <a:t>49</a:t>
            </a:fld>
            <a:endParaRPr lang="it-IT"/>
          </a:p>
        </p:txBody>
      </p:sp>
      <p:sp>
        <p:nvSpPr>
          <p:cNvPr id="5" name="CasellaDiTesto 4"/>
          <p:cNvSpPr txBox="1"/>
          <p:nvPr/>
        </p:nvSpPr>
        <p:spPr>
          <a:xfrm>
            <a:off x="0" y="858942"/>
            <a:ext cx="12191999" cy="6555641"/>
          </a:xfrm>
          <a:prstGeom prst="rect">
            <a:avLst/>
          </a:prstGeom>
          <a:solidFill>
            <a:schemeClr val="bg1"/>
          </a:solidFill>
        </p:spPr>
        <p:txBody>
          <a:bodyPr wrap="square" rtlCol="0">
            <a:spAutoFit/>
          </a:bodyPr>
          <a:lstStyle/>
          <a:p>
            <a:r>
              <a:rPr lang="it-IT" sz="2800" dirty="0"/>
              <a:t>L’erogazione avverrà in due tranche:</a:t>
            </a:r>
          </a:p>
          <a:p>
            <a:pPr algn="just"/>
            <a:r>
              <a:rPr lang="it-IT" sz="2800" dirty="0"/>
              <a:t>- alla presentazione del cronoprogramma di dettaglio e </a:t>
            </a:r>
            <a:r>
              <a:rPr lang="it-IT" sz="2800" dirty="0" smtClean="0"/>
              <a:t>della deliberazione </a:t>
            </a:r>
            <a:r>
              <a:rPr lang="it-IT" sz="2800" dirty="0"/>
              <a:t>di Ateneo erogazione del 30% del </a:t>
            </a:r>
            <a:r>
              <a:rPr lang="it-IT" sz="2800" dirty="0" smtClean="0"/>
              <a:t>contributo assegnato </a:t>
            </a:r>
            <a:r>
              <a:rPr lang="it-IT" sz="2800" dirty="0"/>
              <a:t>entro il mese di aprile 2021,</a:t>
            </a:r>
          </a:p>
          <a:p>
            <a:r>
              <a:rPr lang="it-IT" sz="2800" dirty="0"/>
              <a:t>- alla presentazione della rendicontazione delle </a:t>
            </a:r>
            <a:r>
              <a:rPr lang="it-IT" sz="2800" dirty="0" smtClean="0"/>
              <a:t>spese sostenute </a:t>
            </a:r>
            <a:r>
              <a:rPr lang="it-IT" sz="2800" dirty="0"/>
              <a:t>e di una relazione degli interventi </a:t>
            </a:r>
            <a:r>
              <a:rPr lang="it-IT" sz="2800" dirty="0" smtClean="0"/>
              <a:t>realizzati erogazione </a:t>
            </a:r>
            <a:r>
              <a:rPr lang="it-IT" sz="2800" dirty="0"/>
              <a:t>del saldo del contributo assegnato entro il 31</a:t>
            </a:r>
          </a:p>
          <a:p>
            <a:r>
              <a:rPr lang="it-IT" sz="2800" dirty="0"/>
              <a:t>dicembre 2021</a:t>
            </a:r>
            <a:r>
              <a:rPr lang="it-IT" sz="2800" dirty="0" smtClean="0"/>
              <a:t>.</a:t>
            </a:r>
          </a:p>
          <a:p>
            <a:r>
              <a:rPr lang="it-IT" sz="2800" dirty="0"/>
              <a:t>Qualora il beneficiario abbia sostenuto spese inferiori a quanto dichiarato in sede di richiesta di contributo, il saldo corrisposto sarà riproporzionato a seguito delle operazioni di verifica della rendicontazione </a:t>
            </a:r>
            <a:r>
              <a:rPr lang="it-IT" sz="2800" dirty="0" smtClean="0"/>
              <a:t>trasmessa. Qualora </a:t>
            </a:r>
            <a:r>
              <a:rPr lang="it-IT" sz="2800" dirty="0"/>
              <a:t>il beneficiario abbia sostenuto spese </a:t>
            </a:r>
            <a:r>
              <a:rPr lang="it-IT" sz="2800" dirty="0" smtClean="0"/>
              <a:t>superiori, </a:t>
            </a:r>
            <a:r>
              <a:rPr lang="it-IT" sz="2800" dirty="0"/>
              <a:t>le </a:t>
            </a:r>
            <a:r>
              <a:rPr lang="it-IT" sz="2800" dirty="0" smtClean="0"/>
              <a:t>stesse non </a:t>
            </a:r>
            <a:r>
              <a:rPr lang="it-IT" sz="2800" dirty="0"/>
              <a:t>saranno </a:t>
            </a:r>
            <a:r>
              <a:rPr lang="it-IT" sz="2800" dirty="0" smtClean="0"/>
              <a:t>riconosciute.</a:t>
            </a:r>
          </a:p>
          <a:p>
            <a:pPr algn="just"/>
            <a:endParaRPr lang="it-IT" sz="2800" dirty="0" smtClean="0"/>
          </a:p>
          <a:p>
            <a:pPr algn="just"/>
            <a:r>
              <a:rPr lang="it-IT" sz="2800" dirty="0"/>
              <a:t>Le Università </a:t>
            </a:r>
            <a:r>
              <a:rPr lang="it-IT" sz="2800" dirty="0" smtClean="0"/>
              <a:t>devono procedere </a:t>
            </a:r>
            <a:r>
              <a:rPr lang="it-IT" sz="2800" dirty="0"/>
              <a:t>agli ordini di acquisto dei beni e alla loro installazione entro il 30 giugno 2021 trasmettendo la relativa documentazione, necessaria alle verifiche amministrative e contabili, entro il 31 luglio </a:t>
            </a:r>
            <a:r>
              <a:rPr lang="it-IT" sz="2800" dirty="0" smtClean="0"/>
              <a:t>2021.</a:t>
            </a:r>
          </a:p>
          <a:p>
            <a:pPr algn="just"/>
            <a:endParaRPr lang="it-IT" sz="2800" dirty="0"/>
          </a:p>
        </p:txBody>
      </p:sp>
    </p:spTree>
    <p:extLst>
      <p:ext uri="{BB962C8B-B14F-4D97-AF65-F5344CB8AC3E}">
        <p14:creationId xmlns:p14="http://schemas.microsoft.com/office/powerpoint/2010/main" val="979020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0F0C541F-2A72-4688-AE72-E04F416D4FB2}"/>
              </a:ext>
            </a:extLst>
          </p:cNvPr>
          <p:cNvSpPr txBox="1"/>
          <p:nvPr/>
        </p:nvSpPr>
        <p:spPr>
          <a:xfrm>
            <a:off x="6094105" y="802955"/>
            <a:ext cx="4977976" cy="14540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solidFill>
                  <a:srgbClr val="DB1B49"/>
                </a:solidFill>
                <a:latin typeface="+mj-lt"/>
                <a:ea typeface="+mj-ea"/>
                <a:cs typeface="+mj-cs"/>
              </a:rPr>
              <a:t>Il Piano </a:t>
            </a:r>
            <a:r>
              <a:rPr lang="en-US" sz="4400" b="1" dirty="0" err="1">
                <a:solidFill>
                  <a:srgbClr val="DB1B49"/>
                </a:solidFill>
                <a:latin typeface="+mj-lt"/>
                <a:ea typeface="+mj-ea"/>
                <a:cs typeface="+mj-cs"/>
              </a:rPr>
              <a:t>della</a:t>
            </a:r>
            <a:r>
              <a:rPr lang="en-US" sz="4400" b="1" dirty="0">
                <a:solidFill>
                  <a:srgbClr val="DB1B49"/>
                </a:solidFill>
                <a:latin typeface="+mj-lt"/>
                <a:ea typeface="+mj-ea"/>
                <a:cs typeface="+mj-cs"/>
              </a:rPr>
              <a:t> Performance 2021</a:t>
            </a:r>
          </a:p>
        </p:txBody>
      </p:sp>
      <p:pic>
        <p:nvPicPr>
          <p:cNvPr id="11" name="Immagine 10">
            <a:extLst>
              <a:ext uri="{FF2B5EF4-FFF2-40B4-BE49-F238E27FC236}">
                <a16:creationId xmlns:a16="http://schemas.microsoft.com/office/drawing/2014/main" id="{D7F7CB8D-DF46-4EB3-B2D9-918863284675}"/>
              </a:ext>
            </a:extLst>
          </p:cNvPr>
          <p:cNvPicPr>
            <a:picLocks noChangeAspect="1"/>
          </p:cNvPicPr>
          <p:nvPr/>
        </p:nvPicPr>
        <p:blipFill rotWithShape="1">
          <a:blip r:embed="rId2">
            <a:alphaModFix/>
          </a:blip>
          <a:srcRect l="50571" r="12167"/>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9" name="CasellaDiTesto 8">
            <a:extLst>
              <a:ext uri="{FF2B5EF4-FFF2-40B4-BE49-F238E27FC236}">
                <a16:creationId xmlns:a16="http://schemas.microsoft.com/office/drawing/2014/main" id="{FF545F37-75D7-45DD-A902-2C0B9E8C134A}"/>
              </a:ext>
            </a:extLst>
          </p:cNvPr>
          <p:cNvSpPr txBox="1"/>
          <p:nvPr/>
        </p:nvSpPr>
        <p:spPr>
          <a:xfrm>
            <a:off x="5824025" y="2421682"/>
            <a:ext cx="5856987" cy="3639289"/>
          </a:xfrm>
          <a:prstGeom prst="rect">
            <a:avLst/>
          </a:prstGeom>
        </p:spPr>
        <p:txBody>
          <a:bodyPr vert="horz" lIns="91440" tIns="45720" rIns="91440" bIns="45720" rtlCol="0" anchor="ctr">
            <a:normAutofit lnSpcReduction="10000"/>
          </a:bodyPr>
          <a:lstStyle/>
          <a:p>
            <a:pPr>
              <a:lnSpc>
                <a:spcPct val="90000"/>
              </a:lnSpc>
              <a:spcAft>
                <a:spcPts val="600"/>
              </a:spcAft>
            </a:pPr>
            <a:r>
              <a:rPr lang="en-US" sz="2000" dirty="0">
                <a:solidFill>
                  <a:srgbClr val="000000"/>
                </a:solidFill>
              </a:rPr>
              <a:t>Come </a:t>
            </a:r>
            <a:r>
              <a:rPr lang="en-US" sz="2000" dirty="0" err="1">
                <a:solidFill>
                  <a:srgbClr val="000000"/>
                </a:solidFill>
              </a:rPr>
              <a:t>stabilito</a:t>
            </a:r>
            <a:r>
              <a:rPr lang="en-US" sz="2000" dirty="0">
                <a:solidFill>
                  <a:srgbClr val="000000"/>
                </a:solidFill>
              </a:rPr>
              <a:t> dal </a:t>
            </a:r>
            <a:r>
              <a:rPr lang="en-US" sz="2000" dirty="0" err="1">
                <a:solidFill>
                  <a:srgbClr val="000000"/>
                </a:solidFill>
              </a:rPr>
              <a:t>D.Lgs</a:t>
            </a:r>
            <a:r>
              <a:rPr lang="en-US" sz="2000" dirty="0">
                <a:solidFill>
                  <a:srgbClr val="000000"/>
                </a:solidFill>
              </a:rPr>
              <a:t> n. 150/2009, </a:t>
            </a:r>
            <a:r>
              <a:rPr lang="en-US" sz="2000" dirty="0" err="1">
                <a:solidFill>
                  <a:srgbClr val="000000"/>
                </a:solidFill>
              </a:rPr>
              <a:t>ogni</a:t>
            </a:r>
            <a:r>
              <a:rPr lang="en-US" sz="2000" dirty="0">
                <a:solidFill>
                  <a:srgbClr val="000000"/>
                </a:solidFill>
              </a:rPr>
              <a:t> anno, </a:t>
            </a:r>
            <a:r>
              <a:rPr lang="en-US" sz="2400" b="1" dirty="0" err="1">
                <a:solidFill>
                  <a:srgbClr val="1E71B9"/>
                </a:solidFill>
              </a:rPr>
              <a:t>entro</a:t>
            </a:r>
            <a:r>
              <a:rPr lang="en-US" sz="2400" b="1" dirty="0">
                <a:solidFill>
                  <a:srgbClr val="1E71B9"/>
                </a:solidFill>
              </a:rPr>
              <a:t> il 31 </a:t>
            </a:r>
            <a:r>
              <a:rPr lang="en-US" sz="2400" b="1" dirty="0" err="1">
                <a:solidFill>
                  <a:srgbClr val="1E71B9"/>
                </a:solidFill>
              </a:rPr>
              <a:t>gennaio</a:t>
            </a:r>
            <a:r>
              <a:rPr lang="en-US" sz="2000" dirty="0">
                <a:solidFill>
                  <a:srgbClr val="000000"/>
                </a:solidFill>
              </a:rPr>
              <a:t>, </a:t>
            </a:r>
            <a:r>
              <a:rPr lang="en-US" sz="2000" dirty="0" err="1">
                <a:solidFill>
                  <a:srgbClr val="000000"/>
                </a:solidFill>
              </a:rPr>
              <a:t>l'Ateneo</a:t>
            </a:r>
            <a:r>
              <a:rPr lang="en-US" sz="2000" dirty="0">
                <a:solidFill>
                  <a:srgbClr val="000000"/>
                </a:solidFill>
              </a:rPr>
              <a:t> </a:t>
            </a:r>
            <a:r>
              <a:rPr lang="en-US" sz="2000" dirty="0" err="1">
                <a:solidFill>
                  <a:srgbClr val="000000"/>
                </a:solidFill>
              </a:rPr>
              <a:t>redige</a:t>
            </a:r>
            <a:r>
              <a:rPr lang="en-US" sz="2000" dirty="0">
                <a:solidFill>
                  <a:srgbClr val="000000"/>
                </a:solidFill>
              </a:rPr>
              <a:t> e </a:t>
            </a:r>
            <a:r>
              <a:rPr lang="en-US" sz="2000" dirty="0" err="1">
                <a:solidFill>
                  <a:srgbClr val="000000"/>
                </a:solidFill>
              </a:rPr>
              <a:t>pubblica</a:t>
            </a:r>
            <a:r>
              <a:rPr lang="en-US" sz="2000" dirty="0">
                <a:solidFill>
                  <a:srgbClr val="000000"/>
                </a:solidFill>
              </a:rPr>
              <a:t> il Piano </a:t>
            </a:r>
            <a:r>
              <a:rPr lang="en-US" sz="2000" dirty="0" err="1">
                <a:solidFill>
                  <a:srgbClr val="000000"/>
                </a:solidFill>
              </a:rPr>
              <a:t>della</a:t>
            </a:r>
            <a:r>
              <a:rPr lang="en-US" sz="2000" dirty="0">
                <a:solidFill>
                  <a:srgbClr val="000000"/>
                </a:solidFill>
              </a:rPr>
              <a:t> performance, </a:t>
            </a:r>
            <a:r>
              <a:rPr lang="en-US" sz="2000" dirty="0" err="1">
                <a:solidFill>
                  <a:srgbClr val="000000"/>
                </a:solidFill>
              </a:rPr>
              <a:t>documento</a:t>
            </a:r>
            <a:r>
              <a:rPr lang="en-US" sz="2000" dirty="0">
                <a:solidFill>
                  <a:srgbClr val="000000"/>
                </a:solidFill>
              </a:rPr>
              <a:t> </a:t>
            </a:r>
            <a:r>
              <a:rPr lang="en-US" sz="2000" dirty="0" err="1">
                <a:solidFill>
                  <a:srgbClr val="000000"/>
                </a:solidFill>
              </a:rPr>
              <a:t>programmatico</a:t>
            </a:r>
            <a:r>
              <a:rPr lang="en-US" sz="2000" dirty="0">
                <a:solidFill>
                  <a:srgbClr val="000000"/>
                </a:solidFill>
              </a:rPr>
              <a:t> </a:t>
            </a:r>
            <a:r>
              <a:rPr lang="en-US" sz="2000" dirty="0" err="1">
                <a:solidFill>
                  <a:srgbClr val="000000"/>
                </a:solidFill>
              </a:rPr>
              <a:t>triennale</a:t>
            </a:r>
            <a:r>
              <a:rPr lang="en-US" sz="2000" dirty="0">
                <a:solidFill>
                  <a:srgbClr val="000000"/>
                </a:solidFill>
              </a:rPr>
              <a:t>, </a:t>
            </a:r>
            <a:r>
              <a:rPr lang="en-US" sz="2000" dirty="0" err="1">
                <a:solidFill>
                  <a:srgbClr val="000000"/>
                </a:solidFill>
              </a:rPr>
              <a:t>che</a:t>
            </a:r>
            <a:r>
              <a:rPr lang="en-US" sz="2000" dirty="0">
                <a:solidFill>
                  <a:srgbClr val="000000"/>
                </a:solidFill>
              </a:rPr>
              <a:t> </a:t>
            </a:r>
            <a:r>
              <a:rPr lang="en-US" sz="2000" dirty="0" err="1">
                <a:solidFill>
                  <a:srgbClr val="000000"/>
                </a:solidFill>
              </a:rPr>
              <a:t>definisce</a:t>
            </a:r>
            <a:r>
              <a:rPr lang="en-US" sz="2000" dirty="0">
                <a:solidFill>
                  <a:srgbClr val="000000"/>
                </a:solidFill>
              </a:rPr>
              <a:t> </a:t>
            </a:r>
            <a:r>
              <a:rPr lang="en-US" sz="2000" dirty="0" err="1">
                <a:solidFill>
                  <a:srgbClr val="000000"/>
                </a:solidFill>
              </a:rPr>
              <a:t>gli</a:t>
            </a:r>
            <a:r>
              <a:rPr lang="en-US" sz="2000" dirty="0">
                <a:solidFill>
                  <a:srgbClr val="000000"/>
                </a:solidFill>
              </a:rPr>
              <a:t> </a:t>
            </a:r>
            <a:r>
              <a:rPr lang="en-US" sz="2000" dirty="0" err="1">
                <a:solidFill>
                  <a:srgbClr val="000000"/>
                </a:solidFill>
              </a:rPr>
              <a:t>indicatori</a:t>
            </a:r>
            <a:r>
              <a:rPr lang="en-US" sz="2000" dirty="0">
                <a:solidFill>
                  <a:srgbClr val="000000"/>
                </a:solidFill>
              </a:rPr>
              <a:t> per la </a:t>
            </a:r>
            <a:r>
              <a:rPr lang="en-US" sz="2000" dirty="0" err="1">
                <a:solidFill>
                  <a:srgbClr val="000000"/>
                </a:solidFill>
              </a:rPr>
              <a:t>misurazione</a:t>
            </a:r>
            <a:r>
              <a:rPr lang="en-US" sz="2000" dirty="0">
                <a:solidFill>
                  <a:srgbClr val="000000"/>
                </a:solidFill>
              </a:rPr>
              <a:t> e la </a:t>
            </a:r>
            <a:r>
              <a:rPr lang="en-US" sz="2000" dirty="0" err="1">
                <a:solidFill>
                  <a:srgbClr val="000000"/>
                </a:solidFill>
              </a:rPr>
              <a:t>valutazione</a:t>
            </a:r>
            <a:r>
              <a:rPr lang="en-US" sz="2000" dirty="0">
                <a:solidFill>
                  <a:srgbClr val="000000"/>
                </a:solidFill>
              </a:rPr>
              <a:t> </a:t>
            </a:r>
            <a:r>
              <a:rPr lang="en-US" sz="2000" dirty="0" err="1">
                <a:solidFill>
                  <a:srgbClr val="000000"/>
                </a:solidFill>
              </a:rPr>
              <a:t>della</a:t>
            </a:r>
            <a:r>
              <a:rPr lang="en-US" sz="2000" dirty="0">
                <a:solidFill>
                  <a:srgbClr val="000000"/>
                </a:solidFill>
              </a:rPr>
              <a:t> performance </a:t>
            </a:r>
            <a:r>
              <a:rPr lang="en-US" sz="2000" dirty="0" err="1">
                <a:solidFill>
                  <a:srgbClr val="000000"/>
                </a:solidFill>
              </a:rPr>
              <a:t>dell'amministrazione</a:t>
            </a:r>
            <a:r>
              <a:rPr lang="en-US" sz="2000" dirty="0">
                <a:solidFill>
                  <a:srgbClr val="000000"/>
                </a:solidFill>
              </a:rPr>
              <a:t>, </a:t>
            </a:r>
            <a:r>
              <a:rPr lang="en-US" sz="2000" dirty="0" err="1">
                <a:solidFill>
                  <a:srgbClr val="000000"/>
                </a:solidFill>
              </a:rPr>
              <a:t>nonché</a:t>
            </a:r>
            <a:r>
              <a:rPr lang="en-US" sz="2000" dirty="0">
                <a:solidFill>
                  <a:srgbClr val="000000"/>
                </a:solidFill>
              </a:rPr>
              <a:t> </a:t>
            </a:r>
            <a:r>
              <a:rPr lang="en-US" sz="2000" dirty="0" err="1">
                <a:solidFill>
                  <a:srgbClr val="000000"/>
                </a:solidFill>
              </a:rPr>
              <a:t>gli</a:t>
            </a:r>
            <a:r>
              <a:rPr lang="en-US" sz="2000" dirty="0">
                <a:solidFill>
                  <a:srgbClr val="000000"/>
                </a:solidFill>
              </a:rPr>
              <a:t> </a:t>
            </a:r>
            <a:r>
              <a:rPr lang="en-US" sz="2000" dirty="0" err="1">
                <a:solidFill>
                  <a:srgbClr val="000000"/>
                </a:solidFill>
              </a:rPr>
              <a:t>obiettivi</a:t>
            </a:r>
            <a:r>
              <a:rPr lang="en-US" sz="2000" dirty="0">
                <a:solidFill>
                  <a:srgbClr val="000000"/>
                </a:solidFill>
              </a:rPr>
              <a:t> </a:t>
            </a:r>
            <a:r>
              <a:rPr lang="en-US" sz="2000" dirty="0" err="1">
                <a:solidFill>
                  <a:srgbClr val="000000"/>
                </a:solidFill>
              </a:rPr>
              <a:t>assegnati</a:t>
            </a:r>
            <a:r>
              <a:rPr lang="en-US" sz="2000" dirty="0">
                <a:solidFill>
                  <a:srgbClr val="000000"/>
                </a:solidFill>
              </a:rPr>
              <a:t> al </a:t>
            </a:r>
            <a:r>
              <a:rPr lang="en-US" sz="2000" dirty="0" err="1">
                <a:solidFill>
                  <a:srgbClr val="000000"/>
                </a:solidFill>
              </a:rPr>
              <a:t>personale</a:t>
            </a:r>
            <a:r>
              <a:rPr lang="en-US" sz="2000" dirty="0">
                <a:solidFill>
                  <a:srgbClr val="000000"/>
                </a:solidFill>
              </a:rPr>
              <a:t> </a:t>
            </a:r>
            <a:r>
              <a:rPr lang="en-US" sz="2000" dirty="0" err="1">
                <a:solidFill>
                  <a:srgbClr val="000000"/>
                </a:solidFill>
              </a:rPr>
              <a:t>dirigenziale</a:t>
            </a:r>
            <a:r>
              <a:rPr lang="en-US" sz="2000" dirty="0">
                <a:solidFill>
                  <a:srgbClr val="000000"/>
                </a:solidFill>
              </a:rPr>
              <a:t> ed </a:t>
            </a:r>
            <a:r>
              <a:rPr lang="en-US" sz="2000" dirty="0" err="1">
                <a:solidFill>
                  <a:srgbClr val="000000"/>
                </a:solidFill>
              </a:rPr>
              <a:t>i</a:t>
            </a:r>
            <a:r>
              <a:rPr lang="en-US" sz="2000" dirty="0">
                <a:solidFill>
                  <a:srgbClr val="000000"/>
                </a:solidFill>
              </a:rPr>
              <a:t> </a:t>
            </a:r>
            <a:r>
              <a:rPr lang="en-US" sz="2000" dirty="0" err="1">
                <a:solidFill>
                  <a:srgbClr val="000000"/>
                </a:solidFill>
              </a:rPr>
              <a:t>relativi</a:t>
            </a:r>
            <a:r>
              <a:rPr lang="en-US" sz="2000" dirty="0">
                <a:solidFill>
                  <a:srgbClr val="000000"/>
                </a:solidFill>
              </a:rPr>
              <a:t> </a:t>
            </a:r>
            <a:r>
              <a:rPr lang="en-US" sz="2000" dirty="0" err="1">
                <a:solidFill>
                  <a:srgbClr val="000000"/>
                </a:solidFill>
              </a:rPr>
              <a:t>indicatori</a:t>
            </a:r>
            <a:r>
              <a:rPr lang="en-US" sz="2000" dirty="0">
                <a:solidFill>
                  <a:srgbClr val="000000"/>
                </a:solidFill>
              </a:rPr>
              <a:t>.</a:t>
            </a:r>
          </a:p>
          <a:p>
            <a:pPr>
              <a:lnSpc>
                <a:spcPct val="90000"/>
              </a:lnSpc>
              <a:spcAft>
                <a:spcPts val="600"/>
              </a:spcAft>
            </a:pPr>
            <a:r>
              <a:rPr lang="en-US" sz="2000" dirty="0">
                <a:solidFill>
                  <a:srgbClr val="000000"/>
                </a:solidFill>
              </a:rPr>
              <a:t>Il CDA, in data 28 </a:t>
            </a:r>
            <a:r>
              <a:rPr lang="en-US" sz="2000" dirty="0" err="1">
                <a:solidFill>
                  <a:srgbClr val="000000"/>
                </a:solidFill>
              </a:rPr>
              <a:t>gennaio</a:t>
            </a:r>
            <a:r>
              <a:rPr lang="en-US" sz="2000" dirty="0">
                <a:solidFill>
                  <a:srgbClr val="000000"/>
                </a:solidFill>
              </a:rPr>
              <a:t> 2021, ha </a:t>
            </a:r>
            <a:r>
              <a:rPr lang="en-US" sz="2000" dirty="0" err="1">
                <a:solidFill>
                  <a:srgbClr val="000000"/>
                </a:solidFill>
              </a:rPr>
              <a:t>approvato</a:t>
            </a:r>
            <a:r>
              <a:rPr lang="en-US" sz="2000" dirty="0">
                <a:solidFill>
                  <a:srgbClr val="000000"/>
                </a:solidFill>
              </a:rPr>
              <a:t> il </a:t>
            </a:r>
            <a:r>
              <a:rPr lang="en-US" sz="2000" b="1" dirty="0" err="1">
                <a:solidFill>
                  <a:srgbClr val="1E71B9"/>
                </a:solidFill>
              </a:rPr>
              <a:t>Documento</a:t>
            </a:r>
            <a:r>
              <a:rPr lang="en-US" sz="2000" b="1" dirty="0">
                <a:solidFill>
                  <a:srgbClr val="1E71B9"/>
                </a:solidFill>
              </a:rPr>
              <a:t> di </a:t>
            </a:r>
            <a:r>
              <a:rPr lang="en-US" sz="2000" b="1" dirty="0" err="1">
                <a:solidFill>
                  <a:srgbClr val="1E71B9"/>
                </a:solidFill>
              </a:rPr>
              <a:t>programmazione</a:t>
            </a:r>
            <a:r>
              <a:rPr lang="en-US" sz="2000" b="1" dirty="0">
                <a:solidFill>
                  <a:srgbClr val="1E71B9"/>
                </a:solidFill>
              </a:rPr>
              <a:t> </a:t>
            </a:r>
            <a:r>
              <a:rPr lang="en-US" sz="2000" b="1" dirty="0" err="1">
                <a:solidFill>
                  <a:srgbClr val="1E71B9"/>
                </a:solidFill>
              </a:rPr>
              <a:t>integrata</a:t>
            </a:r>
            <a:r>
              <a:rPr lang="en-US" sz="2000" b="1" dirty="0">
                <a:solidFill>
                  <a:srgbClr val="1E71B9"/>
                </a:solidFill>
              </a:rPr>
              <a:t> </a:t>
            </a:r>
            <a:r>
              <a:rPr lang="en-US" sz="2000" b="1" dirty="0" smtClean="0">
                <a:solidFill>
                  <a:srgbClr val="1E71B9"/>
                </a:solidFill>
              </a:rPr>
              <a:t>2021-2023, </a:t>
            </a:r>
            <a:r>
              <a:rPr lang="en-US" sz="2000" dirty="0" err="1" smtClean="0"/>
              <a:t>pubblicato</a:t>
            </a:r>
            <a:r>
              <a:rPr lang="en-US" sz="2000" dirty="0" smtClean="0"/>
              <a:t> </a:t>
            </a:r>
            <a:r>
              <a:rPr lang="en-US" sz="2000" dirty="0" err="1" smtClean="0"/>
              <a:t>sul</a:t>
            </a:r>
            <a:r>
              <a:rPr lang="en-US" sz="2000" dirty="0" smtClean="0"/>
              <a:t> </a:t>
            </a:r>
            <a:r>
              <a:rPr lang="en-US" sz="2000" dirty="0" err="1" smtClean="0"/>
              <a:t>portale</a:t>
            </a:r>
            <a:r>
              <a:rPr lang="en-US" sz="2000" dirty="0" smtClean="0"/>
              <a:t> di </a:t>
            </a:r>
            <a:r>
              <a:rPr lang="en-US" sz="2000" dirty="0" err="1" smtClean="0"/>
              <a:t>Ateneo</a:t>
            </a:r>
            <a:r>
              <a:rPr lang="en-US" sz="2000" dirty="0" smtClean="0"/>
              <a:t> </a:t>
            </a:r>
            <a:r>
              <a:rPr lang="en-US" sz="2000" dirty="0" err="1" smtClean="0"/>
              <a:t>alla</a:t>
            </a:r>
            <a:r>
              <a:rPr lang="en-US" sz="2000" dirty="0" smtClean="0"/>
              <a:t> </a:t>
            </a:r>
            <a:r>
              <a:rPr lang="en-US" sz="2000" dirty="0" err="1" smtClean="0"/>
              <a:t>pagina</a:t>
            </a:r>
            <a:endParaRPr lang="en-US" sz="2000" dirty="0" smtClean="0"/>
          </a:p>
          <a:p>
            <a:pPr>
              <a:lnSpc>
                <a:spcPct val="90000"/>
              </a:lnSpc>
              <a:spcAft>
                <a:spcPts val="600"/>
              </a:spcAft>
            </a:pPr>
            <a:r>
              <a:rPr lang="en-US" sz="2000" dirty="0">
                <a:hlinkClick r:id="rId3"/>
              </a:rPr>
              <a:t>http://wcm-3.unipv.it/site/home/ateneo/amministrazione/amministrazione-trasparente/articolo9405.html</a:t>
            </a:r>
            <a:endParaRPr lang="en-US" sz="2000" dirty="0"/>
          </a:p>
        </p:txBody>
      </p:sp>
      <p:sp>
        <p:nvSpPr>
          <p:cNvPr id="2" name="Segnaposto numero diapositiva 1"/>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defRPr/>
            </a:pPr>
            <a:fld id="{0D47A9B6-24A9-47FC-8BAF-5C6AB882DD9E}" type="slidenum">
              <a:rPr lang="en-US" sz="1100">
                <a:solidFill>
                  <a:srgbClr val="898989"/>
                </a:solidFill>
                <a:latin typeface="Calibri" panose="020F0502020204030204"/>
              </a:rPr>
              <a:pPr>
                <a:spcAft>
                  <a:spcPts val="600"/>
                </a:spcAft>
                <a:defRPr/>
              </a:pPr>
              <a:t>5</a:t>
            </a:fld>
            <a:endParaRPr lang="en-US" sz="1100">
              <a:solidFill>
                <a:srgbClr val="898989"/>
              </a:solidFill>
              <a:latin typeface="Calibri" panose="020F0502020204030204"/>
            </a:endParaRPr>
          </a:p>
        </p:txBody>
      </p:sp>
      <p:sp>
        <p:nvSpPr>
          <p:cNvPr id="4" name="CasellaDiTesto 3"/>
          <p:cNvSpPr txBox="1"/>
          <p:nvPr/>
        </p:nvSpPr>
        <p:spPr>
          <a:xfrm>
            <a:off x="2293749" y="1518834"/>
            <a:ext cx="184731" cy="369332"/>
          </a:xfrm>
          <a:prstGeom prst="rect">
            <a:avLst/>
          </a:prstGeom>
          <a:noFill/>
        </p:spPr>
        <p:txBody>
          <a:bodyPr wrap="none" rtlCol="0">
            <a:spAutoFit/>
          </a:bodyPr>
          <a:lstStyle/>
          <a:p>
            <a:endParaRPr lang="it-IT"/>
          </a:p>
        </p:txBody>
      </p:sp>
      <p:sp>
        <p:nvSpPr>
          <p:cNvPr id="5" name="CasellaDiTesto 4"/>
          <p:cNvSpPr txBox="1"/>
          <p:nvPr/>
        </p:nvSpPr>
        <p:spPr>
          <a:xfrm>
            <a:off x="2386114" y="1703500"/>
            <a:ext cx="3146781" cy="369332"/>
          </a:xfrm>
          <a:prstGeom prst="rect">
            <a:avLst/>
          </a:prstGeom>
          <a:noFill/>
        </p:spPr>
        <p:txBody>
          <a:bodyPr wrap="square" rtlCol="0">
            <a:spAutoFit/>
          </a:bodyPr>
          <a:lstStyle/>
          <a:p>
            <a:endParaRPr lang="it-IT" dirty="0"/>
          </a:p>
        </p:txBody>
      </p:sp>
      <p:sp>
        <p:nvSpPr>
          <p:cNvPr id="6" name="CasellaDiTesto 5"/>
          <p:cNvSpPr txBox="1"/>
          <p:nvPr/>
        </p:nvSpPr>
        <p:spPr>
          <a:xfrm>
            <a:off x="2446149" y="1671234"/>
            <a:ext cx="184731" cy="369332"/>
          </a:xfrm>
          <a:prstGeom prst="rect">
            <a:avLst/>
          </a:prstGeom>
          <a:noFill/>
        </p:spPr>
        <p:txBody>
          <a:bodyPr wrap="none" rtlCol="0">
            <a:spAutoFit/>
          </a:bodyPr>
          <a:lstStyle/>
          <a:p>
            <a:endParaRPr lang="it-IT"/>
          </a:p>
        </p:txBody>
      </p:sp>
      <p:sp>
        <p:nvSpPr>
          <p:cNvPr id="8" name="Titolo 1"/>
          <p:cNvSpPr txBox="1">
            <a:spLocks/>
          </p:cNvSpPr>
          <p:nvPr/>
        </p:nvSpPr>
        <p:spPr>
          <a:xfrm>
            <a:off x="679620" y="2788016"/>
            <a:ext cx="10849232" cy="32668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it-IT" sz="2400" dirty="0">
              <a:latin typeface="Calibri" pitchFamily="34" charset="0"/>
            </a:endParaRPr>
          </a:p>
        </p:txBody>
      </p:sp>
    </p:spTree>
    <p:extLst>
      <p:ext uri="{BB962C8B-B14F-4D97-AF65-F5344CB8AC3E}">
        <p14:creationId xmlns:p14="http://schemas.microsoft.com/office/powerpoint/2010/main" val="2026071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1" y="169608"/>
            <a:ext cx="12191998" cy="576063"/>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it-IT" sz="3600" b="1" dirty="0" smtClean="0">
                <a:latin typeface="+mn-lt"/>
                <a:cs typeface="Calibri" pitchFamily="34" charset="0"/>
              </a:rPr>
              <a:t>Modulo per il monitoraggio</a:t>
            </a:r>
            <a:endParaRPr lang="it-IT" sz="3600" b="1" dirty="0">
              <a:latin typeface="+mn-lt"/>
              <a:cs typeface="Calibri" pitchFamily="34" charset="0"/>
            </a:endParaRPr>
          </a:p>
        </p:txBody>
      </p:sp>
      <p:pic>
        <p:nvPicPr>
          <p:cNvPr id="3" name="Immagine 2"/>
          <p:cNvPicPr>
            <a:picLocks noChangeAspect="1"/>
          </p:cNvPicPr>
          <p:nvPr/>
        </p:nvPicPr>
        <p:blipFill>
          <a:blip r:embed="rId2"/>
          <a:stretch>
            <a:fillRect/>
          </a:stretch>
        </p:blipFill>
        <p:spPr>
          <a:xfrm>
            <a:off x="1" y="911444"/>
            <a:ext cx="12168726" cy="5946556"/>
          </a:xfrm>
          <a:prstGeom prst="rect">
            <a:avLst/>
          </a:prstGeom>
          <a:solidFill>
            <a:schemeClr val="bg1"/>
          </a:solidFill>
        </p:spPr>
      </p:pic>
    </p:spTree>
    <p:extLst>
      <p:ext uri="{BB962C8B-B14F-4D97-AF65-F5344CB8AC3E}">
        <p14:creationId xmlns:p14="http://schemas.microsoft.com/office/powerpoint/2010/main" val="20867272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4EFD0F-723E-44AE-A0B4-BD190506A307}"/>
              </a:ext>
            </a:extLst>
          </p:cNvPr>
          <p:cNvSpPr>
            <a:spLocks noGrp="1"/>
          </p:cNvSpPr>
          <p:nvPr>
            <p:ph type="title"/>
          </p:nvPr>
        </p:nvSpPr>
        <p:spPr/>
        <p:txBody>
          <a:bodyPr/>
          <a:lstStyle/>
          <a:p>
            <a:r>
              <a:rPr lang="it-IT" b="1" dirty="0"/>
              <a:t>Questionario e piano strumentazione digitale</a:t>
            </a:r>
            <a:endParaRPr lang="en-US" b="1" dirty="0"/>
          </a:p>
        </p:txBody>
      </p:sp>
      <p:sp>
        <p:nvSpPr>
          <p:cNvPr id="3" name="Segnaposto contenuto 2">
            <a:extLst>
              <a:ext uri="{FF2B5EF4-FFF2-40B4-BE49-F238E27FC236}">
                <a16:creationId xmlns:a16="http://schemas.microsoft.com/office/drawing/2014/main" id="{9E2D83B5-C3D4-4C55-8819-5EB86991E4B2}"/>
              </a:ext>
            </a:extLst>
          </p:cNvPr>
          <p:cNvSpPr>
            <a:spLocks noGrp="1"/>
          </p:cNvSpPr>
          <p:nvPr>
            <p:ph idx="1"/>
          </p:nvPr>
        </p:nvSpPr>
        <p:spPr/>
        <p:txBody>
          <a:bodyPr/>
          <a:lstStyle/>
          <a:p>
            <a:r>
              <a:rPr lang="it-IT" dirty="0"/>
              <a:t>Obiettivi</a:t>
            </a:r>
          </a:p>
          <a:p>
            <a:endParaRPr lang="it-IT" dirty="0"/>
          </a:p>
          <a:p>
            <a:r>
              <a:rPr lang="it-IT" dirty="0"/>
              <a:t>Le modalità</a:t>
            </a:r>
          </a:p>
          <a:p>
            <a:endParaRPr lang="it-IT" dirty="0"/>
          </a:p>
          <a:p>
            <a:r>
              <a:rPr lang="it-IT" dirty="0"/>
              <a:t>Tempi </a:t>
            </a:r>
          </a:p>
          <a:p>
            <a:endParaRPr lang="it-IT" dirty="0"/>
          </a:p>
          <a:p>
            <a:r>
              <a:rPr lang="it-IT" dirty="0"/>
              <a:t>Lo schema di questionario</a:t>
            </a:r>
            <a:endParaRPr lang="en-US" dirty="0"/>
          </a:p>
        </p:txBody>
      </p:sp>
    </p:spTree>
    <p:extLst>
      <p:ext uri="{BB962C8B-B14F-4D97-AF65-F5344CB8AC3E}">
        <p14:creationId xmlns:p14="http://schemas.microsoft.com/office/powerpoint/2010/main" val="15887685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7C35F8-84FA-4AC3-B63F-14DC78888DFF}"/>
              </a:ext>
            </a:extLst>
          </p:cNvPr>
          <p:cNvSpPr>
            <a:spLocks noGrp="1"/>
          </p:cNvSpPr>
          <p:nvPr>
            <p:ph type="title"/>
          </p:nvPr>
        </p:nvSpPr>
        <p:spPr/>
        <p:txBody>
          <a:bodyPr/>
          <a:lstStyle/>
          <a:p>
            <a:r>
              <a:rPr lang="it-IT" b="1" dirty="0"/>
              <a:t>Questionario, obiettivi</a:t>
            </a:r>
            <a:endParaRPr lang="en-US" b="1" dirty="0"/>
          </a:p>
        </p:txBody>
      </p:sp>
      <p:sp>
        <p:nvSpPr>
          <p:cNvPr id="3" name="Segnaposto contenuto 2">
            <a:extLst>
              <a:ext uri="{FF2B5EF4-FFF2-40B4-BE49-F238E27FC236}">
                <a16:creationId xmlns:a16="http://schemas.microsoft.com/office/drawing/2014/main" id="{E2167434-D7D3-4D00-A5E9-B6DFEAA12C1C}"/>
              </a:ext>
            </a:extLst>
          </p:cNvPr>
          <p:cNvSpPr>
            <a:spLocks noGrp="1"/>
          </p:cNvSpPr>
          <p:nvPr>
            <p:ph idx="1"/>
          </p:nvPr>
        </p:nvSpPr>
        <p:spPr/>
        <p:txBody>
          <a:bodyPr>
            <a:normAutofit lnSpcReduction="10000"/>
          </a:bodyPr>
          <a:lstStyle/>
          <a:p>
            <a:pPr marL="0" indent="0">
              <a:buNone/>
            </a:pPr>
            <a:r>
              <a:rPr lang="it-IT" dirty="0"/>
              <a:t>Comprendere il fabbisogno «digitale» del singolo, sia in ufficio che in </a:t>
            </a:r>
            <a:r>
              <a:rPr lang="it-IT" dirty="0" err="1"/>
              <a:t>smart</a:t>
            </a:r>
            <a:r>
              <a:rPr lang="it-IT" dirty="0"/>
              <a:t> </a:t>
            </a:r>
            <a:r>
              <a:rPr lang="it-IT" dirty="0" err="1"/>
              <a:t>working</a:t>
            </a:r>
            <a:r>
              <a:rPr lang="it-IT" dirty="0"/>
              <a:t>, su tre piani:</a:t>
            </a:r>
          </a:p>
          <a:p>
            <a:pPr lvl="1"/>
            <a:r>
              <a:rPr lang="it-IT" dirty="0"/>
              <a:t>Gli strumenti (pc, webcam, microfono, connettività, …)</a:t>
            </a:r>
          </a:p>
          <a:p>
            <a:pPr lvl="1"/>
            <a:r>
              <a:rPr lang="it-IT" dirty="0"/>
              <a:t>I software (gestionali, collaboration, software di base, …)</a:t>
            </a:r>
          </a:p>
          <a:p>
            <a:pPr lvl="1"/>
            <a:r>
              <a:rPr lang="it-IT" dirty="0"/>
              <a:t>Le competenze digitali (saper collaborare, organizzarsi da remoto, gestire il tempo…);</a:t>
            </a:r>
          </a:p>
          <a:p>
            <a:pPr lvl="1"/>
            <a:endParaRPr lang="it-IT" dirty="0"/>
          </a:p>
          <a:p>
            <a:pPr marL="457200" lvl="1" indent="0">
              <a:buNone/>
            </a:pPr>
            <a:r>
              <a:rPr lang="it-IT" dirty="0"/>
              <a:t>Riuscire a desumere un mix di bisogni individuali dalle risposte pervenute, delineando delle iniziative omogenee sia di formazione che di approvvigionamento.</a:t>
            </a:r>
          </a:p>
          <a:p>
            <a:pPr marL="457200" lvl="1" indent="0">
              <a:buNone/>
            </a:pPr>
            <a:r>
              <a:rPr lang="it-IT" b="1" dirty="0"/>
              <a:t>E’ il primo passo di approfondimento delle competenze digitali che sarà effettuato lungo il 2021. </a:t>
            </a:r>
          </a:p>
          <a:p>
            <a:pPr lvl="1"/>
            <a:endParaRPr lang="it-IT" dirty="0"/>
          </a:p>
        </p:txBody>
      </p:sp>
    </p:spTree>
    <p:extLst>
      <p:ext uri="{BB962C8B-B14F-4D97-AF65-F5344CB8AC3E}">
        <p14:creationId xmlns:p14="http://schemas.microsoft.com/office/powerpoint/2010/main" val="2858454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07871A-C77A-41E8-B617-D6098142C992}"/>
              </a:ext>
            </a:extLst>
          </p:cNvPr>
          <p:cNvSpPr>
            <a:spLocks noGrp="1"/>
          </p:cNvSpPr>
          <p:nvPr>
            <p:ph type="title"/>
          </p:nvPr>
        </p:nvSpPr>
        <p:spPr/>
        <p:txBody>
          <a:bodyPr/>
          <a:lstStyle/>
          <a:p>
            <a:r>
              <a:rPr lang="it-IT" b="1" dirty="0"/>
              <a:t>Questionario, le modalità	</a:t>
            </a:r>
            <a:endParaRPr lang="en-US" b="1" dirty="0"/>
          </a:p>
        </p:txBody>
      </p:sp>
      <p:sp>
        <p:nvSpPr>
          <p:cNvPr id="3" name="Segnaposto contenuto 2">
            <a:extLst>
              <a:ext uri="{FF2B5EF4-FFF2-40B4-BE49-F238E27FC236}">
                <a16:creationId xmlns:a16="http://schemas.microsoft.com/office/drawing/2014/main" id="{07A955F0-2212-4F2D-9AD4-48F539CD9E8D}"/>
              </a:ext>
            </a:extLst>
          </p:cNvPr>
          <p:cNvSpPr>
            <a:spLocks noGrp="1"/>
          </p:cNvSpPr>
          <p:nvPr>
            <p:ph idx="1"/>
          </p:nvPr>
        </p:nvSpPr>
        <p:spPr/>
        <p:txBody>
          <a:bodyPr>
            <a:normAutofit fontScale="85000" lnSpcReduction="20000"/>
          </a:bodyPr>
          <a:lstStyle/>
          <a:p>
            <a:r>
              <a:rPr lang="it-IT" dirty="0"/>
              <a:t>Il questionario NON sarà anonimo al fine di verificare il fabbisogno di ogni collaboratore;</a:t>
            </a:r>
          </a:p>
          <a:p>
            <a:r>
              <a:rPr lang="it-IT" dirty="0"/>
              <a:t>Al capo servizio sarà inviato un link (contenente il questionario) che dovrà essere inoltrato ai proprio collaboratori, fornendo indicazioni relativamente a tempi di somministrazione (vedi slide successiva);</a:t>
            </a:r>
          </a:p>
          <a:p>
            <a:r>
              <a:rPr lang="it-IT" dirty="0"/>
              <a:t>Alla chiusura del questionario, sarà restituito al responsabile l’elenco delle risposte mentre (a livello centrale) sarò eseguita una analisi complessiva.</a:t>
            </a:r>
          </a:p>
          <a:p>
            <a:r>
              <a:rPr lang="it-IT" dirty="0"/>
              <a:t>Sulla base di un report di sintesi individuato dal Servizio Qualità e Supporto alla Valutazione, il responsabile del servizio valuterà il fabbisogno (per il momento sulla strumentazione digitale) coadiuvato dal dirigente di riferimento, dall’ASI o da altri riferimenti tecnici.</a:t>
            </a:r>
          </a:p>
          <a:p>
            <a:r>
              <a:rPr lang="it-IT" dirty="0"/>
              <a:t>ASI procederà con la stesura del piano di approvvigionamento ed il resto del materiale sarà utilizzato a supporto delle altre iniziative di </a:t>
            </a:r>
            <a:r>
              <a:rPr lang="it-IT" dirty="0" err="1"/>
              <a:t>assessment</a:t>
            </a:r>
            <a:r>
              <a:rPr lang="it-IT" dirty="0"/>
              <a:t> e formative </a:t>
            </a:r>
          </a:p>
          <a:p>
            <a:endParaRPr lang="en-US" dirty="0"/>
          </a:p>
        </p:txBody>
      </p:sp>
    </p:spTree>
    <p:extLst>
      <p:ext uri="{BB962C8B-B14F-4D97-AF65-F5344CB8AC3E}">
        <p14:creationId xmlns:p14="http://schemas.microsoft.com/office/powerpoint/2010/main" val="13404971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45E49B-44F9-4379-B4BC-DCA3C72F0FDF}"/>
              </a:ext>
            </a:extLst>
          </p:cNvPr>
          <p:cNvSpPr>
            <a:spLocks noGrp="1"/>
          </p:cNvSpPr>
          <p:nvPr>
            <p:ph type="title"/>
          </p:nvPr>
        </p:nvSpPr>
        <p:spPr/>
        <p:txBody>
          <a:bodyPr/>
          <a:lstStyle/>
          <a:p>
            <a:r>
              <a:rPr lang="it-IT" dirty="0"/>
              <a:t>Tempi			</a:t>
            </a:r>
            <a:endParaRPr lang="en-US" dirty="0"/>
          </a:p>
        </p:txBody>
      </p:sp>
      <p:sp>
        <p:nvSpPr>
          <p:cNvPr id="3" name="Segnaposto contenuto 2">
            <a:extLst>
              <a:ext uri="{FF2B5EF4-FFF2-40B4-BE49-F238E27FC236}">
                <a16:creationId xmlns:a16="http://schemas.microsoft.com/office/drawing/2014/main" id="{30A919EE-4361-4024-8A34-20FB15A4D14D}"/>
              </a:ext>
            </a:extLst>
          </p:cNvPr>
          <p:cNvSpPr>
            <a:spLocks noGrp="1"/>
          </p:cNvSpPr>
          <p:nvPr>
            <p:ph idx="1"/>
          </p:nvPr>
        </p:nvSpPr>
        <p:spPr>
          <a:xfrm>
            <a:off x="838200" y="1834334"/>
            <a:ext cx="10515600" cy="4351338"/>
          </a:xfrm>
        </p:spPr>
        <p:txBody>
          <a:bodyPr>
            <a:normAutofit/>
          </a:bodyPr>
          <a:lstStyle/>
          <a:p>
            <a:r>
              <a:rPr lang="it-IT" b="1" dirty="0"/>
              <a:t>Capi Servizio e Segretari</a:t>
            </a:r>
            <a:r>
              <a:rPr lang="it-IT" dirty="0"/>
              <a:t>: dal 15 </a:t>
            </a:r>
            <a:r>
              <a:rPr lang="it-IT" dirty="0" err="1"/>
              <a:t>feb</a:t>
            </a:r>
            <a:r>
              <a:rPr lang="it-IT" dirty="0"/>
              <a:t> (apertura) al 28 </a:t>
            </a:r>
            <a:r>
              <a:rPr lang="it-IT" dirty="0" err="1"/>
              <a:t>feb</a:t>
            </a:r>
            <a:r>
              <a:rPr lang="it-IT" dirty="0"/>
              <a:t>  (chiusura): somministrazione del questionario;</a:t>
            </a:r>
          </a:p>
          <a:p>
            <a:r>
              <a:rPr lang="it-IT" b="1" dirty="0"/>
              <a:t>ASI e Servizio Qualità</a:t>
            </a:r>
            <a:r>
              <a:rPr lang="it-IT" dirty="0"/>
              <a:t>: dal 1° marzo al 15 marzo elaborazione dei risultati e spedizione delle sintesi ai singoli capi-servizio;</a:t>
            </a:r>
          </a:p>
          <a:p>
            <a:r>
              <a:rPr lang="it-IT" b="1" dirty="0"/>
              <a:t>Dirigenti, Capi Servizio e Segretari: </a:t>
            </a:r>
            <a:r>
              <a:rPr lang="it-IT" dirty="0"/>
              <a:t>dal 15 marzo al 22 marzo, elaborazione di una proposta di approvvigionamento a livello di Area e Dipartimento;</a:t>
            </a:r>
          </a:p>
          <a:p>
            <a:r>
              <a:rPr lang="it-IT" b="1" dirty="0"/>
              <a:t>ASI e Servizio Qualità</a:t>
            </a:r>
            <a:r>
              <a:rPr lang="it-IT" dirty="0"/>
              <a:t>: dal 22 Marzo, stesura di un piano di approvvigionamento e relazione </a:t>
            </a:r>
            <a:r>
              <a:rPr lang="it-IT" dirty="0" smtClean="0"/>
              <a:t>conclusiva</a:t>
            </a:r>
            <a:endParaRPr lang="it-IT" dirty="0"/>
          </a:p>
          <a:p>
            <a:endParaRPr lang="en-US" dirty="0"/>
          </a:p>
        </p:txBody>
      </p:sp>
    </p:spTree>
    <p:extLst>
      <p:ext uri="{BB962C8B-B14F-4D97-AF65-F5344CB8AC3E}">
        <p14:creationId xmlns:p14="http://schemas.microsoft.com/office/powerpoint/2010/main" val="4271268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6432045" y="2875130"/>
            <a:ext cx="4805996" cy="2245509"/>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4800" b="1" dirty="0">
                <a:solidFill>
                  <a:srgbClr val="DB1B49"/>
                </a:solidFill>
                <a:latin typeface="+mj-lt"/>
                <a:ea typeface="+mj-ea"/>
                <a:cs typeface="+mj-cs"/>
              </a:rPr>
              <a:t>SCHEDE </a:t>
            </a:r>
          </a:p>
          <a:p>
            <a:pPr algn="ctr">
              <a:lnSpc>
                <a:spcPct val="90000"/>
              </a:lnSpc>
              <a:spcBef>
                <a:spcPct val="0"/>
              </a:spcBef>
              <a:spcAft>
                <a:spcPts val="600"/>
              </a:spcAft>
            </a:pPr>
            <a:r>
              <a:rPr lang="en-US" sz="4800" b="1" dirty="0">
                <a:solidFill>
                  <a:srgbClr val="DB1B49"/>
                </a:solidFill>
                <a:latin typeface="+mj-lt"/>
                <a:ea typeface="+mj-ea"/>
                <a:cs typeface="+mj-cs"/>
              </a:rPr>
              <a:t>OBIETTIVI 2021 </a:t>
            </a:r>
          </a:p>
          <a:p>
            <a:pPr algn="ctr">
              <a:lnSpc>
                <a:spcPct val="90000"/>
              </a:lnSpc>
              <a:spcBef>
                <a:spcPct val="0"/>
              </a:spcBef>
              <a:spcAft>
                <a:spcPts val="600"/>
              </a:spcAft>
            </a:pPr>
            <a:r>
              <a:rPr lang="en-US" sz="4800" b="1" dirty="0">
                <a:solidFill>
                  <a:srgbClr val="DB1B49"/>
                </a:solidFill>
                <a:latin typeface="+mj-lt"/>
                <a:ea typeface="+mj-ea"/>
                <a:cs typeface="+mj-cs"/>
              </a:rPr>
              <a:t>DG E AREE</a:t>
            </a:r>
          </a:p>
        </p:txBody>
      </p:sp>
      <p:pic>
        <p:nvPicPr>
          <p:cNvPr id="9" name="Picture 8" descr="Tre freccette al centro del bersaglio">
            <a:extLst>
              <a:ext uri="{FF2B5EF4-FFF2-40B4-BE49-F238E27FC236}">
                <a16:creationId xmlns:a16="http://schemas.microsoft.com/office/drawing/2014/main" id="{5425192F-4FDA-4522-8323-1EAA795EA663}"/>
              </a:ext>
            </a:extLst>
          </p:cNvPr>
          <p:cNvPicPr>
            <a:picLocks noChangeAspect="1"/>
          </p:cNvPicPr>
          <p:nvPr/>
        </p:nvPicPr>
        <p:blipFill rotWithShape="1">
          <a:blip r:embed="rId2">
            <a:alphaModFix/>
          </a:blip>
          <a:srcRect l="41512" r="700" b="1"/>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2" name="Segnaposto numero diapositiva 1"/>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defRPr/>
            </a:pPr>
            <a:fld id="{0D47A9B6-24A9-47FC-8BAF-5C6AB882DD9E}" type="slidenum">
              <a:rPr lang="en-US" sz="1100">
                <a:solidFill>
                  <a:srgbClr val="898989"/>
                </a:solidFill>
                <a:latin typeface="Calibri" panose="020F0502020204030204"/>
              </a:rPr>
              <a:pPr>
                <a:spcAft>
                  <a:spcPts val="600"/>
                </a:spcAft>
                <a:defRPr/>
              </a:pPr>
              <a:t>6</a:t>
            </a:fld>
            <a:endParaRPr lang="en-US" sz="1100">
              <a:solidFill>
                <a:srgbClr val="898989"/>
              </a:solidFill>
              <a:latin typeface="Calibri" panose="020F0502020204030204"/>
            </a:endParaRPr>
          </a:p>
        </p:txBody>
      </p:sp>
    </p:spTree>
    <p:extLst>
      <p:ext uri="{BB962C8B-B14F-4D97-AF65-F5344CB8AC3E}">
        <p14:creationId xmlns:p14="http://schemas.microsoft.com/office/powerpoint/2010/main" val="1986856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398787" y="158519"/>
            <a:ext cx="5394425" cy="461665"/>
          </a:xfrm>
          <a:prstGeom prst="rect">
            <a:avLst/>
          </a:prstGeom>
          <a:noFill/>
        </p:spPr>
        <p:txBody>
          <a:bodyPr wrap="none" rtlCol="0">
            <a:spAutoFit/>
          </a:bodyPr>
          <a:lstStyle/>
          <a:p>
            <a:pPr algn="ctr"/>
            <a:r>
              <a:rPr lang="it-IT" sz="2400" b="1" dirty="0">
                <a:solidFill>
                  <a:srgbClr val="B53E56"/>
                </a:solidFill>
                <a:latin typeface="Roboto" pitchFamily="2" charset="0"/>
                <a:ea typeface="Roboto" pitchFamily="2" charset="0"/>
              </a:rPr>
              <a:t>Valori target su indicatori </a:t>
            </a:r>
            <a:r>
              <a:rPr lang="it-IT" sz="2400" b="1" dirty="0" smtClean="0">
                <a:solidFill>
                  <a:srgbClr val="B53E56"/>
                </a:solidFill>
                <a:latin typeface="Roboto" pitchFamily="2" charset="0"/>
                <a:ea typeface="Roboto" pitchFamily="2" charset="0"/>
              </a:rPr>
              <a:t>istituzionali</a:t>
            </a:r>
            <a:endParaRPr lang="it-IT" sz="2400" b="1" dirty="0">
              <a:solidFill>
                <a:srgbClr val="B53E56"/>
              </a:solidFill>
              <a:latin typeface="Roboto" pitchFamily="2" charset="0"/>
              <a:ea typeface="Roboto" pitchFamily="2" charset="0"/>
            </a:endParaRPr>
          </a:p>
        </p:txBody>
      </p:sp>
      <p:sp>
        <p:nvSpPr>
          <p:cNvPr id="3" name="CasellaDiTesto 2"/>
          <p:cNvSpPr txBox="1"/>
          <p:nvPr/>
        </p:nvSpPr>
        <p:spPr>
          <a:xfrm>
            <a:off x="11365126" y="235463"/>
            <a:ext cx="508473" cy="369332"/>
          </a:xfrm>
          <a:prstGeom prst="rect">
            <a:avLst/>
          </a:prstGeom>
          <a:noFill/>
        </p:spPr>
        <p:txBody>
          <a:bodyPr wrap="none" rtlCol="0">
            <a:spAutoFit/>
          </a:bodyPr>
          <a:lstStyle/>
          <a:p>
            <a:r>
              <a:rPr lang="it-IT" dirty="0"/>
              <a:t>1/3</a:t>
            </a:r>
          </a:p>
        </p:txBody>
      </p:sp>
      <p:sp>
        <p:nvSpPr>
          <p:cNvPr id="4" name="Segnaposto numero diapositiva 3"/>
          <p:cNvSpPr>
            <a:spLocks noGrp="1"/>
          </p:cNvSpPr>
          <p:nvPr>
            <p:ph type="sldNum" sz="quarter" idx="12"/>
          </p:nvPr>
        </p:nvSpPr>
        <p:spPr/>
        <p:txBody>
          <a:bodyPr/>
          <a:lstStyle/>
          <a:p>
            <a:fld id="{0D47A9B6-24A9-47FC-8BAF-5C6AB882DD9E}" type="slidenum">
              <a:rPr lang="it-IT" smtClean="0"/>
              <a:t>7</a:t>
            </a:fld>
            <a:endParaRPr lang="it-IT"/>
          </a:p>
        </p:txBody>
      </p:sp>
      <p:pic>
        <p:nvPicPr>
          <p:cNvPr id="6" name="Immagine 5">
            <a:extLst>
              <a:ext uri="{FF2B5EF4-FFF2-40B4-BE49-F238E27FC236}">
                <a16:creationId xmlns:a16="http://schemas.microsoft.com/office/drawing/2014/main" id="{3A0D437F-2753-4391-AD1C-9FADE87818A1}"/>
              </a:ext>
            </a:extLst>
          </p:cNvPr>
          <p:cNvPicPr>
            <a:picLocks noChangeAspect="1"/>
          </p:cNvPicPr>
          <p:nvPr/>
        </p:nvPicPr>
        <p:blipFill>
          <a:blip r:embed="rId2"/>
          <a:stretch>
            <a:fillRect/>
          </a:stretch>
        </p:blipFill>
        <p:spPr>
          <a:xfrm>
            <a:off x="123889" y="686049"/>
            <a:ext cx="11944222" cy="5485902"/>
          </a:xfrm>
          <a:prstGeom prst="rect">
            <a:avLst/>
          </a:prstGeom>
          <a:solidFill>
            <a:schemeClr val="bg1"/>
          </a:solidFill>
        </p:spPr>
      </p:pic>
    </p:spTree>
    <p:extLst>
      <p:ext uri="{BB962C8B-B14F-4D97-AF65-F5344CB8AC3E}">
        <p14:creationId xmlns:p14="http://schemas.microsoft.com/office/powerpoint/2010/main" val="474295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398787" y="158519"/>
            <a:ext cx="5394425" cy="461665"/>
          </a:xfrm>
          <a:prstGeom prst="rect">
            <a:avLst/>
          </a:prstGeom>
          <a:noFill/>
        </p:spPr>
        <p:txBody>
          <a:bodyPr wrap="none" rtlCol="0">
            <a:spAutoFit/>
          </a:bodyPr>
          <a:lstStyle/>
          <a:p>
            <a:pPr algn="ctr"/>
            <a:r>
              <a:rPr lang="it-IT" sz="2400" b="1" dirty="0">
                <a:solidFill>
                  <a:srgbClr val="B53E56"/>
                </a:solidFill>
                <a:latin typeface="Roboto" pitchFamily="2" charset="0"/>
                <a:ea typeface="Roboto" pitchFamily="2" charset="0"/>
              </a:rPr>
              <a:t>Valori target su indicatori </a:t>
            </a:r>
            <a:r>
              <a:rPr lang="it-IT" sz="2400" b="1" dirty="0" smtClean="0">
                <a:solidFill>
                  <a:srgbClr val="B53E56"/>
                </a:solidFill>
                <a:latin typeface="Roboto" pitchFamily="2" charset="0"/>
                <a:ea typeface="Roboto" pitchFamily="2" charset="0"/>
              </a:rPr>
              <a:t>istituzionali</a:t>
            </a:r>
            <a:endParaRPr lang="it-IT" sz="2400" b="1" dirty="0">
              <a:solidFill>
                <a:srgbClr val="B53E56"/>
              </a:solidFill>
              <a:latin typeface="Roboto" pitchFamily="2" charset="0"/>
              <a:ea typeface="Roboto" pitchFamily="2" charset="0"/>
            </a:endParaRPr>
          </a:p>
        </p:txBody>
      </p:sp>
      <p:sp>
        <p:nvSpPr>
          <p:cNvPr id="3" name="CasellaDiTesto 2"/>
          <p:cNvSpPr txBox="1"/>
          <p:nvPr/>
        </p:nvSpPr>
        <p:spPr>
          <a:xfrm>
            <a:off x="11365126" y="235463"/>
            <a:ext cx="508473" cy="369332"/>
          </a:xfrm>
          <a:prstGeom prst="rect">
            <a:avLst/>
          </a:prstGeom>
          <a:noFill/>
        </p:spPr>
        <p:txBody>
          <a:bodyPr wrap="none" rtlCol="0">
            <a:spAutoFit/>
          </a:bodyPr>
          <a:lstStyle/>
          <a:p>
            <a:r>
              <a:rPr lang="it-IT" dirty="0"/>
              <a:t>2/3</a:t>
            </a:r>
          </a:p>
        </p:txBody>
      </p:sp>
      <p:sp>
        <p:nvSpPr>
          <p:cNvPr id="4" name="Segnaposto numero diapositiva 3"/>
          <p:cNvSpPr>
            <a:spLocks noGrp="1"/>
          </p:cNvSpPr>
          <p:nvPr>
            <p:ph type="sldNum" sz="quarter" idx="12"/>
          </p:nvPr>
        </p:nvSpPr>
        <p:spPr/>
        <p:txBody>
          <a:bodyPr/>
          <a:lstStyle/>
          <a:p>
            <a:fld id="{0D47A9B6-24A9-47FC-8BAF-5C6AB882DD9E}" type="slidenum">
              <a:rPr lang="it-IT" smtClean="0"/>
              <a:t>8</a:t>
            </a:fld>
            <a:endParaRPr lang="it-IT"/>
          </a:p>
        </p:txBody>
      </p:sp>
      <p:pic>
        <p:nvPicPr>
          <p:cNvPr id="8" name="Immagine 7">
            <a:extLst>
              <a:ext uri="{FF2B5EF4-FFF2-40B4-BE49-F238E27FC236}">
                <a16:creationId xmlns:a16="http://schemas.microsoft.com/office/drawing/2014/main" id="{4F28DF01-C15F-427D-B566-FAF044F347AE}"/>
              </a:ext>
            </a:extLst>
          </p:cNvPr>
          <p:cNvPicPr>
            <a:picLocks noChangeAspect="1"/>
          </p:cNvPicPr>
          <p:nvPr/>
        </p:nvPicPr>
        <p:blipFill>
          <a:blip r:embed="rId2"/>
          <a:stretch>
            <a:fillRect/>
          </a:stretch>
        </p:blipFill>
        <p:spPr>
          <a:xfrm>
            <a:off x="0" y="844520"/>
            <a:ext cx="12192000" cy="5168959"/>
          </a:xfrm>
          <a:prstGeom prst="rect">
            <a:avLst/>
          </a:prstGeom>
          <a:solidFill>
            <a:schemeClr val="bg1"/>
          </a:solidFill>
        </p:spPr>
      </p:pic>
    </p:spTree>
    <p:extLst>
      <p:ext uri="{BB962C8B-B14F-4D97-AF65-F5344CB8AC3E}">
        <p14:creationId xmlns:p14="http://schemas.microsoft.com/office/powerpoint/2010/main" val="439983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398787" y="158519"/>
            <a:ext cx="5394425" cy="461665"/>
          </a:xfrm>
          <a:prstGeom prst="rect">
            <a:avLst/>
          </a:prstGeom>
          <a:noFill/>
        </p:spPr>
        <p:txBody>
          <a:bodyPr wrap="none" rtlCol="0">
            <a:spAutoFit/>
          </a:bodyPr>
          <a:lstStyle/>
          <a:p>
            <a:pPr algn="ctr"/>
            <a:r>
              <a:rPr lang="it-IT" sz="2400" b="1" dirty="0">
                <a:solidFill>
                  <a:srgbClr val="B53E56"/>
                </a:solidFill>
                <a:latin typeface="Roboto" pitchFamily="2" charset="0"/>
                <a:ea typeface="Roboto" pitchFamily="2" charset="0"/>
              </a:rPr>
              <a:t>Valori target su </a:t>
            </a:r>
            <a:r>
              <a:rPr lang="it-IT" sz="2400" b="1">
                <a:solidFill>
                  <a:srgbClr val="B53E56"/>
                </a:solidFill>
                <a:latin typeface="Roboto" pitchFamily="2" charset="0"/>
                <a:ea typeface="Roboto" pitchFamily="2" charset="0"/>
              </a:rPr>
              <a:t>indicatori </a:t>
            </a:r>
            <a:r>
              <a:rPr lang="it-IT" sz="2400" b="1" smtClean="0">
                <a:solidFill>
                  <a:srgbClr val="B53E56"/>
                </a:solidFill>
                <a:latin typeface="Roboto" pitchFamily="2" charset="0"/>
                <a:ea typeface="Roboto" pitchFamily="2" charset="0"/>
              </a:rPr>
              <a:t>istituzionali</a:t>
            </a:r>
            <a:endParaRPr lang="it-IT" sz="2400" b="1" dirty="0">
              <a:solidFill>
                <a:srgbClr val="B53E56"/>
              </a:solidFill>
              <a:latin typeface="Roboto" pitchFamily="2" charset="0"/>
              <a:ea typeface="Roboto" pitchFamily="2" charset="0"/>
            </a:endParaRPr>
          </a:p>
        </p:txBody>
      </p:sp>
      <p:sp>
        <p:nvSpPr>
          <p:cNvPr id="3" name="CasellaDiTesto 2"/>
          <p:cNvSpPr txBox="1"/>
          <p:nvPr/>
        </p:nvSpPr>
        <p:spPr>
          <a:xfrm>
            <a:off x="11365126" y="235463"/>
            <a:ext cx="508473" cy="369332"/>
          </a:xfrm>
          <a:prstGeom prst="rect">
            <a:avLst/>
          </a:prstGeom>
          <a:noFill/>
        </p:spPr>
        <p:txBody>
          <a:bodyPr wrap="none" rtlCol="0">
            <a:spAutoFit/>
          </a:bodyPr>
          <a:lstStyle/>
          <a:p>
            <a:r>
              <a:rPr lang="it-IT" dirty="0"/>
              <a:t>3/3</a:t>
            </a:r>
          </a:p>
        </p:txBody>
      </p:sp>
      <p:sp>
        <p:nvSpPr>
          <p:cNvPr id="4" name="Segnaposto numero diapositiva 3"/>
          <p:cNvSpPr>
            <a:spLocks noGrp="1"/>
          </p:cNvSpPr>
          <p:nvPr>
            <p:ph type="sldNum" sz="quarter" idx="12"/>
          </p:nvPr>
        </p:nvSpPr>
        <p:spPr/>
        <p:txBody>
          <a:bodyPr/>
          <a:lstStyle/>
          <a:p>
            <a:fld id="{0D47A9B6-24A9-47FC-8BAF-5C6AB882DD9E}" type="slidenum">
              <a:rPr lang="it-IT" smtClean="0"/>
              <a:t>9</a:t>
            </a:fld>
            <a:endParaRPr lang="it-IT"/>
          </a:p>
        </p:txBody>
      </p:sp>
      <p:pic>
        <p:nvPicPr>
          <p:cNvPr id="5" name="Immagine 4">
            <a:extLst>
              <a:ext uri="{FF2B5EF4-FFF2-40B4-BE49-F238E27FC236}">
                <a16:creationId xmlns:a16="http://schemas.microsoft.com/office/drawing/2014/main" id="{EB78F0A7-85DB-419E-9D90-0A9242133FCE}"/>
              </a:ext>
            </a:extLst>
          </p:cNvPr>
          <p:cNvPicPr>
            <a:picLocks noChangeAspect="1"/>
          </p:cNvPicPr>
          <p:nvPr/>
        </p:nvPicPr>
        <p:blipFill>
          <a:blip r:embed="rId2"/>
          <a:stretch>
            <a:fillRect/>
          </a:stretch>
        </p:blipFill>
        <p:spPr>
          <a:xfrm>
            <a:off x="0" y="885512"/>
            <a:ext cx="12192000" cy="5086975"/>
          </a:xfrm>
          <a:prstGeom prst="rect">
            <a:avLst/>
          </a:prstGeom>
        </p:spPr>
      </p:pic>
    </p:spTree>
    <p:extLst>
      <p:ext uri="{BB962C8B-B14F-4D97-AF65-F5344CB8AC3E}">
        <p14:creationId xmlns:p14="http://schemas.microsoft.com/office/powerpoint/2010/main" val="44489386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7723</TotalTime>
  <Words>4810</Words>
  <Application>Microsoft Office PowerPoint</Application>
  <PresentationFormat>Widescreen</PresentationFormat>
  <Paragraphs>508</Paragraphs>
  <Slides>54</Slides>
  <Notes>1</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1</vt:i4>
      </vt:variant>
      <vt:variant>
        <vt:lpstr>Titoli diapositive</vt:lpstr>
      </vt:variant>
      <vt:variant>
        <vt:i4>54</vt:i4>
      </vt:variant>
    </vt:vector>
  </HeadingPairs>
  <TitlesOfParts>
    <vt:vector size="64" baseType="lpstr">
      <vt:lpstr>Arial</vt:lpstr>
      <vt:lpstr>Calibri</vt:lpstr>
      <vt:lpstr>Calibri Light</vt:lpstr>
      <vt:lpstr>Noto Sans Symbols</vt:lpstr>
      <vt:lpstr>Roboto</vt:lpstr>
      <vt:lpstr>Times New Roman</vt:lpstr>
      <vt:lpstr>Verdana</vt:lpstr>
      <vt:lpstr>Wingdings</vt:lpstr>
      <vt:lpstr>Tema di Office</vt:lpstr>
      <vt:lpstr>Documento</vt:lpstr>
      <vt:lpstr>Presentazione standard di PowerPoint</vt:lpstr>
      <vt:lpstr>ARGOMENTI</vt:lpstr>
      <vt:lpstr>Il processo di assegnazione, revisione e valutazione degli obiettivi  2021</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Schede obiettivi Direzione Generale e Aree dirigenziali </vt:lpstr>
      <vt:lpstr>Presentazione standard di PowerPoint</vt:lpstr>
      <vt:lpstr>N° 8 Obiettivi comuni a tutti i Dipartimenti</vt:lpstr>
      <vt:lpstr>Obiettivo di efficienza per i Dipartimenti:   Tempistica per adempimenti amministrativi e contabili</vt:lpstr>
      <vt:lpstr>Programmazione Febbraio 2021</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PROGRAMMA DEGLI INTERVENTI PER LA RIPRESA ECONOMICA:   APPROVAZIONE RIPARTO E MODALITÀ DI UTILIZZO DELLE RISORSE DESTINATE ALLE UNIVERSITA’ PUBBLICHE LOMBARDE  PER L’INNOVAZIONE DELLA STRUMENTAZIONE DIGITALE</vt:lpstr>
      <vt:lpstr>Finalità e interventi previsti</vt:lpstr>
      <vt:lpstr>I fondi ripartiti dal Piano di innovazione</vt:lpstr>
      <vt:lpstr>Spese ammissibili</vt:lpstr>
      <vt:lpstr>Procedura di assegnazione</vt:lpstr>
      <vt:lpstr>Presentazione standard di PowerPoint</vt:lpstr>
      <vt:lpstr>Presentazione standard di PowerPoint</vt:lpstr>
      <vt:lpstr>Modalità di erogazione e Termini di realizzazione</vt:lpstr>
      <vt:lpstr>Presentazione standard di PowerPoint</vt:lpstr>
      <vt:lpstr>Questionario e piano strumentazione digitale</vt:lpstr>
      <vt:lpstr>Questionario, obiettivi</vt:lpstr>
      <vt:lpstr>Questionario, le modalità </vt:lpstr>
      <vt:lpstr>Tempi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Alberto Zannetti</dc:creator>
  <cp:lastModifiedBy>Utente</cp:lastModifiedBy>
  <cp:revision>356</cp:revision>
  <cp:lastPrinted>2020-09-11T07:00:11Z</cp:lastPrinted>
  <dcterms:created xsi:type="dcterms:W3CDTF">2018-06-26T10:19:55Z</dcterms:created>
  <dcterms:modified xsi:type="dcterms:W3CDTF">2021-02-10T13:09:12Z</dcterms:modified>
</cp:coreProperties>
</file>