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Roboto Black" panose="02000000000000000000" pitchFamily="2" charset="0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6BDFA-7D17-C93D-4591-6B6B8CFC28E4}" v="38" dt="2024-05-10T12:07:01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co Brighi" userId="S::enrico.brighi@unipv.it::7ac262b4-2d6b-4f9e-8e80-ef42bf2aafa9" providerId="AD" clId="Web-{53A6BDFA-7D17-C93D-4591-6B6B8CFC28E4}"/>
    <pc:docChg chg="modSld">
      <pc:chgData name="Enrico Brighi" userId="S::enrico.brighi@unipv.it::7ac262b4-2d6b-4f9e-8e80-ef42bf2aafa9" providerId="AD" clId="Web-{53A6BDFA-7D17-C93D-4591-6B6B8CFC28E4}" dt="2024-05-10T12:07:00.684" v="36" actId="20577"/>
      <pc:docMkLst>
        <pc:docMk/>
      </pc:docMkLst>
      <pc:sldChg chg="modSp">
        <pc:chgData name="Enrico Brighi" userId="S::enrico.brighi@unipv.it::7ac262b4-2d6b-4f9e-8e80-ef42bf2aafa9" providerId="AD" clId="Web-{53A6BDFA-7D17-C93D-4591-6B6B8CFC28E4}" dt="2024-05-10T12:07:00.684" v="36" actId="20577"/>
        <pc:sldMkLst>
          <pc:docMk/>
          <pc:sldMk cId="0" sldId="262"/>
        </pc:sldMkLst>
        <pc:spChg chg="mod">
          <ac:chgData name="Enrico Brighi" userId="S::enrico.brighi@unipv.it::7ac262b4-2d6b-4f9e-8e80-ef42bf2aafa9" providerId="AD" clId="Web-{53A6BDFA-7D17-C93D-4591-6B6B8CFC28E4}" dt="2024-05-10T12:07:00.684" v="36" actId="20577"/>
          <ac:spMkLst>
            <pc:docMk/>
            <pc:sldMk cId="0" sldId="262"/>
            <ac:spMk id="1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d35100e5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d35100e5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Focus su separazione tra processi primari e di supporto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dcdccd37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dcdccd37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d35100e58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d35100e58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eec20f731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ceec20f731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creazione di una cultura diffusa sulla sicurezza informatica è ancora un obiettivo lontano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mitigarla è possibile con l’introduzione di SIEM e SOC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dcdccd3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dcdccd3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d35100e58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cd35100e58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dcdccd3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dcdccd37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stiamo orientandoci verso un sistema unico di gestione della relazione con lo studente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d799704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cd799704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e6c764c24_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ce6c764c24_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cdcdccd37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cdcdccd37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Ora il focus deve essere sulla qualità delle informazioni interne (non solo intranet) ma di come sono aggregate le informazioni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eda16b15a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eda16b15a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d799704b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d799704b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d799704b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cd799704b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dcdccd37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cdcdccd37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Focus su Microsoft Power BI e le nuove tecnologie adottate in maniera diffusa da parte di grandi Atenei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d799704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cd799704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Focus su TS.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 momento le università che utilizzano il TS cineca sono circa 38, e oltre a queste molte altre sono in valutazione o utilizzano già un TS sviluppato internamente. Tra queste Bicocca,  Unimi, UniBG, 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E’ importante verificare la qualità dei dati e la quadratura con il registro ed il diario, non al momento possibile in questa modalità.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d799704b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cd799704b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dcdccd37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dcdccd37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Microsoft è diventato una commodity, un servizio di base su cui si fondano tutti i servizi digitali, dal provisioning, agli accessi alla gestione dei dati su CLOUD. E’ di fatto la piattaforma che riesce meglio a gestire la complessità di organizzazioni come le nostre.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Anche la comunicazione interna ne tra beneficio e soprattutto la conservazione della conoscenza viene assicurata da una gestione solida della documentazione.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licensing è diventato irrinunciabile, siamo l’unico Ateneo in Lombardia a non avere A5 e siamo partiti da una situazione non regolamentata nei laboratori e spesso nei software utilizzati negli uffici. Qui si apre il tema della centralizzazione anche dei servizi di collaboration.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d799704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cd799704b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dcdccd37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dcdccd37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L’identity management come asset fondamentale da sistemare. Il ciclo di vita della persona e delle sue identità digitali è centrale sia per l’efficienza dell’amministrazione, sia per la sicurezza e protezione dei dati. Il doppio fattore di autenticazione, che noi stiamo attivando gradualmente, dovrà essere necessario. Basta pensare agli incidenti di sicurezza di Firenze, Verona… a Firenze hanno messo SPID come unico utente per la posta elettronica.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cf3c986bb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cf3c986bb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cd799704b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cd799704b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d35100e5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d35100e5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Rappresenta un primo elemento di frammentazione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cd799704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cd799704b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cdcdccd37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cdcdccd37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cdcdccd37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cdcdccd37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cdcdccd375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cdcdccd375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cdcdccd375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cdcdccd375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cdcdccd375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cdcdccd375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ceec20f73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ceec20f73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ceec20f731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ceec20f731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d35100e5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d35100e5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dcdccd37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dcdccd37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dcdccd37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dcdccd37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d35100e5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d35100e58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Focus su: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assenza di competenze su ambito Riceca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sottovalutazione sicurezza informatica anche dal punto di vista organizzativo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identità digitale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centri di competenze ancora non maturi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d35100e5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d35100e5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 netto delle policy di decentramento, stiamo lavorando ancora in numero molto ridotto rispetto ad altri Atenei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d35100e5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d35100e58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1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11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unipv.it/wp-content/uploads/2022/12/Programma-strategico-2022-202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376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323973"/>
            <a:ext cx="85206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Piano Triennale</a:t>
            </a:r>
            <a:endParaRPr sz="3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 la transizione digitale</a:t>
            </a:r>
            <a:endParaRPr sz="3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74773"/>
            <a:ext cx="8520600" cy="5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2024-2026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445172"/>
            <a:ext cx="1219200" cy="161730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487979"/>
            <a:ext cx="85206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Principali risultati triennio 21-23 e prospettive progettuali 24-26, 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Area Sistemi Informativi, Enrico Brighi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1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Garantire il funzionamento amministrativo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1260000" y="1532975"/>
            <a:ext cx="6624000" cy="30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latin typeface="Roboto"/>
                <a:ea typeface="Roboto"/>
                <a:cs typeface="Roboto"/>
                <a:sym typeface="Roboto"/>
              </a:rPr>
              <a:t>A questo obiettivo afferiscono tutte le attività di manutenzione ordinaria delle </a:t>
            </a:r>
            <a:r>
              <a:rPr lang="it" sz="1700" b="1">
                <a:latin typeface="Roboto"/>
                <a:ea typeface="Roboto"/>
                <a:cs typeface="Roboto"/>
                <a:sym typeface="Roboto"/>
              </a:rPr>
              <a:t>applicazioni gestionali</a:t>
            </a:r>
            <a:r>
              <a:rPr lang="it" sz="1700">
                <a:latin typeface="Roboto"/>
                <a:ea typeface="Roboto"/>
                <a:cs typeface="Roboto"/>
                <a:sym typeface="Roboto"/>
              </a:rPr>
              <a:t>, delle </a:t>
            </a:r>
            <a:r>
              <a:rPr lang="it" sz="1700" b="1">
                <a:latin typeface="Roboto"/>
                <a:ea typeface="Roboto"/>
                <a:cs typeface="Roboto"/>
                <a:sym typeface="Roboto"/>
              </a:rPr>
              <a:t>infrastrutture</a:t>
            </a:r>
            <a:r>
              <a:rPr lang="it" sz="1700">
                <a:latin typeface="Roboto"/>
                <a:ea typeface="Roboto"/>
                <a:cs typeface="Roboto"/>
                <a:sym typeface="Roboto"/>
              </a:rPr>
              <a:t> e delle </a:t>
            </a:r>
            <a:r>
              <a:rPr lang="it" sz="1700" b="1">
                <a:latin typeface="Roboto"/>
                <a:ea typeface="Roboto"/>
                <a:cs typeface="Roboto"/>
                <a:sym typeface="Roboto"/>
              </a:rPr>
              <a:t>reti</a:t>
            </a:r>
            <a:r>
              <a:rPr lang="it" sz="1700">
                <a:latin typeface="Roboto"/>
                <a:ea typeface="Roboto"/>
                <a:cs typeface="Roboto"/>
                <a:sym typeface="Roboto"/>
              </a:rPr>
              <a:t>, comprendenti le attività di manutenzione evolutiva di lieve entità necessarie a garantire l’adeguamento normativo ed il corretto funzionamento dell’amministrazione in efficienza.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10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55" name="Google Shape;155;p22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1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Garantire il funzionamento amministrativo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11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65" name="Google Shape;165;p23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8725" y="1104182"/>
            <a:ext cx="5239926" cy="319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1260000" y="1228175"/>
            <a:ext cx="2662800" cy="30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Processi secondari supportati: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Contabilità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Gestione del personale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Gestione documentale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Elezioni digitali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Magazzino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Intranet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Applicativi sviluppati in-house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Software di base (sistema operativo, office automation, ecc.)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Software di collaboration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4647352" y="4089131"/>
            <a:ext cx="3186000" cy="4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Budget destinato al funzionamento amministrativo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2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Migliorare e garantire la connettività e la sicurezza informatica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12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78" name="Google Shape;178;p24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4"/>
          <p:cNvSpPr txBox="1"/>
          <p:nvPr/>
        </p:nvSpPr>
        <p:spPr>
          <a:xfrm>
            <a:off x="1260000" y="1526231"/>
            <a:ext cx="6624000" cy="30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it" sz="1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connettività e i sistemi</a:t>
            </a:r>
            <a:r>
              <a:rPr lang="it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sono ormai considerati da un lato servizi di base e dall’altro </a:t>
            </a:r>
            <a:r>
              <a:rPr lang="it" sz="1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asset strategici da proteggere</a:t>
            </a:r>
            <a:r>
              <a:rPr lang="it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 tali motivi, la difesa dagli attacchi informatici e il mantenimento dei livelli di connettività sono ambiti cruciali su cui l’investimento deve essere continuo, attento e consapevole per </a:t>
            </a:r>
            <a:r>
              <a:rPr lang="it" sz="1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garantire la competitività e la reputazione dell’Ateneo</a:t>
            </a:r>
            <a:r>
              <a:rPr lang="it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 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it" sz="1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it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Agenzia ACN  è la prova concreta di come il nostro Paese, e la Pubblica Amministrazione, abbia messo a fuoco la portata di questi eventi con politiche attive di presidio e di protezione.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2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Migliorare e garantire la connettività e la sicurezza informatica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13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89" name="Google Shape;189;p25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5200" y="2184750"/>
            <a:ext cx="3301475" cy="27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1260000" y="3914550"/>
            <a:ext cx="3177300" cy="64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Cruscotti a disposizione di ASI per la tracciabilità delle minacce (dispositivi CheckPoint acquisiti con DGR3757)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8350" y="688975"/>
            <a:ext cx="3878262" cy="3257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2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Migliorare e garantire la connettività e la sicurezza informatica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5040000" y="1532350"/>
            <a:ext cx="3780000" cy="29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Manutenzione e licensing degli apparati di sicurezza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Riprogettazione logico fisica della rete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di Ateneo rendendola più resiliente, sicura e accessibile in una logica plug-n-play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Adozione di un </a:t>
            </a: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SIEM 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(Security Information and event management) se compatibile con il budget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Adozione di un SOC (Security Operational Center), se compatibile con il budget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14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203" name="Google Shape;203;p26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26"/>
          <p:cNvSpPr txBox="1"/>
          <p:nvPr/>
        </p:nvSpPr>
        <p:spPr>
          <a:xfrm>
            <a:off x="1260000" y="3050300"/>
            <a:ext cx="37800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core switch di area extraurbana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router di connessione verso GARR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Cluster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 SandBlast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sistemi di orchestrazione delle piattaforme di security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25" y="571764"/>
            <a:ext cx="8059663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0000" y="1532350"/>
            <a:ext cx="3243925" cy="12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6491" y="1913632"/>
            <a:ext cx="252000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3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Migliorare l'esperienza digitale dello studente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15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217" name="Google Shape;217;p27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7"/>
          <p:cNvSpPr txBox="1"/>
          <p:nvPr/>
        </p:nvSpPr>
        <p:spPr>
          <a:xfrm>
            <a:off x="1260000" y="1533600"/>
            <a:ext cx="6624000" cy="30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 sz="17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L'obiettivo è passare dalla informatizzazione dei processi alla creazione di una </a:t>
            </a:r>
            <a:r>
              <a:rPr lang="it" sz="1700" b="1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User Experience per gli studenti</a:t>
            </a:r>
            <a:r>
              <a:rPr lang="it" sz="17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, considerando tutti i punti di contatto digitali e migliorandone l'usabilità e l'accessibilità.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3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Migliorare l'esperienza digitale dello studente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5052425" y="1532350"/>
            <a:ext cx="3780000" cy="30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Adozione di </a:t>
            </a: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APP IO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 per attivare le notifiche sulla carriera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Completa digitalizzazione del Centro linguistico di Ateneo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Digitalizzazione di tutte le forme di tirocinio a Medicina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SzPts val="1100"/>
              <a:buFont typeface="Roboto"/>
              <a:buChar char="●"/>
            </a:pP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Nuovo sistema di supporto studenti integrato con il ciclo dell’Orientamento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16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229" name="Google Shape;229;p28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8"/>
          <p:cNvSpPr txBox="1"/>
          <p:nvPr/>
        </p:nvSpPr>
        <p:spPr>
          <a:xfrm>
            <a:off x="1260000" y="1532350"/>
            <a:ext cx="37800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Semplificazione dell’immatricolazione con graduatoria dinamica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Miglioramento delle procedure concorsuali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Dematerializzazione domande di trasferimento in uscita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Arricchimento del fascicolo elettronico dello studente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Integrazione dual career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Digitalizzazione della mobilità (protocollo EWP)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Innovazione dei piani di studio integrando le competenze trasversali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Open Badge integrati nell’applicativo di gestione delle carriere studenti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25" y="571764"/>
            <a:ext cx="8059663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000" y="2556000"/>
            <a:ext cx="252000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4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Supportare la comunicazione digitale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17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242" name="Google Shape;242;p29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3" name="Google Shape;243;p29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1260000" y="1533600"/>
            <a:ext cx="66240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 sz="17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La comunicazione esterna ha giovato del progetto di riscrittura del </a:t>
            </a:r>
            <a:r>
              <a:rPr lang="it" sz="1700" b="1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Portale d’Ateneo</a:t>
            </a:r>
            <a:r>
              <a:rPr lang="it" sz="17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, iniziato con il portale satellite dell’orientamento e poi esteso all'intero ecosistema web.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287" y="2600661"/>
            <a:ext cx="2091199" cy="112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4564" y="2600087"/>
            <a:ext cx="2091199" cy="112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2249" y="3338786"/>
            <a:ext cx="2091199" cy="112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3130" y="3338786"/>
            <a:ext cx="2091199" cy="112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4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Supportare la comunicazione digitale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18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257" name="Google Shape;257;p30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8" name="Google Shape;258;p30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 rotWithShape="1">
          <a:blip r:embed="rId5">
            <a:alphaModFix/>
          </a:blip>
          <a:srcRect t="9" b="9"/>
          <a:stretch/>
        </p:blipFill>
        <p:spPr>
          <a:xfrm>
            <a:off x="1407416" y="1234136"/>
            <a:ext cx="6579825" cy="317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4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Supportare la comunicazione digitale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5052300" y="1532350"/>
            <a:ext cx="3780000" cy="30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Rilascio rubrica e organigramma dinamico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UNIPV@WORK</a:t>
            </a:r>
            <a:r>
              <a:rPr lang="it" sz="1100">
                <a:latin typeface="Roboto"/>
                <a:ea typeface="Roboto"/>
                <a:cs typeface="Roboto"/>
                <a:sym typeface="Roboto"/>
              </a:rPr>
              <a:t>: pagine ad uso interno per tutta la comunità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Assessment di Web Analytics Italia al fine di tracciare le statistiche di accesso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Intranet di Ateneo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Evoluzione dei sistemi di comunicazione interna e aggregazione dei servizi (Valutazione evoluzione CINECA)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45720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19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269" name="Google Shape;269;p31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0" name="Google Shape;270;p31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25" y="571764"/>
            <a:ext cx="8059663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 txBox="1"/>
          <p:nvPr/>
        </p:nvSpPr>
        <p:spPr>
          <a:xfrm>
            <a:off x="1260000" y="1532975"/>
            <a:ext cx="3780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Oltre </a:t>
            </a:r>
            <a:r>
              <a:rPr lang="it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100 nuovi siti web integrati</a:t>
            </a: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con le basi dati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Unica esperienza d’uso utente per tutti i touch point web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Offerta didattica integrata con i gestionali e scheda SUA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Linee guida e policy condivise per migliorare la sicurezza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 portale, 17 siti dipartimento, 80 siti corsi di laurea, 1 sito Facoltà, 1 sito magazine, 1 portale delle competenze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0001" y="3693750"/>
            <a:ext cx="319015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/>
        </p:nvSpPr>
        <p:spPr>
          <a:xfrm>
            <a:off x="1744800" y="3704675"/>
            <a:ext cx="2409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BD3764"/>
                </a:solidFill>
                <a:latin typeface="Roboto"/>
                <a:ea typeface="Roboto"/>
                <a:cs typeface="Roboto"/>
                <a:sym typeface="Roboto"/>
              </a:rPr>
              <a:t>1° POSTO CLASSIFICA CENSIS</a:t>
            </a:r>
            <a:r>
              <a:rPr lang="it" sz="1100">
                <a:solidFill>
                  <a:srgbClr val="BD376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100" b="1">
                <a:solidFill>
                  <a:srgbClr val="BD3764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r>
              <a:rPr lang="it" sz="1100">
                <a:solidFill>
                  <a:srgbClr val="BD3764"/>
                </a:solidFill>
                <a:latin typeface="Roboto"/>
                <a:ea typeface="Roboto"/>
                <a:cs typeface="Roboto"/>
                <a:sym typeface="Roboto"/>
              </a:rPr>
              <a:t> COMUNICAZIONE E SERVIZI DIGITALI </a:t>
            </a:r>
            <a:endParaRPr sz="1100">
              <a:solidFill>
                <a:srgbClr val="BD37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Indice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792000" y="1152000"/>
            <a:ext cx="7560000" cy="302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Il Piano Triennale</a:t>
            </a:r>
            <a:r>
              <a:rPr lang="it" b="1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 (1 - 10)</a:t>
            </a:r>
            <a:endParaRPr b="1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Gli obiettivi </a:t>
            </a:r>
            <a:r>
              <a:rPr lang="it" b="1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(10 - 30)</a:t>
            </a:r>
            <a:endParaRPr b="1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La governance </a:t>
            </a:r>
            <a:r>
              <a:rPr lang="it" b="1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(31 - 35)</a:t>
            </a:r>
            <a:endParaRPr b="1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Conclusioni </a:t>
            </a:r>
            <a:r>
              <a:rPr lang="it" b="1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(36 - 37)</a:t>
            </a:r>
            <a:endParaRPr b="1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67" name="Google Shape;67;p14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5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Supportare la didattica e l'apprendimento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20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2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283" name="Google Shape;283;p32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4" name="Google Shape;284;p32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25" y="571764"/>
            <a:ext cx="8059663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2209" y="1389164"/>
            <a:ext cx="6489170" cy="284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6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Supportare le decisioni attraverso il governo degli indicatori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21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33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295" name="Google Shape;295;p33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Google Shape;296;p33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/>
          <p:cNvSpPr txBox="1">
            <a:spLocks noGrp="1"/>
          </p:cNvSpPr>
          <p:nvPr>
            <p:ph type="body" idx="1"/>
          </p:nvPr>
        </p:nvSpPr>
        <p:spPr>
          <a:xfrm>
            <a:off x="1260000" y="1533600"/>
            <a:ext cx="6624000" cy="30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nostro Ateneo ha sviluppato applicazioni analitiche innovative, intraprendendo un percorso che miri a migliorare i </a:t>
            </a:r>
            <a:r>
              <a:rPr lang="it" sz="17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processi decisionali </a:t>
            </a:r>
            <a:r>
              <a:rPr lang="it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attraverso l’uso consapevole di dati e indicatori.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6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Supportare le decisioni attraverso il governo degli indicatori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1"/>
          </p:nvPr>
        </p:nvSpPr>
        <p:spPr>
          <a:xfrm>
            <a:off x="5052450" y="1532350"/>
            <a:ext cx="3780000" cy="30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Supportare il processo di accreditamento AVA3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Distribuzione nuove applicazioni analitiche su Power BI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Percorso su misura per uffici in ambito “dati”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Creazione nuovi dossier statistici tematici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Avviare l’iniziativa </a:t>
            </a: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UniPV Open data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4" name="Google Shape;3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22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307" name="Google Shape;307;p34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8" name="Google Shape;308;p34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25" y="571764"/>
            <a:ext cx="8059663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/>
        </p:nvSpPr>
        <p:spPr>
          <a:xfrm>
            <a:off x="1260000" y="1532400"/>
            <a:ext cx="37800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 b="1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110 utenti</a:t>
            </a:r>
            <a:r>
              <a:rPr lang="it" sz="11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dedicati all’analisi dei dati</a:t>
            </a:r>
            <a:endParaRPr sz="11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Cruscotto Ingressi e Abbandoni</a:t>
            </a:r>
            <a:endParaRPr sz="11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Coperture e libretti</a:t>
            </a:r>
            <a:endParaRPr sz="11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Dossier e Bollettino statistico settimanale</a:t>
            </a:r>
            <a:endParaRPr sz="11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Cruscotto FFO</a:t>
            </a:r>
            <a:endParaRPr sz="11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Cruscotto AVA</a:t>
            </a:r>
            <a:endParaRPr sz="11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1" name="Google Shape;31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0225" y="158095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0225" y="2223847"/>
            <a:ext cx="252000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7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Supportare ricerca e terza missione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body" idx="1"/>
          </p:nvPr>
        </p:nvSpPr>
        <p:spPr>
          <a:xfrm>
            <a:off x="1260000" y="1532350"/>
            <a:ext cx="7560600" cy="30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strike="sngStrike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100" strike="sngStrike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23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322" name="Google Shape;322;p35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3" name="Google Shape;323;p35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25" y="571764"/>
            <a:ext cx="8059663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 txBox="1">
            <a:spLocks noGrp="1"/>
          </p:cNvSpPr>
          <p:nvPr>
            <p:ph type="body" idx="1"/>
          </p:nvPr>
        </p:nvSpPr>
        <p:spPr>
          <a:xfrm>
            <a:off x="5058500" y="1532350"/>
            <a:ext cx="3762000" cy="30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Integrazione sistemi locali con AtWork (PNRR)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Adeguamento ESSE3 al processo dottorati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Avvio nuovo gestionale dottorati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Valutazione e adozione del Timesheet integrato (InTime)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6" name="Google Shape;32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000" y="230400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000" y="2034000"/>
            <a:ext cx="252000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8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Transizione al cloud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3" name="Google Shape;3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6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24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336" name="Google Shape;336;p36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7" name="Google Shape;337;p36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6"/>
          <p:cNvSpPr txBox="1">
            <a:spLocks noGrp="1"/>
          </p:cNvSpPr>
          <p:nvPr>
            <p:ph type="body" idx="1"/>
          </p:nvPr>
        </p:nvSpPr>
        <p:spPr>
          <a:xfrm>
            <a:off x="1260000" y="1533600"/>
            <a:ext cx="6624000" cy="30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Roboto"/>
                <a:ea typeface="Roboto"/>
                <a:cs typeface="Roboto"/>
                <a:sym typeface="Roboto"/>
              </a:rPr>
              <a:t>L’obiettivo è trasferire verso il </a:t>
            </a:r>
            <a:r>
              <a:rPr lang="it" sz="1700" b="1">
                <a:latin typeface="Roboto"/>
                <a:ea typeface="Roboto"/>
                <a:cs typeface="Roboto"/>
                <a:sym typeface="Roboto"/>
              </a:rPr>
              <a:t>Cloud</a:t>
            </a:r>
            <a:r>
              <a:rPr lang="it" sz="1700">
                <a:latin typeface="Roboto"/>
                <a:ea typeface="Roboto"/>
                <a:cs typeface="Roboto"/>
                <a:sym typeface="Roboto"/>
              </a:rPr>
              <a:t> una parte significativa dell’infrastruttura attualmente presente in server farm, come prescritto da Agid per le PA dotate di sistemi che non soddisfino i requisiti minimi di sicurezza e affidabilità.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" sz="1700">
                <a:latin typeface="Roboto"/>
                <a:ea typeface="Roboto"/>
                <a:cs typeface="Roboto"/>
                <a:sym typeface="Roboto"/>
              </a:rPr>
              <a:t>Le prime fasi della transizione sono già state attuate, proseguiremo completando ambienti Cloud dotati di livelli di sicurezza, controllo e accesso alle risorse.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8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Transizione al cloud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7"/>
          <p:cNvSpPr txBox="1">
            <a:spLocks noGrp="1"/>
          </p:cNvSpPr>
          <p:nvPr>
            <p:ph type="body" idx="1"/>
          </p:nvPr>
        </p:nvSpPr>
        <p:spPr>
          <a:xfrm>
            <a:off x="5040000" y="1532350"/>
            <a:ext cx="3780000" cy="145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Messa in produzione dei database in cloud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Riprogettazione del sistema di backup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Analisi e migrazione dei sistemi legacy secondo le logiche: Retain/Retire, Re-host/Re-platform, Re-architect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Integrazione dei sistemi di Identity Cloud con il sistema di Identity di ateneo (già  in fase di realizzazione)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Graduale passaggio a M365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7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25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348" name="Google Shape;348;p37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9" name="Google Shape;349;p37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25" y="571764"/>
            <a:ext cx="8059663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7"/>
          <p:cNvSpPr txBox="1"/>
          <p:nvPr/>
        </p:nvSpPr>
        <p:spPr>
          <a:xfrm>
            <a:off x="1260000" y="1532975"/>
            <a:ext cx="37800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Gestione delle identità e degli accessi (</a:t>
            </a:r>
            <a:r>
              <a:rPr lang="it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IAM</a:t>
            </a: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- Identity Access Management)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Protezione delle comunicazioni attraverso apposite VPN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Creazione dell’infrastruttura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Migrazione dei primi servizi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Moodle (in-produzione)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DataBase (in fase di test)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Siti web non core (satelliti)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Storage per condivisione documenti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Virtual desktop environment (VDI)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Infrastrutture di calcolo on-demand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2" name="Google Shape;35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9259" y="3361913"/>
            <a:ext cx="3616050" cy="10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6000" y="149400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6000" y="3006000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7"/>
          <p:cNvSpPr txBox="1"/>
          <p:nvPr/>
        </p:nvSpPr>
        <p:spPr>
          <a:xfrm>
            <a:off x="6100900" y="4251900"/>
            <a:ext cx="2940600" cy="30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Dati di partenza, feb 2021</a:t>
            </a:r>
            <a:endParaRPr sz="17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9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Trasformazione digitale ed efficientamento processi interni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1" name="Google Shape;3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8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26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8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364" name="Google Shape;364;p38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5" name="Google Shape;365;p38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8"/>
          <p:cNvSpPr txBox="1">
            <a:spLocks noGrp="1"/>
          </p:cNvSpPr>
          <p:nvPr>
            <p:ph type="body" idx="1"/>
          </p:nvPr>
        </p:nvSpPr>
        <p:spPr>
          <a:xfrm>
            <a:off x="1260000" y="1533600"/>
            <a:ext cx="6624000" cy="30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latin typeface="Roboto"/>
                <a:ea typeface="Roboto"/>
                <a:cs typeface="Roboto"/>
                <a:sym typeface="Roboto"/>
              </a:rPr>
              <a:t>L’esigenza di </a:t>
            </a:r>
            <a:r>
              <a:rPr lang="it" sz="1700" b="1">
                <a:latin typeface="Roboto"/>
                <a:ea typeface="Roboto"/>
                <a:cs typeface="Roboto"/>
                <a:sym typeface="Roboto"/>
              </a:rPr>
              <a:t>efficientamento e di adeguamento normativo</a:t>
            </a:r>
            <a:r>
              <a:rPr lang="it" sz="1700">
                <a:latin typeface="Roboto"/>
                <a:ea typeface="Roboto"/>
                <a:cs typeface="Roboto"/>
                <a:sym typeface="Roboto"/>
              </a:rPr>
              <a:t> è stato </a:t>
            </a:r>
            <a:br>
              <a:rPr lang="it" sz="1700">
                <a:latin typeface="Roboto"/>
                <a:ea typeface="Roboto"/>
                <a:cs typeface="Roboto"/>
                <a:sym typeface="Roboto"/>
              </a:rPr>
            </a:br>
            <a:r>
              <a:rPr lang="it" sz="1700" b="1">
                <a:latin typeface="Roboto"/>
                <a:ea typeface="Roboto"/>
                <a:cs typeface="Roboto"/>
                <a:sym typeface="Roboto"/>
              </a:rPr>
              <a:t>il principale driver di innovazione</a:t>
            </a:r>
            <a:r>
              <a:rPr lang="it" sz="1700">
                <a:latin typeface="Roboto"/>
                <a:ea typeface="Roboto"/>
                <a:cs typeface="Roboto"/>
                <a:sym typeface="Roboto"/>
              </a:rPr>
              <a:t> che ha previsto l’adozione di nuovi moduli dei prodotti CINECA e, contestualmente, ha consentito di operare delle analisi organizzative e di processo tese a migliorare efficienza ed efficacia dell’amministrazione.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9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Trasformazione digitale ed efficientamento processi interni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39"/>
          <p:cNvSpPr txBox="1">
            <a:spLocks noGrp="1"/>
          </p:cNvSpPr>
          <p:nvPr>
            <p:ph type="body" idx="1"/>
          </p:nvPr>
        </p:nvSpPr>
        <p:spPr>
          <a:xfrm>
            <a:off x="5052275" y="1532350"/>
            <a:ext cx="3780000" cy="30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Implementazione complessiva del Ciclo Passivo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Implementazione della messaggistica studenti su APP IO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Il progetto </a:t>
            </a:r>
            <a:r>
              <a:rPr lang="it" sz="1100" b="1">
                <a:latin typeface="Roboto"/>
                <a:ea typeface="Roboto"/>
                <a:cs typeface="Roboto"/>
                <a:sym typeface="Roboto"/>
              </a:rPr>
              <a:t>Identity&amp;Access Management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Delivery definitivo processo visiting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7200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3" name="Google Shape;3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9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27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39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376" name="Google Shape;376;p39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7" name="Google Shape;377;p39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25" y="571764"/>
            <a:ext cx="8059663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 txBox="1"/>
          <p:nvPr/>
        </p:nvSpPr>
        <p:spPr>
          <a:xfrm>
            <a:off x="1265975" y="1532975"/>
            <a:ext cx="3780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 Laboratorio di Facilitazione Amministrativa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Dematerializzazione attraverso le firme elettroniche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marR="144000" lvl="0" indent="-141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it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Iniziativa tutor digitali presso gli uffici amministrativi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0" name="Google Shape;38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000" y="149400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000" y="2088000"/>
            <a:ext cx="252000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225" y="1512000"/>
            <a:ext cx="7560351" cy="312308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9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Trasformazione digitale ed efficientamento processi interni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8" name="Google Shape;3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0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28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40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391" name="Google Shape;391;p40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2" name="Google Shape;392;p40"/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0"/>
          <p:cNvSpPr txBox="1">
            <a:spLocks noGrp="1"/>
          </p:cNvSpPr>
          <p:nvPr>
            <p:ph type="body" idx="1"/>
          </p:nvPr>
        </p:nvSpPr>
        <p:spPr>
          <a:xfrm>
            <a:off x="1318275" y="1116450"/>
            <a:ext cx="6624000" cy="31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it" sz="1700" b="1">
                <a:latin typeface="Roboto"/>
                <a:ea typeface="Roboto"/>
                <a:cs typeface="Roboto"/>
                <a:sym typeface="Roboto"/>
              </a:rPr>
              <a:t>Il numeri della digitalizzazione (2023)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40"/>
          <p:cNvSpPr txBox="1"/>
          <p:nvPr/>
        </p:nvSpPr>
        <p:spPr>
          <a:xfrm>
            <a:off x="2079075" y="1602000"/>
            <a:ext cx="797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284</a:t>
            </a:r>
            <a:endParaRPr sz="29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5" name="Google Shape;395;p40"/>
          <p:cNvSpPr txBox="1"/>
          <p:nvPr/>
        </p:nvSpPr>
        <p:spPr>
          <a:xfrm>
            <a:off x="2079075" y="2328184"/>
            <a:ext cx="797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445</a:t>
            </a:r>
            <a:endParaRPr sz="29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2079075" y="3089934"/>
            <a:ext cx="797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498</a:t>
            </a:r>
            <a:endParaRPr sz="29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7577573" y="1602000"/>
            <a:ext cx="9786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8</a:t>
            </a:r>
            <a:r>
              <a:rPr lang="it" sz="21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.929</a:t>
            </a:r>
            <a:endParaRPr sz="21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7577573" y="2328184"/>
            <a:ext cx="9786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999</a:t>
            </a:r>
            <a:endParaRPr sz="29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7577573" y="3089934"/>
            <a:ext cx="9786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10</a:t>
            </a:r>
            <a:r>
              <a:rPr lang="it" sz="21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.247</a:t>
            </a:r>
            <a:endParaRPr sz="21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3361500" y="1602000"/>
            <a:ext cx="1401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65</a:t>
            </a:r>
            <a:r>
              <a:rPr lang="it" sz="21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.776</a:t>
            </a:r>
            <a:endParaRPr sz="21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1" name="Google Shape;401;p40"/>
          <p:cNvSpPr txBox="1"/>
          <p:nvPr/>
        </p:nvSpPr>
        <p:spPr>
          <a:xfrm>
            <a:off x="3361500" y="2328184"/>
            <a:ext cx="1401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67</a:t>
            </a:r>
            <a:r>
              <a:rPr lang="it" sz="21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.850</a:t>
            </a:r>
            <a:endParaRPr sz="21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2" name="Google Shape;402;p40"/>
          <p:cNvSpPr txBox="1"/>
          <p:nvPr/>
        </p:nvSpPr>
        <p:spPr>
          <a:xfrm>
            <a:off x="3361500" y="3089934"/>
            <a:ext cx="1401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r>
              <a:rPr lang="it" sz="21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.485</a:t>
            </a:r>
            <a:endParaRPr sz="21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3" name="Google Shape;403;p40"/>
          <p:cNvSpPr txBox="1"/>
          <p:nvPr/>
        </p:nvSpPr>
        <p:spPr>
          <a:xfrm>
            <a:off x="5248125" y="1602000"/>
            <a:ext cx="1401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427</a:t>
            </a:r>
            <a:endParaRPr sz="29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4" name="Google Shape;404;p40"/>
          <p:cNvSpPr txBox="1"/>
          <p:nvPr/>
        </p:nvSpPr>
        <p:spPr>
          <a:xfrm>
            <a:off x="5248125" y="2328184"/>
            <a:ext cx="1401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r>
              <a:rPr lang="it" sz="21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.361</a:t>
            </a:r>
            <a:endParaRPr sz="21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2079075" y="3851675"/>
            <a:ext cx="797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83</a:t>
            </a:r>
            <a:endParaRPr sz="29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6" name="Google Shape;406;p40"/>
          <p:cNvSpPr txBox="1"/>
          <p:nvPr/>
        </p:nvSpPr>
        <p:spPr>
          <a:xfrm>
            <a:off x="7577573" y="3845434"/>
            <a:ext cx="9786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r>
              <a:rPr lang="it" sz="21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.959</a:t>
            </a:r>
            <a:endParaRPr sz="21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7" name="Google Shape;407;p40"/>
          <p:cNvSpPr txBox="1"/>
          <p:nvPr/>
        </p:nvSpPr>
        <p:spPr>
          <a:xfrm>
            <a:off x="3361500" y="3851675"/>
            <a:ext cx="1401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900">
                <a:solidFill>
                  <a:srgbClr val="BD3764"/>
                </a:solidFill>
                <a:latin typeface="Roboto Black"/>
                <a:ea typeface="Roboto Black"/>
                <a:cs typeface="Roboto Black"/>
                <a:sym typeface="Roboto Black"/>
              </a:rPr>
              <a:t>760</a:t>
            </a:r>
            <a:endParaRPr sz="21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BD376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9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Trasformazione digitale ed efficientamento processi interni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41"/>
          <p:cNvSpPr txBox="1">
            <a:spLocks noGrp="1"/>
          </p:cNvSpPr>
          <p:nvPr>
            <p:ph type="body" idx="1"/>
          </p:nvPr>
        </p:nvSpPr>
        <p:spPr>
          <a:xfrm>
            <a:off x="1318275" y="1116450"/>
            <a:ext cx="6624000" cy="343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700" b="1">
                <a:latin typeface="Roboto"/>
                <a:ea typeface="Roboto"/>
                <a:cs typeface="Roboto"/>
                <a:sym typeface="Roboto"/>
              </a:rPr>
              <a:t>Il Laboratorio di Facilitazione Amministrativa</a:t>
            </a:r>
            <a:endParaRPr sz="17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latin typeface="Roboto"/>
                <a:ea typeface="Roboto"/>
                <a:cs typeface="Roboto"/>
                <a:sym typeface="Roboto"/>
              </a:rPr>
              <a:t>Il laboratorio di facilitazione amministrativa, formato su iniziative del ProRettore Organizzazione e Risorse umane, Ha l’obiettivo di svolgere </a:t>
            </a:r>
            <a:r>
              <a:rPr lang="it" sz="1300" b="1">
                <a:latin typeface="Roboto"/>
                <a:ea typeface="Roboto"/>
                <a:cs typeface="Roboto"/>
                <a:sym typeface="Roboto"/>
              </a:rPr>
              <a:t>analisi approfondite</a:t>
            </a:r>
            <a:r>
              <a:rPr lang="it" sz="1300">
                <a:latin typeface="Roboto"/>
                <a:ea typeface="Roboto"/>
                <a:cs typeface="Roboto"/>
                <a:sym typeface="Roboto"/>
              </a:rPr>
              <a:t> dei processi per proporre una loro </a:t>
            </a:r>
            <a:r>
              <a:rPr lang="it" sz="1300" b="1">
                <a:latin typeface="Roboto"/>
                <a:ea typeface="Roboto"/>
                <a:cs typeface="Roboto"/>
                <a:sym typeface="Roboto"/>
              </a:rPr>
              <a:t>reingegnerizzazione attraverso la semplificazione dei regolamenti</a:t>
            </a:r>
            <a:r>
              <a:rPr lang="it" sz="1300">
                <a:latin typeface="Roboto"/>
                <a:ea typeface="Roboto"/>
                <a:cs typeface="Roboto"/>
                <a:sym typeface="Roboto"/>
              </a:rPr>
              <a:t> ed infine una digitalizzazione degli stessi.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300">
                <a:latin typeface="Roboto"/>
                <a:ea typeface="Roboto"/>
                <a:cs typeface="Roboto"/>
                <a:sym typeface="Roboto"/>
              </a:rPr>
              <a:t>Il programma di facilitazione si è focalizzato sui processi di: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26550" algn="l" rtl="0">
              <a:spcBef>
                <a:spcPts val="800"/>
              </a:spcBef>
              <a:spcAft>
                <a:spcPts val="0"/>
              </a:spcAft>
              <a:buSzPts val="1300"/>
              <a:buFont typeface="Roboto"/>
              <a:buChar char="➞"/>
            </a:pPr>
            <a:r>
              <a:rPr lang="it" sz="1300">
                <a:latin typeface="Roboto"/>
                <a:ea typeface="Roboto"/>
                <a:cs typeface="Roboto"/>
                <a:sym typeface="Roboto"/>
              </a:rPr>
              <a:t>Revisione della procedura per l’attribuzione degli scatti stipendiali ai docenti e ai ricercatori;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265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➞"/>
            </a:pPr>
            <a:r>
              <a:rPr lang="it" sz="1300">
                <a:latin typeface="Roboto"/>
                <a:ea typeface="Roboto"/>
                <a:cs typeface="Roboto"/>
                <a:sym typeface="Roboto"/>
              </a:rPr>
              <a:t>Dematerializzazione del ciclo Missione, con l’attuazione di un servizio di Helpdesk e di auditing della prassi operativa;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265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➞"/>
            </a:pPr>
            <a:r>
              <a:rPr lang="it" sz="1300">
                <a:latin typeface="Roboto"/>
                <a:ea typeface="Roboto"/>
                <a:cs typeface="Roboto"/>
                <a:sym typeface="Roboto"/>
              </a:rPr>
              <a:t>Gestione schemi contrattuali dei docenti a contratto;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265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➞"/>
            </a:pPr>
            <a:r>
              <a:rPr lang="it" sz="1300">
                <a:latin typeface="Roboto"/>
                <a:ea typeface="Roboto"/>
                <a:cs typeface="Roboto"/>
                <a:sym typeface="Roboto"/>
              </a:rPr>
              <a:t>Reingegnerizzazione complessiva e dematerializzazione delle procedure concorsuali.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4" name="Google Shape;4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1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29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41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417" name="Google Shape;417;p41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8" name="Google Shape;418;p41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Il Piano triennale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92000" y="1152475"/>
            <a:ext cx="7560000" cy="3416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Da ottobre 2020 è stata istituita una nuova Area,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Area Sistemi Informativi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, che ha l’obiettivo di aggregare e indirizzare tutte le iniziative di trasformazione digitale della nostra organizzazione. 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Tali iniziative sono state concertate e realizzate mediante la collaborazione dei servizi amministrativi, con la cooperazione diretta di: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spcBef>
                <a:spcPts val="120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Laboratorio di facilitazione amministrativa;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Servizi archivistici di Ateneo, cui afferisce la responsabilità di gestione documentale e della conservazione;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Servizio di Innovazione Didattica e Comunicazione Digitale.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Per la buona riuscita dei progetti si è resa necessaria la condivisione ed una continua  collaborazione delle Aree e dei Dipartimenti coinvolti quali “key user” dei sistemi introdotti.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Obiettivo 9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Trasformazione digitale ed efficientamento processi interni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2"/>
          <p:cNvSpPr txBox="1">
            <a:spLocks noGrp="1"/>
          </p:cNvSpPr>
          <p:nvPr>
            <p:ph type="body" idx="1"/>
          </p:nvPr>
        </p:nvSpPr>
        <p:spPr>
          <a:xfrm>
            <a:off x="1260000" y="1533600"/>
            <a:ext cx="6624000" cy="3021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Il progetto Identity&amp;Access Management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Lo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IAM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si colloca come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uno dei progetti più complessi e articolati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da svolgere in qualsiasi realtà aziendale, pubblica e privata.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L’identità digitale non è una semplice combinazione di “login/password” che consente l’accesso ai sistemi in modo sicuro. Al contrario,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un moderno sistema di IDM deve prevedere una serie di articolazioni dell’identità in relazione ai ruoli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ricoperti in Ateneo ed alle autorizzazioni sui sistemi e sugli accessi dell’Ateneo.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I principali incidenti di sicurezza sono causati da una non-corretta gestione della propria identità digitale come ad esempio, pc non “bloccati”, password troppo semplici, password ridondanti, password scritte in chiaro, …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5" name="Google Shape;4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2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30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428" name="Google Shape;428;p42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2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0" y="571775"/>
            <a:ext cx="1107834" cy="9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Governance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Sistemi informativi e assicurazione qualità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43"/>
          <p:cNvSpPr txBox="1">
            <a:spLocks noGrp="1"/>
          </p:cNvSpPr>
          <p:nvPr>
            <p:ph type="body" idx="1"/>
          </p:nvPr>
        </p:nvSpPr>
        <p:spPr>
          <a:xfrm>
            <a:off x="792000" y="1533600"/>
            <a:ext cx="7560000" cy="3021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Tra i punti di debolezza emersi nell’analisi SWOT, l’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elevata frammentazione nella gestione delle attività informatiche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è una tematica che interessa la governance e la qualità dei servizi ICT.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Negli ultimi tre anni, questo tema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è stato affrontato con un progetto dedicato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che sta ottenendo buoni risultati grazie alla definizione delle figure di: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Demand management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Key user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400"/>
              <a:buFont typeface="Roboto"/>
              <a:buChar char="➞"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Project Manager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(nei casi di avvio di nuovi progetti).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6" name="Google Shape;4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3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31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439" name="Google Shape;439;p43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Governance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Supporto al presidio qualità ed al nucleo di valutazione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44"/>
          <p:cNvSpPr txBox="1">
            <a:spLocks noGrp="1"/>
          </p:cNvSpPr>
          <p:nvPr>
            <p:ph type="body" idx="1"/>
          </p:nvPr>
        </p:nvSpPr>
        <p:spPr>
          <a:xfrm>
            <a:off x="293975" y="1533600"/>
            <a:ext cx="2592000" cy="30216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oboto"/>
                <a:ea typeface="Roboto"/>
                <a:cs typeface="Roboto"/>
                <a:sym typeface="Roboto"/>
              </a:rPr>
              <a:t>Uno dei principali elementi di innovazione organizzativa relativa ai processi di trasformazione digitale dell’Ateneo è stata la </a:t>
            </a:r>
            <a:r>
              <a:rPr lang="it" sz="1200" b="1">
                <a:latin typeface="Roboto"/>
                <a:ea typeface="Roboto"/>
                <a:cs typeface="Roboto"/>
                <a:sym typeface="Roboto"/>
              </a:rPr>
              <a:t>riorganizzazione dei servizi di supporto alla qualità ed al nucleo di valutazione</a:t>
            </a:r>
            <a:r>
              <a:rPr lang="it" sz="1200">
                <a:latin typeface="Roboto"/>
                <a:ea typeface="Roboto"/>
                <a:cs typeface="Roboto"/>
                <a:sym typeface="Roboto"/>
              </a:rPr>
              <a:t>.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" sz="1200">
                <a:latin typeface="Roboto"/>
                <a:ea typeface="Roboto"/>
                <a:cs typeface="Roboto"/>
                <a:sym typeface="Roboto"/>
              </a:rPr>
              <a:t>La produzione di valore per i nostri stakeholder può essere misurata più efficacemente se la filiera di produzione e presidio dei processi è un continuum rispetto a chi produce e rappresenta indicatori e misure.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6" name="Google Shape;4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4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32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4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449" name="Google Shape;449;p44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0" name="Google Shape;45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325" y="1086450"/>
            <a:ext cx="5153326" cy="33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Governance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Centri di competenze sistema informativo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45"/>
          <p:cNvSpPr txBox="1">
            <a:spLocks noGrp="1"/>
          </p:cNvSpPr>
          <p:nvPr>
            <p:ph type="body" idx="1"/>
          </p:nvPr>
        </p:nvSpPr>
        <p:spPr>
          <a:xfrm>
            <a:off x="792000" y="1533600"/>
            <a:ext cx="7560000" cy="3021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Il progetto ha consentito di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creare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una base di conoscenza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relativa ai processi amministrativi ed alla loro implementazione nel sistema informativo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che può essere conservata, mantenuta e trasferita a nuovi colleghi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o collaboratori in caso di turnover,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superando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quel fenomeno frequente di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perdita di conoscenze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da parte della Pubblica amministrazione, nel caso di pensionamenti o di uscite dal ruolo.</a:t>
            </a:r>
            <a:br>
              <a:rPr lang="it" sz="1400">
                <a:latin typeface="Roboto"/>
                <a:ea typeface="Roboto"/>
                <a:cs typeface="Roboto"/>
                <a:sym typeface="Roboto"/>
              </a:rPr>
            </a:br>
            <a:br>
              <a:rPr lang="it" sz="1400">
                <a:latin typeface="Roboto"/>
                <a:ea typeface="Roboto"/>
                <a:cs typeface="Roboto"/>
                <a:sym typeface="Roboto"/>
              </a:rPr>
            </a:br>
            <a:r>
              <a:rPr lang="it" sz="1400">
                <a:latin typeface="Roboto"/>
                <a:ea typeface="Roboto"/>
                <a:cs typeface="Roboto"/>
                <a:sym typeface="Roboto"/>
              </a:rPr>
              <a:t>Le figure del Demand Manager e del Key User supportano l’utenza interna attraverso il sistema SOS. Solo nel 2023 si possono contare: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12.000 ticket 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risolti in meno di 3 gg lavorativi;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60 progetti 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su cui aprire le segnalazioni;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200 servizi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su cui dettagliare le richieste di servizio.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7" name="Google Shape;45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5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33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45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460" name="Google Shape;460;p45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Governance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Poli territoriali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6" name="Google Shape;4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6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34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46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469" name="Google Shape;469;p46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0" name="Google Shape;470;p46"/>
          <p:cNvSpPr txBox="1"/>
          <p:nvPr/>
        </p:nvSpPr>
        <p:spPr>
          <a:xfrm>
            <a:off x="792000" y="1852558"/>
            <a:ext cx="3600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 personale informatico è distribuito all’interno dei Dipartimenti e non utilizza metodi e tecnologie affini a quelli dell’Area Sistemi Informativi.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46"/>
          <p:cNvSpPr txBox="1"/>
          <p:nvPr/>
        </p:nvSpPr>
        <p:spPr>
          <a:xfrm>
            <a:off x="792000" y="3817720"/>
            <a:ext cx="36000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lvl="0" indent="-160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Roboto"/>
              <a:buChar char="●"/>
            </a:pPr>
            <a:r>
              <a:rPr lang="it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Obsolescenza delle competenze</a:t>
            </a:r>
            <a:endParaRPr b="1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lvl="0" indent="-160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Roboto"/>
              <a:buChar char="●"/>
            </a:pPr>
            <a:r>
              <a:rPr lang="it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Inefficienza nei processi</a:t>
            </a:r>
            <a:endParaRPr b="1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lvl="0" indent="-720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b="1">
              <a:solidFill>
                <a:srgbClr val="BD37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lvl="0" indent="-7200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b="1">
              <a:solidFill>
                <a:srgbClr val="BD37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46"/>
          <p:cNvSpPr/>
          <p:nvPr/>
        </p:nvSpPr>
        <p:spPr>
          <a:xfrm>
            <a:off x="885908" y="3081241"/>
            <a:ext cx="346200" cy="521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6"/>
          <p:cNvSpPr txBox="1"/>
          <p:nvPr/>
        </p:nvSpPr>
        <p:spPr>
          <a:xfrm>
            <a:off x="4752000" y="1852558"/>
            <a:ext cx="3600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 </a:t>
            </a:r>
            <a:r>
              <a:rPr lang="it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Polo Territoriale</a:t>
            </a:r>
            <a:r>
              <a:rPr lang="it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è un «primo livello» che riceve le richieste degli utenti e le lavora in prima battuta, attivando eventualmente l’escalation alle aree ICT, Logistica e IDCD.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46"/>
          <p:cNvSpPr txBox="1"/>
          <p:nvPr/>
        </p:nvSpPr>
        <p:spPr>
          <a:xfrm>
            <a:off x="4752000" y="3803784"/>
            <a:ext cx="36000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lvl="0" indent="-160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5A7"/>
              </a:buClr>
              <a:buSzPts val="1400"/>
              <a:buFont typeface="Roboto"/>
              <a:buChar char="●"/>
            </a:pPr>
            <a:r>
              <a:rPr lang="it" b="1">
                <a:solidFill>
                  <a:srgbClr val="2875A7"/>
                </a:solidFill>
                <a:latin typeface="Roboto"/>
                <a:ea typeface="Roboto"/>
                <a:cs typeface="Roboto"/>
                <a:sym typeface="Roboto"/>
              </a:rPr>
              <a:t>Servizio più vicino all’utenza</a:t>
            </a:r>
            <a:endParaRPr b="1">
              <a:solidFill>
                <a:srgbClr val="2875A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44000" lvl="0" indent="-160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5A7"/>
              </a:buClr>
              <a:buSzPts val="1400"/>
              <a:buFont typeface="Roboto"/>
              <a:buChar char="●"/>
            </a:pPr>
            <a:r>
              <a:rPr lang="it" b="1">
                <a:solidFill>
                  <a:srgbClr val="2875A7"/>
                </a:solidFill>
                <a:latin typeface="Roboto"/>
                <a:ea typeface="Roboto"/>
                <a:cs typeface="Roboto"/>
                <a:sym typeface="Roboto"/>
              </a:rPr>
              <a:t>Approccio proattivo</a:t>
            </a:r>
            <a:endParaRPr b="1">
              <a:solidFill>
                <a:srgbClr val="2875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46"/>
          <p:cNvSpPr/>
          <p:nvPr/>
        </p:nvSpPr>
        <p:spPr>
          <a:xfrm>
            <a:off x="4845908" y="3081241"/>
            <a:ext cx="346200" cy="521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6"/>
          <p:cNvSpPr txBox="1"/>
          <p:nvPr/>
        </p:nvSpPr>
        <p:spPr>
          <a:xfrm>
            <a:off x="792000" y="1540000"/>
            <a:ext cx="3600000" cy="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PRIMA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46"/>
          <p:cNvSpPr txBox="1"/>
          <p:nvPr/>
        </p:nvSpPr>
        <p:spPr>
          <a:xfrm>
            <a:off x="4752000" y="1533600"/>
            <a:ext cx="3600000" cy="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 I POLI TERRITORIALI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Governance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Poli territoriali: canali di accesso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47"/>
          <p:cNvSpPr txBox="1">
            <a:spLocks noGrp="1"/>
          </p:cNvSpPr>
          <p:nvPr>
            <p:ph type="body" idx="1"/>
          </p:nvPr>
        </p:nvSpPr>
        <p:spPr>
          <a:xfrm>
            <a:off x="7002579" y="1533600"/>
            <a:ext cx="1818000" cy="3021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t" sz="1200">
                <a:latin typeface="Roboto"/>
                <a:ea typeface="Roboto"/>
                <a:cs typeface="Roboto"/>
                <a:sym typeface="Roboto"/>
              </a:rPr>
              <a:t>Dopo aver definito un catalogo di servizi omogeneo ed uniforme in tutti gli edifici, sono stati implementati i canali di assistenza sui medesimi canali utilizzati per i servizi amministrativi e tecnici centrali (SOS).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4" name="Google Shape;48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7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35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47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487" name="Google Shape;487;p47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8" name="Google Shape;48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34" y="1264778"/>
            <a:ext cx="6117647" cy="321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Conclusioni 1\2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4" name="Google Shape;49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8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36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48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497" name="Google Shape;497;p48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48"/>
          <p:cNvSpPr txBox="1">
            <a:spLocks noGrp="1"/>
          </p:cNvSpPr>
          <p:nvPr>
            <p:ph type="body" idx="1"/>
          </p:nvPr>
        </p:nvSpPr>
        <p:spPr>
          <a:xfrm>
            <a:off x="792000" y="1533600"/>
            <a:ext cx="7560000" cy="3021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L’Area sistemi informativi ha, dall’inizio della sua istituzione, avviando un processo di innovazione e di contestuale razionalizzazione delle tecnologie e delle applicazioni.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L’approccio all’innovazione è stato orientato alla produzione di valore per il cliente interno ed esterno.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Nei prossimi anni occorre continuare un’attività di razionalizzazione: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dei sistemi di gestione dell’identità digitale;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dei siti web e del loro ciclo di vita;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di affiancamento e graduale migrazione a Microsoft 365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e di ammodernamento: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dei sistemi orientando la gestione verso architetture cloud;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di tutta la rete di Ateneo aumentando la sicurezza ma anche la flessibilità.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Conclusioni 2\2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4" name="Google Shape;50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9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37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49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507" name="Google Shape;507;p49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49"/>
          <p:cNvSpPr txBox="1">
            <a:spLocks noGrp="1"/>
          </p:cNvSpPr>
          <p:nvPr>
            <p:ph type="body" idx="1"/>
          </p:nvPr>
        </p:nvSpPr>
        <p:spPr>
          <a:xfrm>
            <a:off x="792000" y="771600"/>
            <a:ext cx="7560000" cy="37392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In ambito applicativo le priorità che si intravedono riguardano: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l’adozione di applicativi per il supporto alla ricerca (timesheet in particolare);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l’adozione di un sistema di gestione a 360° delle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relazioni con lo studente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la re-ingegnerizzazione complessiva del ciclo passivo;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l’innovazione delle piattaforme relative alla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didattica innovativa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88000" lvl="0" indent="-23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➞"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l’evoluzione delle applicazioni di analisi per supportare le decisioni sulla base di numeri.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Queste linee dovranno essere supportate attraverso opportune iniziative organizzative quali i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centri di competenze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, i poli, ai fini di un consolidamento dei punti di concentrazione della “domanda” interna.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Particolare rilievo assume il tema della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sicurezza informatica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come iniziativa trasversale e pervasiva dell’organizzazione attraverso la definizione di un SOC (Security Operational Center).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Rimane, per ora, sullo sfondo il tema dell’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intelligenza artificiale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come innovazione complessiva dell’amministrazione che necessita di alcune sperimentazioni (in corso) prima di poter delineare un percorso strategico.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Il Piano triennale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| Obiettivi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792000" y="1152475"/>
            <a:ext cx="7560000" cy="8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Gli Organi di Ateneo hanno approvato a dicembre 2021 un</a:t>
            </a:r>
            <a:r>
              <a:rPr lang="it" sz="14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piano strategico pluriennale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organizzato su 20 obiettivi qualificanti.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Alcuni di essi sono stati il fondamento per l’avvio di iniziative anche in campo digitale: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4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87" name="Google Shape;87;p16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792000" y="2205900"/>
            <a:ext cx="3780000" cy="21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1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INCLUSIONE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2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SERVIZI AGLI STUDENTI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6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RICERCA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7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INTERNAZIONALIZZAZIONE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11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SVILUPPO ORGANIZZATIVO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572000" y="2205900"/>
            <a:ext cx="3780000" cy="21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13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FACILITAZIONE AMMINISTRATIVA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14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TRASFORMAZIONE DIGITALE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15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ECOSISTEMA WEB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16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COMUNICAZIONE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Ob. 18 </a:t>
            </a:r>
            <a:r>
              <a:rPr lang="it" sz="1500">
                <a:solidFill>
                  <a:srgbClr val="1F1F1F"/>
                </a:solidFill>
                <a:highlight>
                  <a:srgbClr val="FFFFFF"/>
                </a:highlight>
              </a:rPr>
              <a:t>—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 MASTER</a:t>
            </a:r>
            <a:endParaRPr sz="1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792000" y="4078684"/>
            <a:ext cx="7560000" cy="3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Ognuno di questi obiettivi ha reso possibile la definizione di uno o più progetti in ambito digitale.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Il Piano triennale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Organigramma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788" y="1065145"/>
            <a:ext cx="7826427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5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00" name="Google Shape;100;p17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Il Piano triennale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Organigramma</a:t>
            </a:r>
            <a:endParaRPr sz="142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6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09" name="Google Shape;109;p18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792000" y="1152000"/>
            <a:ext cx="7560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È opportuno sottolineare come alcuni obiettivi strategici siano stati ”innestati” nell’organizzazione, come ad esempio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ecosistema web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cloud e sistemi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, e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integrazione dati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, mentre altri siano stati implementati grazie alla evoluzione di alcune figure, i c.d.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demand manager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(afferenti al servizio qualità e gestione della domanda, così come ad altri uffici amministrativi) ed i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key user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(afferenti all’ambito amministrativo).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Tali figure hanno supportato e supporteranno le fasi evolutive e di assistenza sui processi (primari e di supporto) in una attività continuativa di mappatura dei processi sui sistemi e di abilitazione nuove funzionalità rispetto alle nuove evidenze emerse dai diversi stakeholder. Questo ambito sarà maggiormente approfondito nelle sezioni successive relative alla governance dei servizi ICT, in cui si evidenzieranno anche i punti di ”ingresso” di gestione della domanda esterna all’Area sistemi informativi.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Il Piano triennale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Analisi SWOT</a:t>
            </a:r>
            <a:endParaRPr sz="142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1066405"/>
            <a:ext cx="8520602" cy="3415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311700" y="1587126"/>
            <a:ext cx="42603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marL="395605" marR="3238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Autorevolezza dell'Area</a:t>
            </a:r>
            <a:endParaRPr lang="it-IT" sz="10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3238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Padronanza degli strumenti statistici</a:t>
            </a:r>
            <a:endParaRPr sz="10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3238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Filiera che unisce le competenze di dominio e tecniche</a:t>
            </a:r>
            <a:endParaRPr sz="10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1079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Risorse neo-assunte interessate a </a:t>
            </a:r>
            <a:r>
              <a:rPr lang="it" sz="1000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digital</a:t>
            </a: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000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transformation</a:t>
            </a:r>
            <a:endParaRPr sz="1000" dirty="0" err="1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1079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Governo del portafoglio di prodotti e servizi digitali dell’Ateneo</a:t>
            </a:r>
            <a:endParaRPr sz="10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1079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Forti collegamenti con il sistema universitario (direttori ICT)</a:t>
            </a:r>
            <a:endParaRPr sz="10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3238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Orientamento al </a:t>
            </a:r>
            <a:r>
              <a:rPr lang="it" sz="1000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solving</a:t>
            </a:r>
            <a:endParaRPr sz="10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3238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Gestione delle infrastrutture e delle postazioni</a:t>
            </a:r>
            <a:endParaRPr sz="10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323850" lvl="0" indent="-1352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Networking e sicurezza informatica</a:t>
            </a:r>
            <a:endParaRPr lang="it" sz="10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pPr marL="395605" marR="323850" indent="-135255"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Tutor digitali e progetto di mappatura competenze digitali</a:t>
            </a:r>
          </a:p>
        </p:txBody>
      </p:sp>
      <p:sp>
        <p:nvSpPr>
          <p:cNvPr id="119" name="Google Shape;119;p19"/>
          <p:cNvSpPr txBox="1"/>
          <p:nvPr/>
        </p:nvSpPr>
        <p:spPr>
          <a:xfrm>
            <a:off x="4572000" y="1587126"/>
            <a:ext cx="42603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Scarsa consapevolezza del rischio cyber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Organizzazione dei centri di competenze di processo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Frammentazione delle attività informatiche e dei punti di gestione della domanda interna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Sistema di gestione dell'identità digitale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Scarsa presenza di competenze di ambito Ricerca in Area ICT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Percezione in flessione dell'efficacia di servizio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11700" y="3691476"/>
            <a:ext cx="4260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Fondi PNRR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Intelligenza artificiale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Primato nella classifica CENSIS tra i grandi Atenei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Mercato ICT  molto ricco di soluzioni a supporto della Ricerca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572000" y="3691476"/>
            <a:ext cx="4260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Rischio cyber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Cloud: costi crescenti per l'esercizio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Retribuzioni non adeguate alle competenze richieste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5999" marR="107999" lvl="0" indent="-135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it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Università telematiche che utilizzano il digitale come leva 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7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24" name="Google Shape;124;p19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Il Piano triennale | </a:t>
            </a:r>
            <a:r>
              <a:rPr lang="it" sz="142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Analisi SWOT</a:t>
            </a:r>
            <a:endParaRPr sz="142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792000" y="1152475"/>
            <a:ext cx="7560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Il capitale umano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Dall’analisi SWOT si evince come </a:t>
            </a:r>
            <a:r>
              <a:rPr lang="it" sz="1400" b="1">
                <a:latin typeface="Roboto"/>
                <a:ea typeface="Roboto"/>
                <a:cs typeface="Roboto"/>
                <a:sym typeface="Roboto"/>
              </a:rPr>
              <a:t>il capitale umano sia il valore aggiunto dell’Area</a:t>
            </a:r>
            <a:r>
              <a:rPr lang="it" sz="1400">
                <a:latin typeface="Roboto"/>
                <a:ea typeface="Roboto"/>
                <a:cs typeface="Roboto"/>
                <a:sym typeface="Roboto"/>
              </a:rPr>
              <a:t> e che attraverso le competenze ed il corretto atteggiamento nei confronti dell’utenza, la gran parte delle iniziative vengono portate a termine e mantenute in esercizio.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Gli Atenei di riferimento (es: Bicocca, Verona, Cà Foscari) hanno accentrato le funzioni ICT, aumentando l’efficacia dell’azione, dotandosi di un numero di personale quasi doppio rispetto al nostro Ateneo.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latin typeface="Roboto"/>
                <a:ea typeface="Roboto"/>
                <a:cs typeface="Roboto"/>
                <a:sym typeface="Roboto"/>
              </a:rPr>
              <a:t>Nell’analisi si evidenziano anche i recenti ottimi risultati nella classifica CENSIS, e si intravede l’intelligenza artificiale come opportunità di ulteriore trasformazione digitale della nostra amministrazione.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8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34" name="Google Shape;134;p20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BD3764"/>
          </a:solidFill>
          <a:ln>
            <a:noFill/>
          </a:ln>
        </p:spPr>
        <p:txBody>
          <a:bodyPr spcFirstLastPara="1" wrap="square" lIns="324000" tIns="91425" rIns="324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Obiettivi Area Sistemi Informativi</a:t>
            </a:r>
            <a:endParaRPr sz="142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24000" y="1152475"/>
            <a:ext cx="2963100" cy="3342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it" sz="1200" b="1" dirty="0">
                <a:latin typeface="Roboto"/>
                <a:ea typeface="Roboto"/>
                <a:cs typeface="Roboto"/>
                <a:sym typeface="Roboto"/>
              </a:rPr>
              <a:t>trasformazione digitale</a:t>
            </a:r>
            <a:r>
              <a:rPr lang="it" sz="1200" dirty="0">
                <a:latin typeface="Roboto"/>
                <a:ea typeface="Roboto"/>
                <a:cs typeface="Roboto"/>
                <a:sym typeface="Roboto"/>
              </a:rPr>
              <a:t> è il processo di trasformazione di competenze, processi, sistemi </a:t>
            </a:r>
            <a:r>
              <a:rPr lang="it" sz="1200" b="1" dirty="0">
                <a:latin typeface="Roboto"/>
                <a:ea typeface="Roboto"/>
                <a:cs typeface="Roboto"/>
                <a:sym typeface="Roboto"/>
              </a:rPr>
              <a:t>per innovare</a:t>
            </a:r>
            <a:r>
              <a:rPr lang="it" sz="1200" dirty="0">
                <a:latin typeface="Roboto"/>
                <a:ea typeface="Roboto"/>
                <a:cs typeface="Roboto"/>
                <a:sym typeface="Roboto"/>
              </a:rPr>
              <a:t> i servizi in modalità digitale, </a:t>
            </a:r>
            <a:r>
              <a:rPr lang="it" sz="1200" b="1" dirty="0">
                <a:latin typeface="Roboto"/>
                <a:ea typeface="Roboto"/>
                <a:cs typeface="Roboto"/>
                <a:sym typeface="Roboto"/>
              </a:rPr>
              <a:t>per l’efficientamento</a:t>
            </a:r>
            <a:r>
              <a:rPr lang="it" sz="1200" dirty="0">
                <a:latin typeface="Roboto"/>
                <a:ea typeface="Roboto"/>
                <a:cs typeface="Roboto"/>
                <a:sym typeface="Roboto"/>
              </a:rPr>
              <a:t> dei processi dell’amministrazione, </a:t>
            </a:r>
            <a:r>
              <a:rPr lang="it" sz="1200" b="1" dirty="0">
                <a:latin typeface="Roboto"/>
                <a:ea typeface="Roboto"/>
                <a:cs typeface="Roboto"/>
                <a:sym typeface="Roboto"/>
              </a:rPr>
              <a:t>per il supporto alle decisioni</a:t>
            </a:r>
            <a:r>
              <a:rPr lang="it" sz="1200" dirty="0">
                <a:latin typeface="Roboto"/>
                <a:ea typeface="Roboto"/>
                <a:cs typeface="Roboto"/>
                <a:sym typeface="Roboto"/>
              </a:rPr>
              <a:t> attraverso un costante impegno nel presidio dei servizi tecnici, applicativi e nella ricerca di soluzioni a valore aggiunto.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1200" dirty="0"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it" sz="1200" b="1" dirty="0">
                <a:latin typeface="Roboto"/>
                <a:ea typeface="Roboto"/>
                <a:cs typeface="Roboto"/>
                <a:sym typeface="Roboto"/>
              </a:rPr>
              <a:t>produzione di valore </a:t>
            </a:r>
            <a:r>
              <a:rPr lang="it" sz="1200" dirty="0">
                <a:latin typeface="Roboto"/>
                <a:ea typeface="Roboto"/>
                <a:cs typeface="Roboto"/>
                <a:sym typeface="Roboto"/>
              </a:rPr>
              <a:t>è un elemento costante e comune a tutta l’azione di innovazione del sistema informativo nel nostro Ateneo.</a:t>
            </a:r>
            <a:endParaRPr sz="850" dirty="0">
              <a:highlight>
                <a:srgbClr val="FFFF0B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5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38" y="85500"/>
            <a:ext cx="978677" cy="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472450" y="4824000"/>
            <a:ext cx="346200" cy="1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b="1">
                <a:latin typeface="Roboto"/>
                <a:ea typeface="Roboto"/>
                <a:cs typeface="Roboto"/>
                <a:sym typeface="Roboto"/>
              </a:rPr>
              <a:t>9</a:t>
            </a:fld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0" y="4824000"/>
            <a:ext cx="8472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Piano Triennale per la transizione digitale 2024-2026</a:t>
            </a:r>
            <a:endParaRPr sz="1000" b="1">
              <a:solidFill>
                <a:schemeClr val="dk2"/>
              </a:solidFill>
            </a:endParaRPr>
          </a:p>
        </p:txBody>
      </p:sp>
      <p:cxnSp>
        <p:nvCxnSpPr>
          <p:cNvPr id="144" name="Google Shape;144;p21"/>
          <p:cNvCxnSpPr/>
          <p:nvPr/>
        </p:nvCxnSpPr>
        <p:spPr>
          <a:xfrm>
            <a:off x="293975" y="4680000"/>
            <a:ext cx="8526600" cy="18900"/>
          </a:xfrm>
          <a:prstGeom prst="straightConnector1">
            <a:avLst/>
          </a:prstGeom>
          <a:noFill/>
          <a:ln w="9525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1700" y="1145949"/>
            <a:ext cx="5287501" cy="322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4B6727066A1C4DAD0F957143C1CCC0" ma:contentTypeVersion="6" ma:contentTypeDescription="Creare un nuovo documento." ma:contentTypeScope="" ma:versionID="fcf0b3b38b5abaa35ea68e5b2cc69d79">
  <xsd:schema xmlns:xsd="http://www.w3.org/2001/XMLSchema" xmlns:xs="http://www.w3.org/2001/XMLSchema" xmlns:p="http://schemas.microsoft.com/office/2006/metadata/properties" xmlns:ns2="4a14bb47-c212-4144-b079-1b8d8c4a429a" xmlns:ns3="ed03a604-b83c-4533-b675-b96d83add0c4" targetNamespace="http://schemas.microsoft.com/office/2006/metadata/properties" ma:root="true" ma:fieldsID="4c7daccfdebb991124d3455dbd227b26" ns2:_="" ns3:_="">
    <xsd:import namespace="4a14bb47-c212-4144-b079-1b8d8c4a429a"/>
    <xsd:import namespace="ed03a604-b83c-4533-b675-b96d83add0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4bb47-c212-4144-b079-1b8d8c4a42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3a604-b83c-4533-b675-b96d83add0c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0EB088-E285-4B95-B9A7-CA6C928AB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4bb47-c212-4144-b079-1b8d8c4a429a"/>
    <ds:schemaRef ds:uri="ed03a604-b83c-4533-b675-b96d83add0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CF57EC-FA0E-4283-8609-A6A3FF6B99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7C00D9-434B-40C0-9E4C-E142F96278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3465</Words>
  <Application>Microsoft Office PowerPoint</Application>
  <PresentationFormat>Presentazione su schermo (16:9)</PresentationFormat>
  <Paragraphs>351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Simple Light</vt:lpstr>
      <vt:lpstr>Piano Triennale per la transizione digitale</vt:lpstr>
      <vt:lpstr>Indice</vt:lpstr>
      <vt:lpstr>Il Piano triennale</vt:lpstr>
      <vt:lpstr>Il Piano triennale | Obiettivi</vt:lpstr>
      <vt:lpstr>Il Piano triennale | Organigramma</vt:lpstr>
      <vt:lpstr>Il Piano triennale | Organigramma</vt:lpstr>
      <vt:lpstr>Il Piano triennale | Analisi SWOT</vt:lpstr>
      <vt:lpstr>Il Piano triennale | Analisi SWOT</vt:lpstr>
      <vt:lpstr>Obiettivi Area Sistemi Informativi</vt:lpstr>
      <vt:lpstr>Obiettivo 1 | Garantire il funzionamento amministrativo</vt:lpstr>
      <vt:lpstr>Obiettivo 1 | Garantire il funzionamento amministrativo</vt:lpstr>
      <vt:lpstr>Obiettivo 2 | Migliorare e garantire la connettività e la sicurezza informatica</vt:lpstr>
      <vt:lpstr>Obiettivo 2 | Migliorare e garantire la connettività e la sicurezza informatica</vt:lpstr>
      <vt:lpstr>Obiettivo 2 | Migliorare e garantire la connettività e la sicurezza informatica</vt:lpstr>
      <vt:lpstr>Obiettivo 3 | Migliorare l'esperienza digitale dello studente</vt:lpstr>
      <vt:lpstr>Obiettivo 3 | Migliorare l'esperienza digitale dello studente</vt:lpstr>
      <vt:lpstr>Obiettivo 4 | Supportare la comunicazione digitale</vt:lpstr>
      <vt:lpstr>Obiettivo 4 | Supportare la comunicazione digitale</vt:lpstr>
      <vt:lpstr>Obiettivo 4 | Supportare la comunicazione digitale</vt:lpstr>
      <vt:lpstr>Obiettivo 5 | Supportare la didattica e l'apprendimento</vt:lpstr>
      <vt:lpstr>Obiettivo 6 | Supportare le decisioni attraverso il governo degli indicatori</vt:lpstr>
      <vt:lpstr>Obiettivo 6 | Supportare le decisioni attraverso il governo degli indicatori</vt:lpstr>
      <vt:lpstr>Obiettivo 7 | Supportare ricerca e terza missione</vt:lpstr>
      <vt:lpstr>Obiettivo 8 | Transizione al cloud</vt:lpstr>
      <vt:lpstr>Obiettivo 8 | Transizione al cloud</vt:lpstr>
      <vt:lpstr>Obiettivo 9 | Trasformazione digitale ed efficientamento processi interni</vt:lpstr>
      <vt:lpstr>Obiettivo 9 | Trasformazione digitale ed efficientamento processi interni</vt:lpstr>
      <vt:lpstr>Obiettivo 9 | Trasformazione digitale ed efficientamento processi interni</vt:lpstr>
      <vt:lpstr>Obiettivo 9 | Trasformazione digitale ed efficientamento processi interni</vt:lpstr>
      <vt:lpstr>Obiettivo 9 | Trasformazione digitale ed efficientamento processi interni</vt:lpstr>
      <vt:lpstr>Governance | Sistemi informativi e assicurazione qualità</vt:lpstr>
      <vt:lpstr>Governance | Supporto al presidio qualità ed al nucleo di valutazione</vt:lpstr>
      <vt:lpstr>Governance | Centri di competenze sistema informativo</vt:lpstr>
      <vt:lpstr>Governance | Poli territoriali</vt:lpstr>
      <vt:lpstr>Governance | Poli territoriali: canali di accesso</vt:lpstr>
      <vt:lpstr>Conclusioni 1\2</vt:lpstr>
      <vt:lpstr>Conclusioni 2\2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Triennale per la transizione digitale</dc:title>
  <cp:lastModifiedBy>Enrico Brighi</cp:lastModifiedBy>
  <cp:revision>6</cp:revision>
  <dcterms:modified xsi:type="dcterms:W3CDTF">2024-05-10T12:07:03Z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0x010100644B6727066A1C4DAD0F957143C1CCC0</vt:lpwstr>
  </property>
</Properties>
</file>